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333" r:id="rId1"/>
    <p:sldMasterId id="2147484492" r:id="rId2"/>
    <p:sldMasterId id="2147484521" r:id="rId3"/>
    <p:sldMasterId id="2147484627" r:id="rId4"/>
    <p:sldMasterId id="2147484663" r:id="rId5"/>
  </p:sldMasterIdLst>
  <p:notesMasterIdLst>
    <p:notesMasterId r:id="rId58"/>
  </p:notesMasterIdLst>
  <p:handoutMasterIdLst>
    <p:handoutMasterId r:id="rId59"/>
  </p:handoutMasterIdLst>
  <p:sldIdLst>
    <p:sldId id="412" r:id="rId6"/>
    <p:sldId id="1889" r:id="rId7"/>
    <p:sldId id="1888" r:id="rId8"/>
    <p:sldId id="1892" r:id="rId9"/>
    <p:sldId id="783" r:id="rId10"/>
    <p:sldId id="831" r:id="rId11"/>
    <p:sldId id="832" r:id="rId12"/>
    <p:sldId id="581" r:id="rId13"/>
    <p:sldId id="632" r:id="rId14"/>
    <p:sldId id="671" r:id="rId15"/>
    <p:sldId id="785" r:id="rId16"/>
    <p:sldId id="676" r:id="rId17"/>
    <p:sldId id="417" r:id="rId18"/>
    <p:sldId id="1885" r:id="rId19"/>
    <p:sldId id="882" r:id="rId20"/>
    <p:sldId id="1886" r:id="rId21"/>
    <p:sldId id="833" r:id="rId22"/>
    <p:sldId id="835" r:id="rId23"/>
    <p:sldId id="870" r:id="rId24"/>
    <p:sldId id="285" r:id="rId25"/>
    <p:sldId id="286" r:id="rId26"/>
    <p:sldId id="287" r:id="rId27"/>
    <p:sldId id="288" r:id="rId28"/>
    <p:sldId id="898" r:id="rId29"/>
    <p:sldId id="601" r:id="rId30"/>
    <p:sldId id="861" r:id="rId31"/>
    <p:sldId id="895" r:id="rId32"/>
    <p:sldId id="1008" r:id="rId33"/>
    <p:sldId id="1009" r:id="rId34"/>
    <p:sldId id="1025" r:id="rId35"/>
    <p:sldId id="298" r:id="rId36"/>
    <p:sldId id="1887" r:id="rId37"/>
    <p:sldId id="1880" r:id="rId38"/>
    <p:sldId id="974" r:id="rId39"/>
    <p:sldId id="977" r:id="rId40"/>
    <p:sldId id="857" r:id="rId41"/>
    <p:sldId id="1017" r:id="rId42"/>
    <p:sldId id="1018" r:id="rId43"/>
    <p:sldId id="855" r:id="rId44"/>
    <p:sldId id="856" r:id="rId45"/>
    <p:sldId id="1881" r:id="rId46"/>
    <p:sldId id="1890" r:id="rId47"/>
    <p:sldId id="1873" r:id="rId48"/>
    <p:sldId id="1874" r:id="rId49"/>
    <p:sldId id="1875" r:id="rId50"/>
    <p:sldId id="1869" r:id="rId51"/>
    <p:sldId id="1870" r:id="rId52"/>
    <p:sldId id="1891" r:id="rId53"/>
    <p:sldId id="1827" r:id="rId54"/>
    <p:sldId id="1832" r:id="rId55"/>
    <p:sldId id="1846" r:id="rId56"/>
    <p:sldId id="984" r:id="rId57"/>
  </p:sldIdLst>
  <p:sldSz cx="9144000" cy="6858000" type="screen4x3"/>
  <p:notesSz cx="7086600" cy="93726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143">
          <p15:clr>
            <a:srgbClr val="A4A3A4"/>
          </p15:clr>
        </p15:guide>
        <p15:guide id="3" pos="561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C"/>
    <a:srgbClr val="0B214D"/>
    <a:srgbClr val="00FF00"/>
    <a:srgbClr val="0A162C"/>
    <a:srgbClr val="0D1F3F"/>
    <a:srgbClr val="D60093"/>
    <a:srgbClr val="30AA4D"/>
    <a:srgbClr val="FF3300"/>
    <a:srgbClr val="17366C"/>
    <a:srgbClr val="0D1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9" autoAdjust="0"/>
    <p:restoredTop sz="93481" autoAdjust="0"/>
  </p:normalViewPr>
  <p:slideViewPr>
    <p:cSldViewPr snapToGrid="0">
      <p:cViewPr varScale="1">
        <p:scale>
          <a:sx n="64" d="100"/>
          <a:sy n="64" d="100"/>
        </p:scale>
        <p:origin x="1120" y="48"/>
      </p:cViewPr>
      <p:guideLst>
        <p:guide orient="horz" pos="2160"/>
        <p:guide pos="143"/>
        <p:guide pos="56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66" d="100"/>
          <a:sy n="66" d="100"/>
        </p:scale>
        <p:origin x="0"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12026313560587"/>
          <c:y val="0.121005965834067"/>
          <c:w val="0.88183582104159397"/>
          <c:h val="0.76261700983029301"/>
        </c:manualLayout>
      </c:layout>
      <c:barChart>
        <c:barDir val="col"/>
        <c:grouping val="clustered"/>
        <c:varyColors val="0"/>
        <c:ser>
          <c:idx val="0"/>
          <c:order val="0"/>
          <c:tx>
            <c:strRef>
              <c:f>Sheet1!$B$1</c:f>
              <c:strCache>
                <c:ptCount val="1"/>
                <c:pt idx="0">
                  <c:v>BMS (n=747)</c:v>
                </c:pt>
              </c:strCache>
            </c:strRef>
          </c:tx>
          <c:invertIfNegative val="0"/>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TLF</c:v>
                </c:pt>
                <c:pt idx="1">
                  <c:v>Cardiac death</c:v>
                </c:pt>
                <c:pt idx="2">
                  <c:v>TV-MI</c:v>
                </c:pt>
                <c:pt idx="3">
                  <c:v>TLR</c:v>
                </c:pt>
                <c:pt idx="4">
                  <c:v>ST (def/prob)</c:v>
                </c:pt>
              </c:strCache>
            </c:strRef>
          </c:cat>
          <c:val>
            <c:numRef>
              <c:f>Sheet1!$B$2:$B$6</c:f>
              <c:numCache>
                <c:formatCode>General</c:formatCode>
                <c:ptCount val="5"/>
                <c:pt idx="0">
                  <c:v>15.1</c:v>
                </c:pt>
                <c:pt idx="1">
                  <c:v>7.4</c:v>
                </c:pt>
                <c:pt idx="2">
                  <c:v>3.1</c:v>
                </c:pt>
                <c:pt idx="3">
                  <c:v>7.2</c:v>
                </c:pt>
                <c:pt idx="4">
                  <c:v>3.1</c:v>
                </c:pt>
              </c:numCache>
            </c:numRef>
          </c:val>
          <c:extLst>
            <c:ext xmlns:c16="http://schemas.microsoft.com/office/drawing/2014/chart" uri="{C3380CC4-5D6E-409C-BE32-E72D297353CC}">
              <c16:uniqueId val="{00000000-E7F8-9D49-A19A-0CBBAA4FB54E}"/>
            </c:ext>
          </c:extLst>
        </c:ser>
        <c:ser>
          <c:idx val="1"/>
          <c:order val="1"/>
          <c:tx>
            <c:strRef>
              <c:f>Sheet1!$C$1</c:f>
              <c:strCache>
                <c:ptCount val="1"/>
                <c:pt idx="0">
                  <c:v>EES (n=751)</c:v>
                </c:pt>
              </c:strCache>
            </c:strRef>
          </c:tx>
          <c:spPr>
            <a:solidFill>
              <a:srgbClr val="30AA4D"/>
            </a:solidFill>
          </c:spPr>
          <c:invertIfNegative val="0"/>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TLF</c:v>
                </c:pt>
                <c:pt idx="1">
                  <c:v>Cardiac death</c:v>
                </c:pt>
                <c:pt idx="2">
                  <c:v>TV-MI</c:v>
                </c:pt>
                <c:pt idx="3">
                  <c:v>TLR</c:v>
                </c:pt>
                <c:pt idx="4">
                  <c:v>ST (def/prob)</c:v>
                </c:pt>
              </c:strCache>
            </c:strRef>
          </c:cat>
          <c:val>
            <c:numRef>
              <c:f>Sheet1!$C$2:$C$6</c:f>
              <c:numCache>
                <c:formatCode>General</c:formatCode>
                <c:ptCount val="5"/>
                <c:pt idx="0">
                  <c:v>11.7</c:v>
                </c:pt>
                <c:pt idx="1">
                  <c:v>6.3</c:v>
                </c:pt>
                <c:pt idx="2">
                  <c:v>2.8</c:v>
                </c:pt>
                <c:pt idx="3">
                  <c:v>4.3</c:v>
                </c:pt>
                <c:pt idx="4">
                  <c:v>2</c:v>
                </c:pt>
              </c:numCache>
            </c:numRef>
          </c:val>
          <c:extLst>
            <c:ext xmlns:c16="http://schemas.microsoft.com/office/drawing/2014/chart" uri="{C3380CC4-5D6E-409C-BE32-E72D297353CC}">
              <c16:uniqueId val="{00000001-E7F8-9D49-A19A-0CBBAA4FB54E}"/>
            </c:ext>
          </c:extLst>
        </c:ser>
        <c:dLbls>
          <c:showLegendKey val="0"/>
          <c:showVal val="0"/>
          <c:showCatName val="0"/>
          <c:showSerName val="0"/>
          <c:showPercent val="0"/>
          <c:showBubbleSize val="0"/>
        </c:dLbls>
        <c:gapWidth val="80"/>
        <c:axId val="264096768"/>
        <c:axId val="264106752"/>
      </c:barChart>
      <c:catAx>
        <c:axId val="264096768"/>
        <c:scaling>
          <c:orientation val="minMax"/>
        </c:scaling>
        <c:delete val="0"/>
        <c:axPos val="b"/>
        <c:numFmt formatCode="General" sourceLinked="0"/>
        <c:majorTickMark val="out"/>
        <c:minorTickMark val="none"/>
        <c:tickLblPos val="nextTo"/>
        <c:crossAx val="264106752"/>
        <c:crosses val="autoZero"/>
        <c:auto val="1"/>
        <c:lblAlgn val="ctr"/>
        <c:lblOffset val="100"/>
        <c:noMultiLvlLbl val="0"/>
      </c:catAx>
      <c:valAx>
        <c:axId val="264106752"/>
        <c:scaling>
          <c:orientation val="minMax"/>
          <c:max val="20"/>
          <c:min val="0"/>
        </c:scaling>
        <c:delete val="0"/>
        <c:axPos val="l"/>
        <c:title>
          <c:tx>
            <c:rich>
              <a:bodyPr rot="-5400000" vert="horz"/>
              <a:lstStyle/>
              <a:p>
                <a:pPr>
                  <a:defRPr sz="2400" b="1">
                    <a:solidFill>
                      <a:srgbClr val="FFFF00"/>
                    </a:solidFill>
                  </a:defRPr>
                </a:pPr>
                <a:r>
                  <a:rPr lang="en-US" sz="2400" b="1" dirty="0">
                    <a:solidFill>
                      <a:srgbClr val="FFFF00"/>
                    </a:solidFill>
                  </a:rPr>
                  <a:t>5-year rate (%)</a:t>
                </a:r>
              </a:p>
            </c:rich>
          </c:tx>
          <c:layout>
            <c:manualLayout>
              <c:xMode val="edge"/>
              <c:yMode val="edge"/>
              <c:x val="7.6723317472750805E-4"/>
              <c:y val="0.23759528005473199"/>
            </c:manualLayout>
          </c:layout>
          <c:overlay val="0"/>
        </c:title>
        <c:numFmt formatCode="General" sourceLinked="1"/>
        <c:majorTickMark val="out"/>
        <c:minorTickMark val="none"/>
        <c:tickLblPos val="nextTo"/>
        <c:crossAx val="264096768"/>
        <c:crosses val="autoZero"/>
        <c:crossBetween val="between"/>
        <c:majorUnit val="5"/>
      </c:valAx>
      <c:spPr>
        <a:solidFill>
          <a:schemeClr val="accent6">
            <a:lumMod val="50000"/>
          </a:schemeClr>
        </a:solidFill>
        <a:ln>
          <a:solidFill>
            <a:schemeClr val="tx1"/>
          </a:solidFill>
        </a:ln>
      </c:spPr>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4038" tIns="47020" rIns="94038" bIns="47020" numCol="1" anchor="t" anchorCtr="0" compatLnSpc="1">
            <a:prstTxWarp prst="textNoShape">
              <a:avLst/>
            </a:prstTxWarp>
          </a:bodyPr>
          <a:lstStyle>
            <a:lvl1pPr algn="l" defTabSz="939800">
              <a:defRPr sz="1200">
                <a:latin typeface="Arial" charset="0"/>
                <a:cs typeface="+mn-cs"/>
              </a:defRPr>
            </a:lvl1pPr>
          </a:lstStyle>
          <a:p>
            <a:pPr>
              <a:defRPr/>
            </a:pPr>
            <a:endParaRPr lang="en-US"/>
          </a:p>
        </p:txBody>
      </p:sp>
      <p:sp>
        <p:nvSpPr>
          <p:cNvPr id="46083" name="Rectangle 3"/>
          <p:cNvSpPr>
            <a:spLocks noGrp="1" noChangeArrowheads="1"/>
          </p:cNvSpPr>
          <p:nvPr>
            <p:ph type="dt" sz="quarter" idx="1"/>
          </p:nvPr>
        </p:nvSpPr>
        <p:spPr bwMode="auto">
          <a:xfrm>
            <a:off x="4016375" y="0"/>
            <a:ext cx="3070225" cy="468313"/>
          </a:xfrm>
          <a:prstGeom prst="rect">
            <a:avLst/>
          </a:prstGeom>
          <a:noFill/>
          <a:ln w="9525">
            <a:noFill/>
            <a:miter lim="800000"/>
            <a:headEnd/>
            <a:tailEnd/>
          </a:ln>
          <a:effectLst/>
        </p:spPr>
        <p:txBody>
          <a:bodyPr vert="horz" wrap="square" lIns="94038" tIns="47020" rIns="94038" bIns="47020" numCol="1" anchor="t" anchorCtr="0" compatLnSpc="1">
            <a:prstTxWarp prst="textNoShape">
              <a:avLst/>
            </a:prstTxWarp>
          </a:bodyPr>
          <a:lstStyle>
            <a:lvl1pPr algn="r" defTabSz="939800">
              <a:defRPr sz="1200">
                <a:latin typeface="Arial" charset="0"/>
                <a:cs typeface="+mn-cs"/>
              </a:defRPr>
            </a:lvl1pPr>
          </a:lstStyle>
          <a:p>
            <a:pPr>
              <a:defRPr/>
            </a:pPr>
            <a:endParaRPr lang="en-US"/>
          </a:p>
        </p:txBody>
      </p:sp>
      <p:sp>
        <p:nvSpPr>
          <p:cNvPr id="46084" name="Rectangle 4"/>
          <p:cNvSpPr>
            <a:spLocks noGrp="1" noChangeArrowheads="1"/>
          </p:cNvSpPr>
          <p:nvPr>
            <p:ph type="ftr" sz="quarter" idx="2"/>
          </p:nvPr>
        </p:nvSpPr>
        <p:spPr bwMode="auto">
          <a:xfrm>
            <a:off x="0" y="8904288"/>
            <a:ext cx="3070225" cy="468312"/>
          </a:xfrm>
          <a:prstGeom prst="rect">
            <a:avLst/>
          </a:prstGeom>
          <a:noFill/>
          <a:ln w="9525">
            <a:noFill/>
            <a:miter lim="800000"/>
            <a:headEnd/>
            <a:tailEnd/>
          </a:ln>
          <a:effectLst/>
        </p:spPr>
        <p:txBody>
          <a:bodyPr vert="horz" wrap="square" lIns="94038" tIns="47020" rIns="94038" bIns="47020" numCol="1" anchor="b" anchorCtr="0" compatLnSpc="1">
            <a:prstTxWarp prst="textNoShape">
              <a:avLst/>
            </a:prstTxWarp>
          </a:bodyPr>
          <a:lstStyle>
            <a:lvl1pPr algn="l" defTabSz="939800">
              <a:defRPr sz="1200">
                <a:latin typeface="Arial" charset="0"/>
                <a:cs typeface="+mn-cs"/>
              </a:defRPr>
            </a:lvl1pPr>
          </a:lstStyle>
          <a:p>
            <a:pPr>
              <a:defRPr/>
            </a:pPr>
            <a:endParaRPr lang="en-US"/>
          </a:p>
        </p:txBody>
      </p:sp>
      <p:sp>
        <p:nvSpPr>
          <p:cNvPr id="46085" name="Rectangle 5"/>
          <p:cNvSpPr>
            <a:spLocks noGrp="1" noChangeArrowheads="1"/>
          </p:cNvSpPr>
          <p:nvPr>
            <p:ph type="sldNum" sz="quarter" idx="3"/>
          </p:nvPr>
        </p:nvSpPr>
        <p:spPr bwMode="auto">
          <a:xfrm>
            <a:off x="4016375" y="8904288"/>
            <a:ext cx="3070225" cy="468312"/>
          </a:xfrm>
          <a:prstGeom prst="rect">
            <a:avLst/>
          </a:prstGeom>
          <a:noFill/>
          <a:ln w="9525">
            <a:noFill/>
            <a:miter lim="800000"/>
            <a:headEnd/>
            <a:tailEnd/>
          </a:ln>
          <a:effectLst/>
        </p:spPr>
        <p:txBody>
          <a:bodyPr vert="horz" wrap="square" lIns="94038" tIns="47020" rIns="94038" bIns="47020" numCol="1" anchor="b" anchorCtr="0" compatLnSpc="1">
            <a:prstTxWarp prst="textNoShape">
              <a:avLst/>
            </a:prstTxWarp>
          </a:bodyPr>
          <a:lstStyle>
            <a:lvl1pPr algn="r" defTabSz="939800">
              <a:defRPr sz="1200">
                <a:latin typeface="Arial" charset="0"/>
                <a:cs typeface="+mn-cs"/>
              </a:defRPr>
            </a:lvl1pPr>
          </a:lstStyle>
          <a:p>
            <a:pPr>
              <a:defRPr/>
            </a:pPr>
            <a:fld id="{C115E83A-9711-4FA0-A5B8-37C15FE8E917}" type="slidenum">
              <a:rPr lang="en-US"/>
              <a:pPr>
                <a:defRPr/>
              </a:pPr>
              <a:t>‹#›</a:t>
            </a:fld>
            <a:endParaRPr lang="en-US"/>
          </a:p>
        </p:txBody>
      </p:sp>
    </p:spTree>
    <p:extLst>
      <p:ext uri="{BB962C8B-B14F-4D97-AF65-F5344CB8AC3E}">
        <p14:creationId xmlns:p14="http://schemas.microsoft.com/office/powerpoint/2010/main" val="3136967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4038" tIns="47020" rIns="94038" bIns="47020" numCol="1" anchor="t" anchorCtr="0" compatLnSpc="1">
            <a:prstTxWarp prst="textNoShape">
              <a:avLst/>
            </a:prstTxWarp>
          </a:bodyPr>
          <a:lstStyle>
            <a:lvl1pPr algn="l" defTabSz="939800">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4016375" y="0"/>
            <a:ext cx="3070225" cy="468313"/>
          </a:xfrm>
          <a:prstGeom prst="rect">
            <a:avLst/>
          </a:prstGeom>
          <a:noFill/>
          <a:ln w="9525">
            <a:noFill/>
            <a:miter lim="800000"/>
            <a:headEnd/>
            <a:tailEnd/>
          </a:ln>
          <a:effectLst/>
        </p:spPr>
        <p:txBody>
          <a:bodyPr vert="horz" wrap="square" lIns="94038" tIns="47020" rIns="94038" bIns="47020" numCol="1" anchor="t" anchorCtr="0" compatLnSpc="1">
            <a:prstTxWarp prst="textNoShape">
              <a:avLst/>
            </a:prstTxWarp>
          </a:bodyPr>
          <a:lstStyle>
            <a:lvl1pPr algn="r" defTabSz="939800">
              <a:defRPr sz="1200">
                <a:latin typeface="Arial" charset="0"/>
                <a:cs typeface="+mn-cs"/>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98563" y="703263"/>
            <a:ext cx="4689475" cy="3516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44563" y="4452938"/>
            <a:ext cx="5197475" cy="4216400"/>
          </a:xfrm>
          <a:prstGeom prst="rect">
            <a:avLst/>
          </a:prstGeom>
          <a:noFill/>
          <a:ln w="9525">
            <a:noFill/>
            <a:miter lim="800000"/>
            <a:headEnd/>
            <a:tailEnd/>
          </a:ln>
          <a:effectLst/>
        </p:spPr>
        <p:txBody>
          <a:bodyPr vert="horz" wrap="square" lIns="94038" tIns="47020" rIns="94038" bIns="470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904288"/>
            <a:ext cx="3070225" cy="468312"/>
          </a:xfrm>
          <a:prstGeom prst="rect">
            <a:avLst/>
          </a:prstGeom>
          <a:noFill/>
          <a:ln w="9525">
            <a:noFill/>
            <a:miter lim="800000"/>
            <a:headEnd/>
            <a:tailEnd/>
          </a:ln>
          <a:effectLst/>
        </p:spPr>
        <p:txBody>
          <a:bodyPr vert="horz" wrap="square" lIns="94038" tIns="47020" rIns="94038" bIns="47020" numCol="1" anchor="b" anchorCtr="0" compatLnSpc="1">
            <a:prstTxWarp prst="textNoShape">
              <a:avLst/>
            </a:prstTxWarp>
          </a:bodyPr>
          <a:lstStyle>
            <a:lvl1pPr algn="l" defTabSz="939800">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4016375" y="8904288"/>
            <a:ext cx="3070225" cy="468312"/>
          </a:xfrm>
          <a:prstGeom prst="rect">
            <a:avLst/>
          </a:prstGeom>
          <a:noFill/>
          <a:ln w="9525">
            <a:noFill/>
            <a:miter lim="800000"/>
            <a:headEnd/>
            <a:tailEnd/>
          </a:ln>
          <a:effectLst/>
        </p:spPr>
        <p:txBody>
          <a:bodyPr vert="horz" wrap="square" lIns="94038" tIns="47020" rIns="94038" bIns="47020" numCol="1" anchor="b" anchorCtr="0" compatLnSpc="1">
            <a:prstTxWarp prst="textNoShape">
              <a:avLst/>
            </a:prstTxWarp>
          </a:bodyPr>
          <a:lstStyle>
            <a:lvl1pPr algn="r" defTabSz="939800">
              <a:defRPr sz="1200">
                <a:latin typeface="Arial" charset="0"/>
                <a:cs typeface="+mn-cs"/>
              </a:defRPr>
            </a:lvl1pPr>
          </a:lstStyle>
          <a:p>
            <a:pPr>
              <a:defRPr/>
            </a:pPr>
            <a:fld id="{E71AE35C-3931-4EA1-A29E-CD884406CB2D}" type="slidenum">
              <a:rPr lang="en-US"/>
              <a:pPr>
                <a:defRPr/>
              </a:pPr>
              <a:t>‹#›</a:t>
            </a:fld>
            <a:endParaRPr lang="en-US"/>
          </a:p>
        </p:txBody>
      </p:sp>
    </p:spTree>
    <p:extLst>
      <p:ext uri="{BB962C8B-B14F-4D97-AF65-F5344CB8AC3E}">
        <p14:creationId xmlns:p14="http://schemas.microsoft.com/office/powerpoint/2010/main" val="8294532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DB9E6BEF-D144-4EB2-A7DC-A9F6A0FD12E4}" type="slidenum">
              <a:rPr lang="en-US" smtClean="0">
                <a:latin typeface="Arial" pitchFamily="34" charset="0"/>
              </a:rPr>
              <a:pPr>
                <a:defRPr/>
              </a:pPr>
              <a:t>0</a:t>
            </a:fld>
            <a:endParaRPr lang="en-US">
              <a:latin typeface="Arial" pitchFamily="34" charset="0"/>
            </a:endParaRPr>
          </a:p>
        </p:txBody>
      </p:sp>
      <p:sp>
        <p:nvSpPr>
          <p:cNvPr id="94211" name="Rectangle 7"/>
          <p:cNvSpPr txBox="1">
            <a:spLocks noGrp="1" noChangeArrowheads="1"/>
          </p:cNvSpPr>
          <p:nvPr/>
        </p:nvSpPr>
        <p:spPr bwMode="auto">
          <a:xfrm>
            <a:off x="4016375" y="8904288"/>
            <a:ext cx="30702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0" rIns="94038" bIns="47020" anchor="b"/>
          <a:lstStyle>
            <a:lvl1pPr defTabSz="939800" eaLnBrk="0" hangingPunct="0">
              <a:defRPr sz="2400">
                <a:solidFill>
                  <a:schemeClr val="tx1"/>
                </a:solidFill>
                <a:latin typeface="Arial" pitchFamily="34" charset="0"/>
                <a:cs typeface="Arial" pitchFamily="34" charset="0"/>
              </a:defRPr>
            </a:lvl1pPr>
            <a:lvl2pPr marL="742950" indent="-285750" defTabSz="939800" eaLnBrk="0" hangingPunct="0">
              <a:defRPr sz="2400">
                <a:solidFill>
                  <a:schemeClr val="tx1"/>
                </a:solidFill>
                <a:latin typeface="Arial" pitchFamily="34" charset="0"/>
                <a:cs typeface="Arial" pitchFamily="34" charset="0"/>
              </a:defRPr>
            </a:lvl2pPr>
            <a:lvl3pPr marL="1143000" indent="-228600" defTabSz="939800" eaLnBrk="0" hangingPunct="0">
              <a:defRPr sz="2400">
                <a:solidFill>
                  <a:schemeClr val="tx1"/>
                </a:solidFill>
                <a:latin typeface="Arial" pitchFamily="34" charset="0"/>
                <a:cs typeface="Arial" pitchFamily="34" charset="0"/>
              </a:defRPr>
            </a:lvl3pPr>
            <a:lvl4pPr marL="1600200" indent="-228600" defTabSz="939800" eaLnBrk="0" hangingPunct="0">
              <a:defRPr sz="2400">
                <a:solidFill>
                  <a:schemeClr val="tx1"/>
                </a:solidFill>
                <a:latin typeface="Arial" pitchFamily="34" charset="0"/>
                <a:cs typeface="Arial" pitchFamily="34" charset="0"/>
              </a:defRPr>
            </a:lvl4pPr>
            <a:lvl5pPr marL="2057400" indent="-228600" defTabSz="939800" eaLnBrk="0" hangingPunct="0">
              <a:defRPr sz="2400">
                <a:solidFill>
                  <a:schemeClr val="tx1"/>
                </a:solidFill>
                <a:latin typeface="Arial" pitchFamily="34" charset="0"/>
                <a:cs typeface="Arial" pitchFamily="34" charset="0"/>
              </a:defRPr>
            </a:lvl5pPr>
            <a:lvl6pPr marL="2514600" indent="-228600" defTabSz="9398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98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98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98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E30AE6AD-1F12-46FB-81F9-1E20082B149B}" type="slidenum">
              <a:rPr lang="en-US" sz="1200"/>
              <a:pPr algn="r" eaLnBrk="1" hangingPunct="1"/>
              <a:t>0</a:t>
            </a:fld>
            <a:endParaRPr lang="en-US" sz="1200"/>
          </a:p>
        </p:txBody>
      </p:sp>
      <p:sp>
        <p:nvSpPr>
          <p:cNvPr id="94212" name="Rectangle 2"/>
          <p:cNvSpPr>
            <a:spLocks noGrp="1" noRot="1" noChangeAspect="1" noChangeArrowheads="1" noTextEdit="1"/>
          </p:cNvSpPr>
          <p:nvPr>
            <p:ph type="sldImg"/>
          </p:nvPr>
        </p:nvSpPr>
        <p:spPr>
          <a:xfrm>
            <a:off x="1200150" y="703263"/>
            <a:ext cx="4686300" cy="3514725"/>
          </a:xfrm>
          <a:ln/>
        </p:spPr>
      </p:sp>
      <p:sp>
        <p:nvSpPr>
          <p:cNvPr id="94213" name="Rectangle 3"/>
          <p:cNvSpPr>
            <a:spLocks noGrp="1" noChangeArrowheads="1"/>
          </p:cNvSpPr>
          <p:nvPr>
            <p:ph type="body" idx="1"/>
          </p:nvPr>
        </p:nvSpPr>
        <p:spPr>
          <a:xfrm>
            <a:off x="709613" y="4451350"/>
            <a:ext cx="5667375"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8412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B33064FA-8A59-4BB7-B54B-A1F4696C85B2}" type="slidenum">
              <a:rPr lang="en-US" smtClean="0">
                <a:solidFill>
                  <a:prstClr val="black"/>
                </a:solidFill>
              </a:rPr>
              <a:pPr>
                <a:defRPr/>
              </a:pPr>
              <a:t>25</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spcBef>
                <a:spcPct val="0"/>
              </a:spcBef>
            </a:pPr>
            <a:endParaRPr lang="en-US">
              <a:latin typeface="Arial" pitchFamily="34" charset="0"/>
            </a:endParaRPr>
          </a:p>
        </p:txBody>
      </p:sp>
    </p:spTree>
    <p:extLst>
      <p:ext uri="{BB962C8B-B14F-4D97-AF65-F5344CB8AC3E}">
        <p14:creationId xmlns:p14="http://schemas.microsoft.com/office/powerpoint/2010/main" val="70150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2455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Best on class ADP antagonists and DES</a:t>
            </a:r>
          </a:p>
        </p:txBody>
      </p:sp>
      <p:sp>
        <p:nvSpPr>
          <p:cNvPr id="205828" name="Slide Number Placeholder 3"/>
          <p:cNvSpPr txBox="1">
            <a:spLocks noGrp="1"/>
          </p:cNvSpPr>
          <p:nvPr/>
        </p:nvSpPr>
        <p:spPr bwMode="auto">
          <a:xfrm>
            <a:off x="4014100" y="8902343"/>
            <a:ext cx="3070860" cy="468630"/>
          </a:xfrm>
          <a:prstGeom prst="rect">
            <a:avLst/>
          </a:prstGeom>
          <a:noFill/>
          <a:ln w="9525">
            <a:noFill/>
            <a:miter lim="800000"/>
            <a:headEnd/>
            <a:tailEnd/>
          </a:ln>
        </p:spPr>
        <p:txBody>
          <a:bodyPr lIns="94046" tIns="47023" rIns="94046" bIns="47023" anchor="b"/>
          <a:lstStyle/>
          <a:p>
            <a:pPr algn="r"/>
            <a:fld id="{3A2F7F8B-2AFD-454F-BC9D-25BD4FD97F5C}" type="slidenum">
              <a:rPr lang="en-US" sz="1200">
                <a:solidFill>
                  <a:prstClr val="black"/>
                </a:solidFill>
                <a:latin typeface="Calibri" pitchFamily="34" charset="0"/>
              </a:rPr>
              <a:pPr algn="r"/>
              <a:t>27</a:t>
            </a:fld>
            <a:endParaRPr lang="en-US" sz="1200">
              <a:solidFill>
                <a:prstClr val="black"/>
              </a:solidFill>
              <a:latin typeface="Calibri" pitchFamily="34" charset="0"/>
            </a:endParaRPr>
          </a:p>
        </p:txBody>
      </p:sp>
    </p:spTree>
    <p:extLst>
      <p:ext uri="{BB962C8B-B14F-4D97-AF65-F5344CB8AC3E}">
        <p14:creationId xmlns:p14="http://schemas.microsoft.com/office/powerpoint/2010/main" val="130782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1C190EC-134F-43F8-9120-F5864778EBBB}" type="slidenum">
              <a:rPr lang="en-US" smtClean="0">
                <a:solidFill>
                  <a:srgbClr val="000000"/>
                </a:solidFill>
                <a:latin typeface="Arial" pitchFamily="34" charset="0"/>
                <a:cs typeface="Arial" pitchFamily="34" charset="0"/>
              </a:rPr>
              <a:pPr/>
              <a:t>33</a:t>
            </a:fld>
            <a:endParaRPr lang="en-US">
              <a:solidFill>
                <a:srgbClr val="000000"/>
              </a:solidFill>
              <a:latin typeface="Arial" pitchFamily="34" charset="0"/>
              <a:cs typeface="Arial" pitchFamily="34" charset="0"/>
            </a:endParaRPr>
          </a:p>
        </p:txBody>
      </p:sp>
      <p:sp>
        <p:nvSpPr>
          <p:cNvPr id="144387"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algn="r" defTabSz="939800"/>
            <a:fld id="{D3D2D83B-73B8-4E82-A148-953BCD7A18C9}" type="slidenum">
              <a:rPr lang="en-US" sz="1200" b="1" i="1">
                <a:solidFill>
                  <a:srgbClr val="000000"/>
                </a:solidFill>
                <a:latin typeface="Arial" charset="0"/>
                <a:ea typeface="ヒラギノ角ゴ Pro W3" pitchFamily="-111" charset="-128"/>
              </a:rPr>
              <a:pPr algn="r" defTabSz="939800"/>
              <a:t>33</a:t>
            </a:fld>
            <a:endParaRPr lang="en-US" sz="1200" b="1" i="1">
              <a:solidFill>
                <a:srgbClr val="000000"/>
              </a:solidFill>
              <a:latin typeface="Arial" charset="0"/>
              <a:ea typeface="ヒラギノ角ゴ Pro W3" pitchFamily="-111" charset="-128"/>
            </a:endParaRPr>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5259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42173F81-0563-40E1-ACDC-215FA6BB84C4}" type="slidenum">
              <a:rPr lang="en-US" smtClean="0">
                <a:solidFill>
                  <a:prstClr val="black"/>
                </a:solidFill>
                <a:latin typeface="Arial" pitchFamily="34" charset="0"/>
              </a:rPr>
              <a:pPr>
                <a:defRPr/>
              </a:pPr>
              <a:t>34</a:t>
            </a:fld>
            <a:endParaRPr lang="en-US">
              <a:solidFill>
                <a:prstClr val="black"/>
              </a:solidFill>
              <a:latin typeface="Arial" pitchFamily="34" charset="0"/>
            </a:endParaRPr>
          </a:p>
        </p:txBody>
      </p:sp>
      <p:sp>
        <p:nvSpPr>
          <p:cNvPr id="58371"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algn="r" defTabSz="939800"/>
            <a:fld id="{B69D3C54-CF6D-45A2-800D-A71D3DACBAFE}" type="slidenum">
              <a:rPr lang="en-US" sz="1200" b="1" i="1">
                <a:solidFill>
                  <a:prstClr val="black"/>
                </a:solidFill>
                <a:latin typeface="Arial" charset="0"/>
                <a:ea typeface="ヒラギノ角ゴ Pro W3" pitchFamily="-111" charset="-128"/>
              </a:rPr>
              <a:pPr algn="r" defTabSz="939800"/>
              <a:t>34</a:t>
            </a:fld>
            <a:endParaRPr lang="en-US" sz="1200" b="1" i="1">
              <a:solidFill>
                <a:prstClr val="black"/>
              </a:solidFill>
              <a:latin typeface="Arial" charset="0"/>
              <a:ea typeface="ヒラギノ角ゴ Pro W3" pitchFamily="-111"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91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104451"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a-DK">
              <a:latin typeface="Arial" pitchFamily="34" charset="0"/>
            </a:endParaRPr>
          </a:p>
        </p:txBody>
      </p:sp>
      <p:sp>
        <p:nvSpPr>
          <p:cNvPr id="104452" name="Platshållare för bildnummer 3"/>
          <p:cNvSpPr txBox="1">
            <a:spLocks noGrp="1"/>
          </p:cNvSpPr>
          <p:nvPr/>
        </p:nvSpPr>
        <p:spPr bwMode="auto">
          <a:xfrm>
            <a:off x="4014100" y="8902343"/>
            <a:ext cx="3070860" cy="468630"/>
          </a:xfrm>
          <a:prstGeom prst="rect">
            <a:avLst/>
          </a:prstGeom>
          <a:noFill/>
          <a:ln w="9525">
            <a:noFill/>
            <a:miter lim="800000"/>
            <a:headEnd/>
            <a:tailEnd/>
          </a:ln>
        </p:spPr>
        <p:txBody>
          <a:bodyPr lIns="94046" tIns="47023" rIns="94046" bIns="47023" anchor="b"/>
          <a:lstStyle/>
          <a:p>
            <a:pPr algn="r"/>
            <a:fld id="{2ADAE3FB-BF42-4856-8F40-B7823D2EA77C}" type="slidenum">
              <a:rPr lang="sv-SE" sz="1200">
                <a:solidFill>
                  <a:srgbClr val="000000"/>
                </a:solidFill>
                <a:ea typeface="ヒラギノ角ゴ Pro W3" pitchFamily="-111" charset="-128"/>
              </a:rPr>
              <a:pPr algn="r"/>
              <a:t>35</a:t>
            </a:fld>
            <a:endParaRPr lang="sv-SE" sz="1200">
              <a:solidFill>
                <a:srgbClr val="000000"/>
              </a:solidFill>
              <a:ea typeface="ヒラギノ角ゴ Pro W3" pitchFamily="-111" charset="-128"/>
            </a:endParaRPr>
          </a:p>
        </p:txBody>
      </p:sp>
    </p:spTree>
    <p:extLst>
      <p:ext uri="{BB962C8B-B14F-4D97-AF65-F5344CB8AC3E}">
        <p14:creationId xmlns:p14="http://schemas.microsoft.com/office/powerpoint/2010/main" val="141421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ea typeface="ＭＳ Ｐゴシック" pitchFamily="34" charset="-128"/>
              </a:rPr>
              <a:t>Moises Sánchez Cánovas Obstrucción DA basal y tras trombectomía</a:t>
            </a:r>
          </a:p>
        </p:txBody>
      </p:sp>
      <p:sp>
        <p:nvSpPr>
          <p:cNvPr id="54275"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b="1">
                <a:solidFill>
                  <a:schemeClr val="tx1"/>
                </a:solidFill>
                <a:latin typeface="Arial" pitchFamily="34" charset="0"/>
                <a:ea typeface="ＭＳ Ｐゴシック" pitchFamily="34" charset="-128"/>
              </a:defRPr>
            </a:lvl1pPr>
            <a:lvl2pPr marL="764124" indent="-293894" eaLnBrk="0" hangingPunct="0">
              <a:defRPr sz="2500" b="1">
                <a:solidFill>
                  <a:schemeClr val="tx1"/>
                </a:solidFill>
                <a:latin typeface="Arial" pitchFamily="34" charset="0"/>
                <a:ea typeface="ＭＳ Ｐゴシック" pitchFamily="34" charset="-128"/>
              </a:defRPr>
            </a:lvl2pPr>
            <a:lvl3pPr marL="1175576" indent="-235115" eaLnBrk="0" hangingPunct="0">
              <a:defRPr sz="2500" b="1">
                <a:solidFill>
                  <a:schemeClr val="tx1"/>
                </a:solidFill>
                <a:latin typeface="Arial" pitchFamily="34" charset="0"/>
                <a:ea typeface="ＭＳ Ｐゴシック" pitchFamily="34" charset="-128"/>
              </a:defRPr>
            </a:lvl3pPr>
            <a:lvl4pPr marL="1645806" indent="-235115" eaLnBrk="0" hangingPunct="0">
              <a:defRPr sz="2500" b="1">
                <a:solidFill>
                  <a:schemeClr val="tx1"/>
                </a:solidFill>
                <a:latin typeface="Arial" pitchFamily="34" charset="0"/>
                <a:ea typeface="ＭＳ Ｐゴシック" pitchFamily="34" charset="-128"/>
              </a:defRPr>
            </a:lvl4pPr>
            <a:lvl5pPr marL="2116036" indent="-235115" eaLnBrk="0" hangingPunct="0">
              <a:defRPr sz="2500" b="1">
                <a:solidFill>
                  <a:schemeClr val="tx1"/>
                </a:solidFill>
                <a:latin typeface="Arial" pitchFamily="34" charset="0"/>
                <a:ea typeface="ＭＳ Ｐゴシック" pitchFamily="34" charset="-128"/>
              </a:defRPr>
            </a:lvl5pPr>
            <a:lvl6pPr marL="2586266"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6pPr>
            <a:lvl7pPr marL="3056496"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7pPr>
            <a:lvl8pPr marL="3526727"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8pPr>
            <a:lvl9pPr marL="3996957"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9pPr>
          </a:lstStyle>
          <a:p>
            <a:pPr eaLnBrk="1" hangingPunct="1">
              <a:defRPr/>
            </a:pPr>
            <a:fld id="{9722BD9F-37DF-4440-95BD-61897B9B5535}" type="slidenum">
              <a:rPr lang="es-ES" sz="1200">
                <a:solidFill>
                  <a:prstClr val="black"/>
                </a:solidFill>
              </a:rPr>
              <a:pPr eaLnBrk="1" hangingPunct="1">
                <a:defRPr/>
              </a:pPr>
              <a:t>38</a:t>
            </a:fld>
            <a:endParaRPr lang="es-ES" sz="1200">
              <a:solidFill>
                <a:prstClr val="black"/>
              </a:solidFill>
            </a:endParaRPr>
          </a:p>
        </p:txBody>
      </p:sp>
    </p:spTree>
    <p:extLst>
      <p:ext uri="{BB962C8B-B14F-4D97-AF65-F5344CB8AC3E}">
        <p14:creationId xmlns:p14="http://schemas.microsoft.com/office/powerpoint/2010/main" val="29278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ea typeface="ＭＳ Ｐゴシック" pitchFamily="34" charset="-128"/>
              </a:rPr>
              <a:t>Moises Sánchez Cánovas Obstrucción DA basal y tras trombectomía</a:t>
            </a:r>
          </a:p>
        </p:txBody>
      </p:sp>
      <p:sp>
        <p:nvSpPr>
          <p:cNvPr id="54275"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b="1">
                <a:solidFill>
                  <a:schemeClr val="tx1"/>
                </a:solidFill>
                <a:latin typeface="Arial" pitchFamily="34" charset="0"/>
                <a:ea typeface="ＭＳ Ｐゴシック" pitchFamily="34" charset="-128"/>
              </a:defRPr>
            </a:lvl1pPr>
            <a:lvl2pPr marL="764124" indent="-293894" eaLnBrk="0" hangingPunct="0">
              <a:defRPr sz="2500" b="1">
                <a:solidFill>
                  <a:schemeClr val="tx1"/>
                </a:solidFill>
                <a:latin typeface="Arial" pitchFamily="34" charset="0"/>
                <a:ea typeface="ＭＳ Ｐゴシック" pitchFamily="34" charset="-128"/>
              </a:defRPr>
            </a:lvl2pPr>
            <a:lvl3pPr marL="1175576" indent="-235115" eaLnBrk="0" hangingPunct="0">
              <a:defRPr sz="2500" b="1">
                <a:solidFill>
                  <a:schemeClr val="tx1"/>
                </a:solidFill>
                <a:latin typeface="Arial" pitchFamily="34" charset="0"/>
                <a:ea typeface="ＭＳ Ｐゴシック" pitchFamily="34" charset="-128"/>
              </a:defRPr>
            </a:lvl3pPr>
            <a:lvl4pPr marL="1645806" indent="-235115" eaLnBrk="0" hangingPunct="0">
              <a:defRPr sz="2500" b="1">
                <a:solidFill>
                  <a:schemeClr val="tx1"/>
                </a:solidFill>
                <a:latin typeface="Arial" pitchFamily="34" charset="0"/>
                <a:ea typeface="ＭＳ Ｐゴシック" pitchFamily="34" charset="-128"/>
              </a:defRPr>
            </a:lvl4pPr>
            <a:lvl5pPr marL="2116036" indent="-235115" eaLnBrk="0" hangingPunct="0">
              <a:defRPr sz="2500" b="1">
                <a:solidFill>
                  <a:schemeClr val="tx1"/>
                </a:solidFill>
                <a:latin typeface="Arial" pitchFamily="34" charset="0"/>
                <a:ea typeface="ＭＳ Ｐゴシック" pitchFamily="34" charset="-128"/>
              </a:defRPr>
            </a:lvl5pPr>
            <a:lvl6pPr marL="2586266"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6pPr>
            <a:lvl7pPr marL="3056496"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7pPr>
            <a:lvl8pPr marL="3526727"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8pPr>
            <a:lvl9pPr marL="3996957" indent="-235115" eaLnBrk="0" fontAlgn="base" hangingPunct="0">
              <a:spcBef>
                <a:spcPct val="0"/>
              </a:spcBef>
              <a:spcAft>
                <a:spcPct val="0"/>
              </a:spcAft>
              <a:defRPr sz="2500" b="1">
                <a:solidFill>
                  <a:schemeClr val="tx1"/>
                </a:solidFill>
                <a:latin typeface="Arial" pitchFamily="34" charset="0"/>
                <a:ea typeface="ＭＳ Ｐゴシック" pitchFamily="34" charset="-128"/>
              </a:defRPr>
            </a:lvl9pPr>
          </a:lstStyle>
          <a:p>
            <a:pPr eaLnBrk="1" hangingPunct="1">
              <a:defRPr/>
            </a:pPr>
            <a:fld id="{9722BD9F-37DF-4440-95BD-61897B9B5535}" type="slidenum">
              <a:rPr lang="es-ES" sz="1200">
                <a:solidFill>
                  <a:prstClr val="black"/>
                </a:solidFill>
              </a:rPr>
              <a:pPr eaLnBrk="1" hangingPunct="1">
                <a:defRPr/>
              </a:pPr>
              <a:t>39</a:t>
            </a:fld>
            <a:endParaRPr lang="es-ES" sz="1200">
              <a:solidFill>
                <a:prstClr val="black"/>
              </a:solidFill>
            </a:endParaRPr>
          </a:p>
        </p:txBody>
      </p:sp>
    </p:spTree>
    <p:extLst>
      <p:ext uri="{BB962C8B-B14F-4D97-AF65-F5344CB8AC3E}">
        <p14:creationId xmlns:p14="http://schemas.microsoft.com/office/powerpoint/2010/main" val="94519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6687CAAD-7C69-4437-9B58-ED550FE5AEFE}" type="slidenum">
              <a:rPr lang="en-US" b="1">
                <a:solidFill>
                  <a:prstClr val="black"/>
                </a:solidFill>
                <a:latin typeface="Arial" pitchFamily="34" charset="0"/>
              </a:rPr>
              <a:pPr>
                <a:defRPr/>
              </a:pPr>
              <a:t>7</a:t>
            </a:fld>
            <a:endParaRPr lang="en-US" b="1">
              <a:solidFill>
                <a:prstClr val="black"/>
              </a:solidFill>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91118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FAFD00"/>
                </a:solidFill>
                <a:latin typeface="Times" pitchFamily="18" charset="0"/>
                <a:ea typeface="ヒラギノ明朝 Pro W3" pitchFamily="1" charset="-128"/>
                <a:sym typeface="Times" pitchFamily="18" charset="0"/>
              </a:defRPr>
            </a:lvl1pPr>
            <a:lvl2pPr marL="764124" indent="-293894" eaLnBrk="0" hangingPunct="0">
              <a:defRPr sz="2700">
                <a:solidFill>
                  <a:srgbClr val="FAFD00"/>
                </a:solidFill>
                <a:latin typeface="Times" pitchFamily="18" charset="0"/>
                <a:ea typeface="ヒラギノ明朝 Pro W3" pitchFamily="1" charset="-128"/>
                <a:sym typeface="Times" pitchFamily="18" charset="0"/>
              </a:defRPr>
            </a:lvl2pPr>
            <a:lvl3pPr marL="1175576" indent="-235115" eaLnBrk="0" hangingPunct="0">
              <a:defRPr sz="2700">
                <a:solidFill>
                  <a:srgbClr val="FAFD00"/>
                </a:solidFill>
                <a:latin typeface="Times" pitchFamily="18" charset="0"/>
                <a:ea typeface="ヒラギノ明朝 Pro W3" pitchFamily="1" charset="-128"/>
                <a:sym typeface="Times" pitchFamily="18" charset="0"/>
              </a:defRPr>
            </a:lvl3pPr>
            <a:lvl4pPr marL="1645806" indent="-235115" eaLnBrk="0" hangingPunct="0">
              <a:defRPr sz="2700">
                <a:solidFill>
                  <a:srgbClr val="FAFD00"/>
                </a:solidFill>
                <a:latin typeface="Times" pitchFamily="18" charset="0"/>
                <a:ea typeface="ヒラギノ明朝 Pro W3" pitchFamily="1" charset="-128"/>
                <a:sym typeface="Times" pitchFamily="18" charset="0"/>
              </a:defRPr>
            </a:lvl4pPr>
            <a:lvl5pPr marL="2116036" indent="-235115" eaLnBrk="0" hangingPunct="0">
              <a:defRPr sz="2700">
                <a:solidFill>
                  <a:srgbClr val="FAFD00"/>
                </a:solidFill>
                <a:latin typeface="Times" pitchFamily="18" charset="0"/>
                <a:ea typeface="ヒラギノ明朝 Pro W3" pitchFamily="1" charset="-128"/>
                <a:sym typeface="Times" pitchFamily="18" charset="0"/>
              </a:defRPr>
            </a:lvl5pPr>
            <a:lvl6pPr marL="2586266" indent="-235115" eaLnBrk="0" fontAlgn="base" hangingPunct="0">
              <a:spcBef>
                <a:spcPct val="0"/>
              </a:spcBef>
              <a:spcAft>
                <a:spcPct val="0"/>
              </a:spcAft>
              <a:defRPr sz="2700">
                <a:solidFill>
                  <a:srgbClr val="FAFD00"/>
                </a:solidFill>
                <a:latin typeface="Times" pitchFamily="18" charset="0"/>
                <a:ea typeface="ヒラギノ明朝 Pro W3" pitchFamily="1" charset="-128"/>
                <a:sym typeface="Times" pitchFamily="18" charset="0"/>
              </a:defRPr>
            </a:lvl6pPr>
            <a:lvl7pPr marL="3056496" indent="-235115" eaLnBrk="0" fontAlgn="base" hangingPunct="0">
              <a:spcBef>
                <a:spcPct val="0"/>
              </a:spcBef>
              <a:spcAft>
                <a:spcPct val="0"/>
              </a:spcAft>
              <a:defRPr sz="2700">
                <a:solidFill>
                  <a:srgbClr val="FAFD00"/>
                </a:solidFill>
                <a:latin typeface="Times" pitchFamily="18" charset="0"/>
                <a:ea typeface="ヒラギノ明朝 Pro W3" pitchFamily="1" charset="-128"/>
                <a:sym typeface="Times" pitchFamily="18" charset="0"/>
              </a:defRPr>
            </a:lvl7pPr>
            <a:lvl8pPr marL="3526727" indent="-235115" eaLnBrk="0" fontAlgn="base" hangingPunct="0">
              <a:spcBef>
                <a:spcPct val="0"/>
              </a:spcBef>
              <a:spcAft>
                <a:spcPct val="0"/>
              </a:spcAft>
              <a:defRPr sz="2700">
                <a:solidFill>
                  <a:srgbClr val="FAFD00"/>
                </a:solidFill>
                <a:latin typeface="Times" pitchFamily="18" charset="0"/>
                <a:ea typeface="ヒラギノ明朝 Pro W3" pitchFamily="1" charset="-128"/>
                <a:sym typeface="Times" pitchFamily="18" charset="0"/>
              </a:defRPr>
            </a:lvl8pPr>
            <a:lvl9pPr marL="3996957" indent="-235115" eaLnBrk="0" fontAlgn="base" hangingPunct="0">
              <a:spcBef>
                <a:spcPct val="0"/>
              </a:spcBef>
              <a:spcAft>
                <a:spcPct val="0"/>
              </a:spcAft>
              <a:defRPr sz="2700">
                <a:solidFill>
                  <a:srgbClr val="FAFD00"/>
                </a:solidFill>
                <a:latin typeface="Times" pitchFamily="18" charset="0"/>
                <a:ea typeface="ヒラギノ明朝 Pro W3" pitchFamily="1" charset="-128"/>
                <a:sym typeface="Times" pitchFamily="18" charset="0"/>
              </a:defRPr>
            </a:lvl9pPr>
          </a:lstStyle>
          <a:p>
            <a:pPr eaLnBrk="1" hangingPunct="1"/>
            <a:fld id="{114A9B44-2B2E-41E3-BDDD-26ABFD1460D0}" type="slidenum">
              <a:rPr lang="de-CH" sz="1200"/>
              <a:pPr eaLnBrk="1" hangingPunct="1"/>
              <a:t>9</a:t>
            </a:fld>
            <a:endParaRPr lang="de-CH" sz="1200"/>
          </a:p>
        </p:txBody>
      </p:sp>
      <p:sp>
        <p:nvSpPr>
          <p:cNvPr id="29699" name="Rectangle 2"/>
          <p:cNvSpPr>
            <a:spLocks noGrp="1" noRot="1" noChangeAspect="1" noChangeArrowheads="1" noTextEdit="1"/>
          </p:cNvSpPr>
          <p:nvPr>
            <p:ph type="sldImg"/>
          </p:nvPr>
        </p:nvSpPr>
        <p:spPr>
          <a:ln/>
        </p:spPr>
      </p:sp>
      <p:sp>
        <p:nvSpPr>
          <p:cNvPr id="2970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de-CH">
              <a:latin typeface="Times" pitchFamily="18" charset="0"/>
            </a:endParaRPr>
          </a:p>
        </p:txBody>
      </p:sp>
    </p:spTree>
    <p:extLst>
      <p:ext uri="{BB962C8B-B14F-4D97-AF65-F5344CB8AC3E}">
        <p14:creationId xmlns:p14="http://schemas.microsoft.com/office/powerpoint/2010/main" val="57965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D95C0511-9209-4A53-8B02-F10198A9F7A4}" type="slidenum">
              <a:rPr lang="en-US" smtClean="0">
                <a:latin typeface="Arial" pitchFamily="34" charset="0"/>
              </a:rPr>
              <a:pPr>
                <a:defRPr/>
              </a:pPr>
              <a:t>11</a:t>
            </a:fld>
            <a:endParaRPr lang="en-US">
              <a:latin typeface="Arial" pitchFamily="34" charset="0"/>
            </a:endParaRPr>
          </a:p>
        </p:txBody>
      </p:sp>
      <p:sp>
        <p:nvSpPr>
          <p:cNvPr id="98307" name="Rectangle 7"/>
          <p:cNvSpPr txBox="1">
            <a:spLocks noGrp="1" noChangeArrowheads="1"/>
          </p:cNvSpPr>
          <p:nvPr/>
        </p:nvSpPr>
        <p:spPr bwMode="auto">
          <a:xfrm>
            <a:off x="4016375" y="8904288"/>
            <a:ext cx="30702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0" rIns="94038" bIns="47020" anchor="b"/>
          <a:lstStyle>
            <a:lvl1pPr defTabSz="939800" eaLnBrk="0" hangingPunct="0">
              <a:defRPr sz="2400">
                <a:solidFill>
                  <a:schemeClr val="tx1"/>
                </a:solidFill>
                <a:latin typeface="Arial" pitchFamily="34" charset="0"/>
                <a:cs typeface="Arial" pitchFamily="34" charset="0"/>
              </a:defRPr>
            </a:lvl1pPr>
            <a:lvl2pPr marL="742950" indent="-285750" defTabSz="939800" eaLnBrk="0" hangingPunct="0">
              <a:defRPr sz="2400">
                <a:solidFill>
                  <a:schemeClr val="tx1"/>
                </a:solidFill>
                <a:latin typeface="Arial" pitchFamily="34" charset="0"/>
                <a:cs typeface="Arial" pitchFamily="34" charset="0"/>
              </a:defRPr>
            </a:lvl2pPr>
            <a:lvl3pPr marL="1143000" indent="-228600" defTabSz="939800" eaLnBrk="0" hangingPunct="0">
              <a:defRPr sz="2400">
                <a:solidFill>
                  <a:schemeClr val="tx1"/>
                </a:solidFill>
                <a:latin typeface="Arial" pitchFamily="34" charset="0"/>
                <a:cs typeface="Arial" pitchFamily="34" charset="0"/>
              </a:defRPr>
            </a:lvl3pPr>
            <a:lvl4pPr marL="1600200" indent="-228600" defTabSz="939800" eaLnBrk="0" hangingPunct="0">
              <a:defRPr sz="2400">
                <a:solidFill>
                  <a:schemeClr val="tx1"/>
                </a:solidFill>
                <a:latin typeface="Arial" pitchFamily="34" charset="0"/>
                <a:cs typeface="Arial" pitchFamily="34" charset="0"/>
              </a:defRPr>
            </a:lvl4pPr>
            <a:lvl5pPr marL="2057400" indent="-228600" defTabSz="939800" eaLnBrk="0" hangingPunct="0">
              <a:defRPr sz="2400">
                <a:solidFill>
                  <a:schemeClr val="tx1"/>
                </a:solidFill>
                <a:latin typeface="Arial" pitchFamily="34" charset="0"/>
                <a:cs typeface="Arial" pitchFamily="34" charset="0"/>
              </a:defRPr>
            </a:lvl5pPr>
            <a:lvl6pPr marL="2514600" indent="-228600" defTabSz="9398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98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98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98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EA2938EC-A29F-4903-B5C2-6B3016D2B05D}" type="slidenum">
              <a:rPr lang="en-US" sz="1200"/>
              <a:pPr algn="r" eaLnBrk="1" hangingPunct="1"/>
              <a:t>11</a:t>
            </a:fld>
            <a:endParaRPr lang="en-US" sz="1200"/>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2413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1235B1E9-1A3B-4650-8357-A9732B35E993}" type="slidenum">
              <a:rPr lang="en-US" smtClean="0">
                <a:latin typeface="Arial" pitchFamily="34" charset="0"/>
              </a:rPr>
              <a:pPr>
                <a:defRPr/>
              </a:pPr>
              <a:t>12</a:t>
            </a:fld>
            <a:endParaRPr lang="en-US">
              <a:latin typeface="Arial" pitchFamily="34" charset="0"/>
            </a:endParaRPr>
          </a:p>
        </p:txBody>
      </p:sp>
      <p:sp>
        <p:nvSpPr>
          <p:cNvPr id="99331" name="Rectangle 7"/>
          <p:cNvSpPr txBox="1">
            <a:spLocks noGrp="1" noChangeArrowheads="1"/>
          </p:cNvSpPr>
          <p:nvPr/>
        </p:nvSpPr>
        <p:spPr bwMode="auto">
          <a:xfrm>
            <a:off x="4016375" y="8904288"/>
            <a:ext cx="30702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0" rIns="94038" bIns="47020" anchor="b"/>
          <a:lstStyle>
            <a:lvl1pPr defTabSz="939800" eaLnBrk="0" hangingPunct="0">
              <a:defRPr sz="2400">
                <a:solidFill>
                  <a:schemeClr val="tx1"/>
                </a:solidFill>
                <a:latin typeface="Arial" pitchFamily="34" charset="0"/>
                <a:cs typeface="Arial" pitchFamily="34" charset="0"/>
              </a:defRPr>
            </a:lvl1pPr>
            <a:lvl2pPr marL="742950" indent="-285750" defTabSz="939800" eaLnBrk="0" hangingPunct="0">
              <a:defRPr sz="2400">
                <a:solidFill>
                  <a:schemeClr val="tx1"/>
                </a:solidFill>
                <a:latin typeface="Arial" pitchFamily="34" charset="0"/>
                <a:cs typeface="Arial" pitchFamily="34" charset="0"/>
              </a:defRPr>
            </a:lvl2pPr>
            <a:lvl3pPr marL="1143000" indent="-228600" defTabSz="939800" eaLnBrk="0" hangingPunct="0">
              <a:defRPr sz="2400">
                <a:solidFill>
                  <a:schemeClr val="tx1"/>
                </a:solidFill>
                <a:latin typeface="Arial" pitchFamily="34" charset="0"/>
                <a:cs typeface="Arial" pitchFamily="34" charset="0"/>
              </a:defRPr>
            </a:lvl3pPr>
            <a:lvl4pPr marL="1600200" indent="-228600" defTabSz="939800" eaLnBrk="0" hangingPunct="0">
              <a:defRPr sz="2400">
                <a:solidFill>
                  <a:schemeClr val="tx1"/>
                </a:solidFill>
                <a:latin typeface="Arial" pitchFamily="34" charset="0"/>
                <a:cs typeface="Arial" pitchFamily="34" charset="0"/>
              </a:defRPr>
            </a:lvl4pPr>
            <a:lvl5pPr marL="2057400" indent="-228600" defTabSz="939800" eaLnBrk="0" hangingPunct="0">
              <a:defRPr sz="2400">
                <a:solidFill>
                  <a:schemeClr val="tx1"/>
                </a:solidFill>
                <a:latin typeface="Arial" pitchFamily="34" charset="0"/>
                <a:cs typeface="Arial" pitchFamily="34" charset="0"/>
              </a:defRPr>
            </a:lvl5pPr>
            <a:lvl6pPr marL="2514600" indent="-228600" defTabSz="9398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98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98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98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B8DCB40C-3993-42B8-83A1-D7961B8E53ED}" type="slidenum">
              <a:rPr lang="en-US" sz="1200"/>
              <a:pPr algn="r" eaLnBrk="1" hangingPunct="1"/>
              <a:t>12</a:t>
            </a:fld>
            <a:endParaRPr lang="en-US" sz="12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7812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1235B1E9-1A3B-4650-8357-A9732B35E993}" type="slidenum">
              <a:rPr lang="en-US" smtClean="0">
                <a:latin typeface="Arial" pitchFamily="34" charset="0"/>
              </a:rPr>
              <a:pPr>
                <a:defRPr/>
              </a:pPr>
              <a:t>13</a:t>
            </a:fld>
            <a:endParaRPr lang="en-US">
              <a:latin typeface="Arial" pitchFamily="34" charset="0"/>
            </a:endParaRPr>
          </a:p>
        </p:txBody>
      </p:sp>
      <p:sp>
        <p:nvSpPr>
          <p:cNvPr id="99331" name="Rectangle 7"/>
          <p:cNvSpPr txBox="1">
            <a:spLocks noGrp="1" noChangeArrowheads="1"/>
          </p:cNvSpPr>
          <p:nvPr/>
        </p:nvSpPr>
        <p:spPr bwMode="auto">
          <a:xfrm>
            <a:off x="4016375" y="8904288"/>
            <a:ext cx="30702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8" tIns="47020" rIns="94038" bIns="47020" anchor="b"/>
          <a:lstStyle>
            <a:lvl1pPr defTabSz="939800" eaLnBrk="0" hangingPunct="0">
              <a:defRPr sz="2400">
                <a:solidFill>
                  <a:schemeClr val="tx1"/>
                </a:solidFill>
                <a:latin typeface="Arial" pitchFamily="34" charset="0"/>
                <a:cs typeface="Arial" pitchFamily="34" charset="0"/>
              </a:defRPr>
            </a:lvl1pPr>
            <a:lvl2pPr marL="742950" indent="-285750" defTabSz="939800" eaLnBrk="0" hangingPunct="0">
              <a:defRPr sz="2400">
                <a:solidFill>
                  <a:schemeClr val="tx1"/>
                </a:solidFill>
                <a:latin typeface="Arial" pitchFamily="34" charset="0"/>
                <a:cs typeface="Arial" pitchFamily="34" charset="0"/>
              </a:defRPr>
            </a:lvl2pPr>
            <a:lvl3pPr marL="1143000" indent="-228600" defTabSz="939800" eaLnBrk="0" hangingPunct="0">
              <a:defRPr sz="2400">
                <a:solidFill>
                  <a:schemeClr val="tx1"/>
                </a:solidFill>
                <a:latin typeface="Arial" pitchFamily="34" charset="0"/>
                <a:cs typeface="Arial" pitchFamily="34" charset="0"/>
              </a:defRPr>
            </a:lvl3pPr>
            <a:lvl4pPr marL="1600200" indent="-228600" defTabSz="939800" eaLnBrk="0" hangingPunct="0">
              <a:defRPr sz="2400">
                <a:solidFill>
                  <a:schemeClr val="tx1"/>
                </a:solidFill>
                <a:latin typeface="Arial" pitchFamily="34" charset="0"/>
                <a:cs typeface="Arial" pitchFamily="34" charset="0"/>
              </a:defRPr>
            </a:lvl4pPr>
            <a:lvl5pPr marL="2057400" indent="-228600" defTabSz="939800" eaLnBrk="0" hangingPunct="0">
              <a:defRPr sz="2400">
                <a:solidFill>
                  <a:schemeClr val="tx1"/>
                </a:solidFill>
                <a:latin typeface="Arial" pitchFamily="34" charset="0"/>
                <a:cs typeface="Arial" pitchFamily="34" charset="0"/>
              </a:defRPr>
            </a:lvl5pPr>
            <a:lvl6pPr marL="2514600" indent="-228600" defTabSz="9398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398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398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398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B8DCB40C-3993-42B8-83A1-D7961B8E53ED}" type="slidenum">
              <a:rPr lang="en-US" sz="1200"/>
              <a:pPr algn="r" eaLnBrk="1" hangingPunct="1"/>
              <a:t>13</a:t>
            </a:fld>
            <a:endParaRPr lang="en-US" sz="12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58471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p:txBody>
          <a:bodyPr/>
          <a:lstStyle/>
          <a:p>
            <a:pPr>
              <a:defRPr/>
            </a:pPr>
            <a:fld id="{5B6FAD92-A7E1-418D-AABF-0C0D34A4C432}" type="slidenum">
              <a:rPr lang="en-US" smtClean="0">
                <a:solidFill>
                  <a:prstClr val="black"/>
                </a:solidFill>
              </a:rPr>
              <a:pPr>
                <a:defRPr/>
              </a:pPr>
              <a:t>15</a:t>
            </a:fld>
            <a:endParaRPr lang="en-US">
              <a:solidFill>
                <a:prstClr val="black"/>
              </a:solidFill>
            </a:endParaRPr>
          </a:p>
        </p:txBody>
      </p:sp>
      <p:sp>
        <p:nvSpPr>
          <p:cNvPr id="108547" name="Rectangle 2"/>
          <p:cNvSpPr>
            <a:spLocks noGrp="1" noRot="1" noChangeAspect="1" noChangeArrowheads="1" noTextEdit="1"/>
          </p:cNvSpPr>
          <p:nvPr>
            <p:ph type="sldImg"/>
          </p:nvPr>
        </p:nvSpPr>
        <p:spPr>
          <a:xfrm>
            <a:off x="-1766888" y="33338"/>
            <a:ext cx="10614026" cy="7961312"/>
          </a:xfrm>
          <a:ln/>
        </p:spPr>
      </p:sp>
    </p:spTree>
    <p:extLst>
      <p:ext uri="{BB962C8B-B14F-4D97-AF65-F5344CB8AC3E}">
        <p14:creationId xmlns:p14="http://schemas.microsoft.com/office/powerpoint/2010/main" val="108396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4014100" y="8902343"/>
            <a:ext cx="3070860" cy="468630"/>
          </a:xfrm>
          <a:prstGeom prst="rect">
            <a:avLst/>
          </a:prstGeom>
          <a:noFill/>
          <a:ln w="9525">
            <a:noFill/>
            <a:miter lim="800000"/>
            <a:headEnd/>
            <a:tailEnd/>
          </a:ln>
        </p:spPr>
        <p:txBody>
          <a:bodyPr lIns="94046" tIns="47023" rIns="94046" bIns="47023" anchor="b"/>
          <a:lstStyle/>
          <a:p>
            <a:pPr algn="r"/>
            <a:fld id="{0CB283EC-7D54-46E6-AEE6-23B196C7B7F3}" type="slidenum">
              <a:rPr lang="en-US" altLang="en-US" sz="1200">
                <a:solidFill>
                  <a:prstClr val="black"/>
                </a:solidFill>
                <a:latin typeface="Arial Narrow" pitchFamily="34" charset="0"/>
                <a:ea typeface="Osaka"/>
                <a:cs typeface="Osaka"/>
              </a:rPr>
              <a:pPr algn="r"/>
              <a:t>16</a:t>
            </a:fld>
            <a:endParaRPr lang="en-US" altLang="en-US" sz="1200">
              <a:solidFill>
                <a:prstClr val="black"/>
              </a:solidFill>
              <a:latin typeface="Arial Narrow" pitchFamily="34" charset="0"/>
              <a:ea typeface="Osaka"/>
              <a:cs typeface="Osaka"/>
            </a:endParaRPr>
          </a:p>
        </p:txBody>
      </p:sp>
      <p:sp>
        <p:nvSpPr>
          <p:cNvPr id="86019" name="Rectangle 2"/>
          <p:cNvSpPr>
            <a:spLocks noGrp="1" noRot="1" noChangeAspect="1" noChangeArrowheads="1" noTextEdit="1"/>
          </p:cNvSpPr>
          <p:nvPr>
            <p:ph type="sldImg"/>
          </p:nvPr>
        </p:nvSpPr>
        <p:spPr bwMode="auto">
          <a:xfrm>
            <a:off x="1201738" y="703263"/>
            <a:ext cx="4683125" cy="3513137"/>
          </a:xfrm>
          <a:noFill/>
          <a:ln>
            <a:solidFill>
              <a:srgbClr val="000000"/>
            </a:solidFill>
            <a:miter lim="800000"/>
            <a:headEnd/>
            <a:tailEnd/>
          </a:ln>
        </p:spPr>
      </p:sp>
      <p:sp>
        <p:nvSpPr>
          <p:cNvPr id="86020" name="Rectangle 3"/>
          <p:cNvSpPr>
            <a:spLocks noGrp="1" noChangeArrowheads="1"/>
          </p:cNvSpPr>
          <p:nvPr>
            <p:ph type="body" idx="1"/>
          </p:nvPr>
        </p:nvSpPr>
        <p:spPr bwMode="auto">
          <a:xfrm>
            <a:off x="944880" y="4295775"/>
            <a:ext cx="5196840" cy="4217670"/>
          </a:xfrm>
          <a:noFill/>
        </p:spPr>
        <p:txBody>
          <a:bodyPr wrap="square" numCol="1" anchor="t" anchorCtr="0" compatLnSpc="1">
            <a:prstTxWarp prst="textNoShape">
              <a:avLst/>
            </a:prstTxWarp>
          </a:bodyPr>
          <a:lstStyle/>
          <a:p>
            <a:pPr eaLnBrk="1" hangingPunct="1">
              <a:spcBef>
                <a:spcPct val="0"/>
              </a:spcBef>
            </a:pPr>
            <a:r>
              <a:rPr lang="en-US" altLang="en-US" b="1" i="1">
                <a:latin typeface="Arial Narrow" pitchFamily="34" charset="0"/>
                <a:cs typeface="Times New Roman" pitchFamily="18" charset="0"/>
              </a:rPr>
              <a:t>Circulation</a:t>
            </a:r>
            <a:r>
              <a:rPr lang="en-US" altLang="en-US" b="1">
                <a:latin typeface="Arial Narrow" pitchFamily="34" charset="0"/>
                <a:cs typeface="Times New Roman" pitchFamily="18" charset="0"/>
              </a:rPr>
              <a:t>. 2004;109:1223-1225</a:t>
            </a:r>
            <a:endParaRPr lang="en-US" altLang="en-US">
              <a:latin typeface="Arial Narrow" pitchFamily="34" charset="0"/>
              <a:cs typeface="Times New Roman" pitchFamily="18" charset="0"/>
            </a:endParaRPr>
          </a:p>
          <a:p>
            <a:pPr eaLnBrk="1" hangingPunct="1">
              <a:spcBef>
                <a:spcPct val="0"/>
              </a:spcBef>
            </a:pPr>
            <a:r>
              <a:rPr lang="en-US" altLang="en-US">
                <a:latin typeface="Arial Narrow" pitchFamily="34" charset="0"/>
                <a:cs typeface="Times New Roman" pitchFamily="18" charset="0"/>
              </a:rPr>
              <a:t>About the study:</a:t>
            </a:r>
          </a:p>
          <a:p>
            <a:pPr eaLnBrk="1" hangingPunct="1">
              <a:spcBef>
                <a:spcPct val="0"/>
              </a:spcBef>
            </a:pPr>
            <a:r>
              <a:rPr lang="en-US" altLang="en-US">
                <a:latin typeface="Arial Narrow" pitchFamily="34" charset="0"/>
                <a:cs typeface="Times New Roman" pitchFamily="18" charset="0"/>
              </a:rPr>
              <a:t>“The study population consisted of 1791 patients with STEMI treated by primary angioplasty. The relationship between ischemic time and 1-year mortality was assessed as a continuous function and plotted with a quadratic regression model. The Cox proportional hazards regression model was used to calculate relative risks (for each 30 minutes of delay), adjusted for baseline characteristics related to ischemic time. Variables related to time to treatment were age 70 years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a:t>
            </a:r>
            <a:r>
              <a:rPr lang="en-US" altLang="en-US">
                <a:latin typeface="Arial Narrow" pitchFamily="34" charset="0"/>
                <a:cs typeface="Times New Roman" pitchFamily="18" charset="0"/>
              </a:rPr>
              <a:t>0.0001), female gender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a:t>
            </a:r>
            <a:r>
              <a:rPr lang="en-US" altLang="en-US">
                <a:latin typeface="Arial Narrow" pitchFamily="34" charset="0"/>
                <a:cs typeface="Times New Roman" pitchFamily="18" charset="0"/>
              </a:rPr>
              <a:t>0.004), presence of diabetes mellitus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a:t>
            </a:r>
            <a:r>
              <a:rPr lang="en-US" altLang="en-US">
                <a:latin typeface="Arial Narrow" pitchFamily="34" charset="0"/>
                <a:cs typeface="Times New Roman" pitchFamily="18" charset="0"/>
              </a:rPr>
              <a:t>0.002), and previous revascularization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a:t>
            </a:r>
            <a:r>
              <a:rPr lang="en-US" altLang="en-US">
                <a:latin typeface="Arial Narrow" pitchFamily="34" charset="0"/>
                <a:cs typeface="Times New Roman" pitchFamily="18" charset="0"/>
              </a:rPr>
              <a:t>0.035). Patients with successful reperfusion had a significantly shorter ischemic time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a:t>
            </a:r>
            <a:r>
              <a:rPr lang="en-US" altLang="en-US">
                <a:latin typeface="Arial Narrow" pitchFamily="34" charset="0"/>
                <a:cs typeface="Times New Roman" pitchFamily="18" charset="0"/>
              </a:rPr>
              <a:t>0.006). A total of 103 patients (5.8%) had died at 1-year follow-up. After adjustment for age, gender, diabetes, and previous revascularization, each 30 minutes of delay was associated with a relative risk for 1-year mortality of 1.075 (95% CI 1.008 to 1.15; </a:t>
            </a:r>
            <a:r>
              <a:rPr lang="en-US" altLang="en-US" i="1">
                <a:latin typeface="Arial Narrow" pitchFamily="34" charset="0"/>
                <a:cs typeface="Times New Roman" pitchFamily="18" charset="0"/>
              </a:rPr>
              <a:t>P</a:t>
            </a:r>
            <a:r>
              <a:rPr lang="en-US" altLang="en-US">
                <a:latin typeface="Universal-GreekwithMathPi"/>
                <a:cs typeface="Times New Roman" pitchFamily="18" charset="0"/>
              </a:rPr>
              <a:t>_</a:t>
            </a:r>
            <a:r>
              <a:rPr lang="en-US" altLang="en-US">
                <a:latin typeface="Arial Narrow" pitchFamily="34" charset="0"/>
                <a:cs typeface="Times New Roman" pitchFamily="18" charset="0"/>
              </a:rPr>
              <a:t>0.041). </a:t>
            </a:r>
            <a:r>
              <a:rPr lang="en-US" altLang="en-US" b="1" i="1">
                <a:latin typeface="Arial Narrow" pitchFamily="34" charset="0"/>
                <a:cs typeface="Times New Roman" pitchFamily="18" charset="0"/>
              </a:rPr>
              <a:t>Conclusions</a:t>
            </a:r>
            <a:r>
              <a:rPr lang="en-US" altLang="en-US">
                <a:latin typeface="Arial Narrow" pitchFamily="34" charset="0"/>
                <a:cs typeface="Times New Roman" pitchFamily="18" charset="0"/>
              </a:rPr>
              <a:t>—These results suggest that every minute of delay in primary angioplasty for STEMI affects 1-year mortality, even after adjustment for baseline characteristics. Therefore, all efforts should be made to shorten the total ischemic time, not only for thrombolytic therapy but also for primary angioplasty”. </a:t>
            </a:r>
            <a:endParaRPr lang="en-US" altLang="en-US">
              <a:latin typeface="Arial Narrow" pitchFamily="34" charset="0"/>
            </a:endParaRPr>
          </a:p>
        </p:txBody>
      </p:sp>
    </p:spTree>
    <p:extLst>
      <p:ext uri="{BB962C8B-B14F-4D97-AF65-F5344CB8AC3E}">
        <p14:creationId xmlns:p14="http://schemas.microsoft.com/office/powerpoint/2010/main" val="105387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Top 3 AMI decks</a:t>
            </a:r>
          </a:p>
          <a:p>
            <a:pPr>
              <a:spcBef>
                <a:spcPct val="0"/>
              </a:spcBef>
            </a:pPr>
            <a:endParaRPr lang="en-US"/>
          </a:p>
        </p:txBody>
      </p:sp>
      <p:sp>
        <p:nvSpPr>
          <p:cNvPr id="111620" name="Slide Number Placeholder 3"/>
          <p:cNvSpPr txBox="1">
            <a:spLocks noGrp="1"/>
          </p:cNvSpPr>
          <p:nvPr/>
        </p:nvSpPr>
        <p:spPr bwMode="auto">
          <a:xfrm>
            <a:off x="4014100" y="8902343"/>
            <a:ext cx="3070860" cy="468630"/>
          </a:xfrm>
          <a:prstGeom prst="rect">
            <a:avLst/>
          </a:prstGeom>
          <a:noFill/>
          <a:ln w="9525">
            <a:noFill/>
            <a:miter lim="800000"/>
            <a:headEnd/>
            <a:tailEnd/>
          </a:ln>
        </p:spPr>
        <p:txBody>
          <a:bodyPr lIns="94046" tIns="47023" rIns="94046" bIns="47023" anchor="b"/>
          <a:lstStyle/>
          <a:p>
            <a:pPr algn="r"/>
            <a:fld id="{1ECBB8D4-4F0A-4A43-994A-8D9E510B2F85}" type="slidenum">
              <a:rPr lang="en-US" sz="1200">
                <a:solidFill>
                  <a:prstClr val="black"/>
                </a:solidFill>
                <a:latin typeface="Calibri" pitchFamily="34" charset="0"/>
              </a:rPr>
              <a:pPr algn="r"/>
              <a:t>18</a:t>
            </a:fld>
            <a:endParaRPr lang="en-US" sz="1200">
              <a:solidFill>
                <a:prstClr val="black"/>
              </a:solidFill>
              <a:latin typeface="Calibri" pitchFamily="34" charset="0"/>
            </a:endParaRPr>
          </a:p>
        </p:txBody>
      </p:sp>
    </p:spTree>
    <p:extLst>
      <p:ext uri="{BB962C8B-B14F-4D97-AF65-F5344CB8AC3E}">
        <p14:creationId xmlns:p14="http://schemas.microsoft.com/office/powerpoint/2010/main" val="2112898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3" descr="20yrs_title_slide_Plain-FIXED"/>
          <p:cNvPicPr>
            <a:picLocks noChangeAspect="1" noChangeArrowheads="1"/>
          </p:cNvPicPr>
          <p:nvPr/>
        </p:nvPicPr>
        <p:blipFill>
          <a:blip r:embed="rId2" cstate="print"/>
          <a:srcRect/>
          <a:stretch>
            <a:fillRect/>
          </a:stretch>
        </p:blipFill>
        <p:spPr bwMode="invGray">
          <a:xfrm>
            <a:off x="0" y="0"/>
            <a:ext cx="9144000" cy="6858000"/>
          </a:xfrm>
          <a:prstGeom prst="rect">
            <a:avLst/>
          </a:prstGeom>
          <a:noFill/>
          <a:ln w="9525">
            <a:noFill/>
            <a:miter lim="800000"/>
            <a:headEnd/>
            <a:tailEnd/>
          </a:ln>
        </p:spPr>
      </p:pic>
      <p:pic>
        <p:nvPicPr>
          <p:cNvPr id="5" name="Picture 96" descr="columbia logo-conv [Converted] white copy2"/>
          <p:cNvPicPr>
            <a:picLocks noChangeAspect="1" noChangeArrowheads="1"/>
          </p:cNvPicPr>
          <p:nvPr/>
        </p:nvPicPr>
        <p:blipFill>
          <a:blip r:embed="rId3" cstate="print"/>
          <a:srcRect l="-10292" t="56093"/>
          <a:stretch>
            <a:fillRect/>
          </a:stretch>
        </p:blipFill>
        <p:spPr bwMode="auto">
          <a:xfrm>
            <a:off x="7094538" y="6567488"/>
            <a:ext cx="1993900" cy="249237"/>
          </a:xfrm>
          <a:prstGeom prst="rect">
            <a:avLst/>
          </a:prstGeom>
          <a:noFill/>
          <a:ln w="9525">
            <a:noFill/>
            <a:miter lim="800000"/>
            <a:headEnd/>
            <a:tailEnd/>
          </a:ln>
        </p:spPr>
      </p:pic>
      <p:pic>
        <p:nvPicPr>
          <p:cNvPr id="6" name="Picture 97" descr="columbia logo-conv [Converted] white copy2"/>
          <p:cNvPicPr>
            <a:picLocks noChangeAspect="1" noChangeArrowheads="1"/>
          </p:cNvPicPr>
          <p:nvPr/>
        </p:nvPicPr>
        <p:blipFill>
          <a:blip r:embed="rId4" cstate="print"/>
          <a:srcRect b="47606"/>
          <a:stretch>
            <a:fillRect/>
          </a:stretch>
        </p:blipFill>
        <p:spPr bwMode="auto">
          <a:xfrm>
            <a:off x="7285038" y="6265863"/>
            <a:ext cx="1727200" cy="282575"/>
          </a:xfrm>
          <a:prstGeom prst="rect">
            <a:avLst/>
          </a:prstGeom>
          <a:noFill/>
          <a:ln w="9525">
            <a:noFill/>
            <a:miter lim="800000"/>
            <a:headEnd/>
            <a:tailEnd/>
          </a:ln>
        </p:spPr>
      </p:pic>
      <p:pic>
        <p:nvPicPr>
          <p:cNvPr id="7" name="Picture 98" descr="CRF Logo_06 ALL WHITE copy"/>
          <p:cNvPicPr>
            <a:picLocks noChangeAspect="1" noChangeArrowheads="1"/>
          </p:cNvPicPr>
          <p:nvPr/>
        </p:nvPicPr>
        <p:blipFill>
          <a:blip r:embed="rId5" cstate="print"/>
          <a:srcRect/>
          <a:stretch>
            <a:fillRect/>
          </a:stretch>
        </p:blipFill>
        <p:spPr bwMode="auto">
          <a:xfrm>
            <a:off x="88900" y="6213475"/>
            <a:ext cx="1517650" cy="606425"/>
          </a:xfrm>
          <a:prstGeom prst="rect">
            <a:avLst/>
          </a:prstGeom>
          <a:noFill/>
          <a:ln w="9525">
            <a:noFill/>
            <a:miter lim="800000"/>
            <a:headEnd/>
            <a:tailEnd/>
          </a:ln>
        </p:spPr>
      </p:pic>
      <p:sp>
        <p:nvSpPr>
          <p:cNvPr id="690182" name="Rectangle 6"/>
          <p:cNvSpPr>
            <a:spLocks noGrp="1" noChangeArrowheads="1"/>
          </p:cNvSpPr>
          <p:nvPr>
            <p:ph type="ctrTitle"/>
          </p:nvPr>
        </p:nvSpPr>
        <p:spPr>
          <a:xfrm>
            <a:off x="509588" y="1531938"/>
            <a:ext cx="8086725" cy="1470025"/>
          </a:xfrm>
        </p:spPr>
        <p:txBody>
          <a:bodyPr lIns="90488" rIns="90488" anchor="b"/>
          <a:lstStyle>
            <a:lvl1pPr>
              <a:defRPr sz="4100">
                <a:solidFill>
                  <a:srgbClr val="FDE25E"/>
                </a:solidFill>
              </a:defRPr>
            </a:lvl1pPr>
          </a:lstStyle>
          <a:p>
            <a:r>
              <a:rPr lang="en-US"/>
              <a:t>Click to edit Master title style</a:t>
            </a:r>
          </a:p>
        </p:txBody>
      </p:sp>
      <p:sp>
        <p:nvSpPr>
          <p:cNvPr id="690183" name="Rectangle 7"/>
          <p:cNvSpPr>
            <a:spLocks noGrp="1" noChangeArrowheads="1"/>
          </p:cNvSpPr>
          <p:nvPr>
            <p:ph type="subTitle" idx="1"/>
          </p:nvPr>
        </p:nvSpPr>
        <p:spPr>
          <a:xfrm>
            <a:off x="509588" y="3130550"/>
            <a:ext cx="8080375" cy="1752600"/>
          </a:xfrm>
        </p:spPr>
        <p:txBody>
          <a:bodyPr/>
          <a:lstStyle>
            <a:lvl1pPr marL="0" indent="0" algn="ctr">
              <a:buFontTx/>
              <a:buNone/>
              <a:defRPr sz="3200" i="1">
                <a:solidFill>
                  <a:srgbClr val="FFFFFF"/>
                </a:solidFill>
              </a:defRPr>
            </a:lvl1pPr>
          </a:lstStyle>
          <a:p>
            <a:r>
              <a:rPr lang="en-US"/>
              <a:t>Click to edit Master subtitle style</a:t>
            </a:r>
          </a:p>
        </p:txBody>
      </p:sp>
    </p:spTree>
    <p:extLst>
      <p:ext uri="{BB962C8B-B14F-4D97-AF65-F5344CB8AC3E}">
        <p14:creationId xmlns:p14="http://schemas.microsoft.com/office/powerpoint/2010/main" val="4117809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879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3988"/>
            <a:ext cx="1943100" cy="5673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3988"/>
            <a:ext cx="5676900" cy="5673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89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988" y="155575"/>
            <a:ext cx="8896350"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74351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3988"/>
            <a:ext cx="7751763" cy="758825"/>
          </a:xfrm>
        </p:spPr>
        <p:txBody>
          <a:bodyPr/>
          <a:lstStyle/>
          <a:p>
            <a:r>
              <a:rPr lang="en-US"/>
              <a:t>Click to edit Master title style</a:t>
            </a:r>
          </a:p>
        </p:txBody>
      </p:sp>
      <p:sp>
        <p:nvSpPr>
          <p:cNvPr id="3" name="Table Placeholder 2"/>
          <p:cNvSpPr>
            <a:spLocks noGrp="1"/>
          </p:cNvSpPr>
          <p:nvPr>
            <p:ph type="tbl" idx="1"/>
          </p:nvPr>
        </p:nvSpPr>
        <p:spPr>
          <a:xfrm>
            <a:off x="685800" y="1712913"/>
            <a:ext cx="7772400" cy="4114800"/>
          </a:xfrm>
        </p:spPr>
        <p:txBody>
          <a:bodyPr/>
          <a:lstStyle/>
          <a:p>
            <a:endParaRPr lang="en-US"/>
          </a:p>
        </p:txBody>
      </p:sp>
    </p:spTree>
    <p:extLst>
      <p:ext uri="{BB962C8B-B14F-4D97-AF65-F5344CB8AC3E}">
        <p14:creationId xmlns:p14="http://schemas.microsoft.com/office/powerpoint/2010/main" val="3374766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8712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3946525"/>
            <a:ext cx="8185150" cy="946150"/>
          </a:xfrm>
          <a:prstGeom prst="rect">
            <a:avLst/>
          </a:prstGeom>
          <a:noFill/>
          <a:ln w="9525">
            <a:noFill/>
            <a:miter lim="800000"/>
            <a:headEnd/>
            <a:tailEnd/>
          </a:ln>
          <a:effectLst>
            <a:outerShdw dist="45791" dir="8778596" algn="ctr" rotWithShape="0">
              <a:schemeClr val="bg2"/>
            </a:outerShdw>
          </a:effectLst>
        </p:spPr>
        <p:txBody>
          <a:bodyPr anchor="ctr" anchorCtr="1"/>
          <a:lstStyle/>
          <a:p>
            <a:pPr algn="ctr">
              <a:lnSpc>
                <a:spcPct val="95000"/>
              </a:lnSpc>
              <a:buClr>
                <a:srgbClr val="FDE25E"/>
              </a:buClr>
              <a:defRPr/>
            </a:pPr>
            <a:endParaRPr lang="en-US" sz="2600" b="1" i="1">
              <a:solidFill>
                <a:srgbClr val="DDDDDD"/>
              </a:solidFill>
            </a:endParaRPr>
          </a:p>
          <a:p>
            <a:pPr algn="ctr">
              <a:lnSpc>
                <a:spcPct val="95000"/>
              </a:lnSpc>
              <a:buClr>
                <a:srgbClr val="FDE25E"/>
              </a:buClr>
              <a:defRPr/>
            </a:pPr>
            <a:endParaRPr lang="en-US" sz="2600" b="1" i="1">
              <a:solidFill>
                <a:srgbClr val="DDDDDD"/>
              </a:solidFill>
            </a:endParaRPr>
          </a:p>
        </p:txBody>
      </p:sp>
      <p:sp>
        <p:nvSpPr>
          <p:cNvPr id="5123" name="Rectangle 3"/>
          <p:cNvSpPr>
            <a:spLocks noGrp="1" noChangeArrowheads="1"/>
          </p:cNvSpPr>
          <p:nvPr>
            <p:ph type="ctrTitle"/>
          </p:nvPr>
        </p:nvSpPr>
        <p:spPr>
          <a:xfrm>
            <a:off x="792163" y="1116013"/>
            <a:ext cx="7589837" cy="1231900"/>
          </a:xfrm>
        </p:spPr>
        <p:txBody>
          <a:bodyPr lIns="0" rIns="0" anchor="ctr">
            <a:spAutoFit/>
          </a:bodyPr>
          <a:lstStyle>
            <a:lvl1pPr>
              <a:lnSpc>
                <a:spcPct val="85000"/>
              </a:lnSpc>
              <a:defRPr sz="4400">
                <a:solidFill>
                  <a:schemeClr val="tx2"/>
                </a:solidFill>
              </a:defRPr>
            </a:lvl1pPr>
          </a:lstStyle>
          <a:p>
            <a:r>
              <a:rPr lang="en-US"/>
              <a:t>Click to edit Master title style</a:t>
            </a:r>
          </a:p>
        </p:txBody>
      </p:sp>
      <p:sp>
        <p:nvSpPr>
          <p:cNvPr id="5124" name="Rectangle 4"/>
          <p:cNvSpPr>
            <a:spLocks noGrp="1" noChangeArrowheads="1"/>
          </p:cNvSpPr>
          <p:nvPr>
            <p:ph type="subTitle" idx="1"/>
          </p:nvPr>
        </p:nvSpPr>
        <p:spPr>
          <a:xfrm>
            <a:off x="457200" y="3224213"/>
            <a:ext cx="8185150" cy="889000"/>
          </a:xfrm>
        </p:spPr>
        <p:txBody>
          <a:bodyPr anchorCtr="1"/>
          <a:lstStyle>
            <a:lvl1pPr marL="0" indent="0" algn="ctr">
              <a:buSzTx/>
              <a:buFontTx/>
              <a:buNone/>
              <a:defRPr sz="3400" i="1"/>
            </a:lvl1pPr>
          </a:lstStyle>
          <a:p>
            <a:r>
              <a:rPr lang="en-US"/>
              <a:t>Click to edit Master subtitle style</a:t>
            </a:r>
          </a:p>
        </p:txBody>
      </p:sp>
    </p:spTree>
    <p:extLst>
      <p:ext uri="{BB962C8B-B14F-4D97-AF65-F5344CB8AC3E}">
        <p14:creationId xmlns:p14="http://schemas.microsoft.com/office/powerpoint/2010/main" val="287435259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88705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0227922"/>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37925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75386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673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581670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09650"/>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480532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0513100"/>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806862"/>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6250" y="155575"/>
            <a:ext cx="2224088"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988" y="155575"/>
            <a:ext cx="6519862"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93891"/>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988" y="155575"/>
            <a:ext cx="8896350"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788116"/>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988" y="155575"/>
            <a:ext cx="8896350" cy="755650"/>
          </a:xfrm>
        </p:spPr>
        <p:txBody>
          <a:bodyPr/>
          <a:lstStyle/>
          <a:p>
            <a:r>
              <a:rPr lang="en-US"/>
              <a:t>Click to edit Master title style</a:t>
            </a:r>
          </a:p>
        </p:txBody>
      </p:sp>
      <p:sp>
        <p:nvSpPr>
          <p:cNvPr id="3" name="Table Placeholder 2"/>
          <p:cNvSpPr>
            <a:spLocks noGrp="1"/>
          </p:cNvSpPr>
          <p:nvPr>
            <p:ph type="tbl" idx="1"/>
          </p:nvPr>
        </p:nvSpPr>
        <p:spPr>
          <a:xfrm>
            <a:off x="685800" y="1479550"/>
            <a:ext cx="7772400" cy="4114800"/>
          </a:xfrm>
        </p:spPr>
        <p:txBody>
          <a:bodyPr/>
          <a:lstStyle/>
          <a:p>
            <a:endParaRPr lang="en-US"/>
          </a:p>
        </p:txBody>
      </p:sp>
    </p:spTree>
    <p:extLst>
      <p:ext uri="{BB962C8B-B14F-4D97-AF65-F5344CB8AC3E}">
        <p14:creationId xmlns:p14="http://schemas.microsoft.com/office/powerpoint/2010/main" val="73809161"/>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3988" y="155575"/>
            <a:ext cx="8896350" cy="755650"/>
          </a:xfrm>
        </p:spPr>
        <p:txBody>
          <a:bodyPr/>
          <a:lstStyle/>
          <a:p>
            <a:r>
              <a:rPr lang="en-US"/>
              <a:t>Click to edit Master title style</a:t>
            </a:r>
          </a:p>
        </p:txBody>
      </p:sp>
      <p:sp>
        <p:nvSpPr>
          <p:cNvPr id="3" name="Chart Placeholder 2"/>
          <p:cNvSpPr>
            <a:spLocks noGrp="1"/>
          </p:cNvSpPr>
          <p:nvPr>
            <p:ph type="chart" idx="1"/>
          </p:nvPr>
        </p:nvSpPr>
        <p:spPr>
          <a:xfrm>
            <a:off x="685800" y="1479550"/>
            <a:ext cx="7772400" cy="4114800"/>
          </a:xfrm>
        </p:spPr>
        <p:txBody>
          <a:bodyPr/>
          <a:lstStyle/>
          <a:p>
            <a:endParaRPr lang="en-US"/>
          </a:p>
        </p:txBody>
      </p:sp>
    </p:spTree>
    <p:extLst>
      <p:ext uri="{BB962C8B-B14F-4D97-AF65-F5344CB8AC3E}">
        <p14:creationId xmlns:p14="http://schemas.microsoft.com/office/powerpoint/2010/main" val="2584170710"/>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792163" y="1116013"/>
            <a:ext cx="7589837" cy="1231900"/>
          </a:xfrm>
        </p:spPr>
        <p:txBody>
          <a:bodyPr lIns="0" rIns="0" anchor="ctr">
            <a:spAutoFit/>
          </a:bodyPr>
          <a:lstStyle>
            <a:lvl1pPr>
              <a:lnSpc>
                <a:spcPct val="85000"/>
              </a:lnSpc>
              <a:defRPr sz="4400">
                <a:solidFill>
                  <a:schemeClr val="tx2"/>
                </a:solidFill>
              </a:defRPr>
            </a:lvl1pPr>
          </a:lstStyle>
          <a:p>
            <a:r>
              <a:rPr lang="en-US"/>
              <a:t>Click to edit Master title style</a:t>
            </a:r>
          </a:p>
        </p:txBody>
      </p:sp>
      <p:sp>
        <p:nvSpPr>
          <p:cNvPr id="5124" name="Rectangle 4"/>
          <p:cNvSpPr>
            <a:spLocks noGrp="1" noChangeArrowheads="1"/>
          </p:cNvSpPr>
          <p:nvPr>
            <p:ph type="subTitle" idx="1"/>
          </p:nvPr>
        </p:nvSpPr>
        <p:spPr>
          <a:xfrm>
            <a:off x="457200" y="3224213"/>
            <a:ext cx="8185150" cy="889000"/>
          </a:xfrm>
        </p:spPr>
        <p:txBody>
          <a:bodyPr anchorCtr="1"/>
          <a:lstStyle>
            <a:lvl1pPr marL="0" indent="0" algn="ctr">
              <a:buSzTx/>
              <a:buFontTx/>
              <a:buNone/>
              <a:defRPr sz="3400" i="1"/>
            </a:lvl1pPr>
          </a:lstStyle>
          <a:p>
            <a:r>
              <a:rPr lang="en-US"/>
              <a:t>Click to edit Master subtitle style</a:t>
            </a:r>
          </a:p>
        </p:txBody>
      </p:sp>
      <p:sp>
        <p:nvSpPr>
          <p:cNvPr id="5162" name="Rectangle 42"/>
          <p:cNvSpPr>
            <a:spLocks noChangeArrowheads="1"/>
          </p:cNvSpPr>
          <p:nvPr/>
        </p:nvSpPr>
        <p:spPr bwMode="auto">
          <a:xfrm>
            <a:off x="561975" y="3946525"/>
            <a:ext cx="8185150" cy="946150"/>
          </a:xfrm>
          <a:prstGeom prst="rect">
            <a:avLst/>
          </a:prstGeom>
          <a:noFill/>
          <a:ln w="9525">
            <a:noFill/>
            <a:miter lim="800000"/>
            <a:headEnd/>
            <a:tailEnd/>
          </a:ln>
          <a:effectLst>
            <a:outerShdw dist="45791" dir="8778596" algn="ctr" rotWithShape="0">
              <a:schemeClr val="bg2"/>
            </a:outerShdw>
          </a:effectLst>
        </p:spPr>
        <p:txBody>
          <a:bodyPr anchor="ctr" anchorCtr="1"/>
          <a:lstStyle/>
          <a:p>
            <a:pPr algn="ctr">
              <a:lnSpc>
                <a:spcPct val="95000"/>
              </a:lnSpc>
              <a:buClr>
                <a:srgbClr val="FDE25E"/>
              </a:buClr>
            </a:pPr>
            <a:endParaRPr lang="en-US" sz="2600" b="1" i="1">
              <a:solidFill>
                <a:srgbClr val="DDDDDD"/>
              </a:solidFill>
            </a:endParaRPr>
          </a:p>
          <a:p>
            <a:pPr algn="ctr">
              <a:lnSpc>
                <a:spcPct val="95000"/>
              </a:lnSpc>
              <a:buClr>
                <a:srgbClr val="FDE25E"/>
              </a:buClr>
            </a:pPr>
            <a:endParaRPr lang="en-US" sz="2600" b="1" i="1">
              <a:solidFill>
                <a:srgbClr val="DDDDDD"/>
              </a:solidFill>
            </a:endParaRPr>
          </a:p>
        </p:txBody>
      </p:sp>
    </p:spTree>
    <p:extLst>
      <p:ext uri="{BB962C8B-B14F-4D97-AF65-F5344CB8AC3E}">
        <p14:creationId xmlns:p14="http://schemas.microsoft.com/office/powerpoint/2010/main" val="121893268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6905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173142"/>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08481"/>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166918"/>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07608"/>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3164772"/>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894569"/>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3706647"/>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9440202"/>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611696"/>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6250" y="155575"/>
            <a:ext cx="2224088"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988" y="155575"/>
            <a:ext cx="6519862"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28458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129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29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468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988" y="155575"/>
            <a:ext cx="8896350" cy="755650"/>
          </a:xfrm>
        </p:spPr>
        <p:txBody>
          <a:bodyPr/>
          <a:lstStyle/>
          <a:p>
            <a:r>
              <a:rPr lang="en-US"/>
              <a:t>Click to edit Master title style</a:t>
            </a:r>
          </a:p>
        </p:txBody>
      </p:sp>
      <p:sp>
        <p:nvSpPr>
          <p:cNvPr id="3" name="Table Placeholder 2"/>
          <p:cNvSpPr>
            <a:spLocks noGrp="1"/>
          </p:cNvSpPr>
          <p:nvPr>
            <p:ph type="tbl" idx="1"/>
          </p:nvPr>
        </p:nvSpPr>
        <p:spPr>
          <a:xfrm>
            <a:off x="685800" y="1479550"/>
            <a:ext cx="7772400" cy="4114800"/>
          </a:xfrm>
        </p:spPr>
        <p:txBody>
          <a:bodyPr/>
          <a:lstStyle/>
          <a:p>
            <a:endParaRPr lang="en-US"/>
          </a:p>
        </p:txBody>
      </p:sp>
    </p:spTree>
    <p:extLst>
      <p:ext uri="{BB962C8B-B14F-4D97-AF65-F5344CB8AC3E}">
        <p14:creationId xmlns:p14="http://schemas.microsoft.com/office/powerpoint/2010/main" val="2559307470"/>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988" y="155575"/>
            <a:ext cx="8896350" cy="543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51672"/>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2381459" y="6318739"/>
            <a:ext cx="4463981" cy="393192"/>
          </a:xfrm>
          <a:prstGeom prst="rect">
            <a:avLst/>
          </a:prstGeom>
        </p:spPr>
        <p:txBody>
          <a:bodyPr/>
          <a:lstStyle/>
          <a:p>
            <a:pPr algn="r"/>
            <a:endParaRPr lang="en-US" sz="1800" b="1" i="1" dirty="0">
              <a:solidFill>
                <a:srgbClr val="FFCC99"/>
              </a:solidFill>
              <a:effectLst>
                <a:outerShdw blurRad="38100" dist="38100" dir="2700000" algn="tl">
                  <a:srgbClr val="000000">
                    <a:alpha val="43137"/>
                  </a:srgbClr>
                </a:outerShdw>
              </a:effectLst>
            </a:endParaRPr>
          </a:p>
        </p:txBody>
      </p:sp>
      <p:sp>
        <p:nvSpPr>
          <p:cNvPr id="7" name="Chart Placeholder 6"/>
          <p:cNvSpPr>
            <a:spLocks noGrp="1"/>
          </p:cNvSpPr>
          <p:nvPr>
            <p:ph type="chart" sz="quarter" idx="12"/>
          </p:nvPr>
        </p:nvSpPr>
        <p:spPr>
          <a:xfrm>
            <a:off x="457200" y="1219200"/>
            <a:ext cx="8229600" cy="3886200"/>
          </a:xfrm>
        </p:spPr>
        <p:txBody>
          <a:bodyPr/>
          <a:lstStyle/>
          <a:p>
            <a:r>
              <a:rPr lang="en-US"/>
              <a:t>Click icon to add chart</a:t>
            </a:r>
          </a:p>
        </p:txBody>
      </p:sp>
      <p:sp>
        <p:nvSpPr>
          <p:cNvPr id="9" name="Table Placeholder 8"/>
          <p:cNvSpPr>
            <a:spLocks noGrp="1"/>
          </p:cNvSpPr>
          <p:nvPr>
            <p:ph type="tbl" sz="quarter" idx="13"/>
          </p:nvPr>
        </p:nvSpPr>
        <p:spPr>
          <a:xfrm>
            <a:off x="224028" y="5181600"/>
            <a:ext cx="8695944" cy="978408"/>
          </a:xfrm>
        </p:spPr>
        <p:txBody>
          <a:bodyPr/>
          <a:lstStyle/>
          <a:p>
            <a:r>
              <a:rPr lang="en-US"/>
              <a:t>Click icon to add table</a:t>
            </a:r>
            <a:endParaRPr lang="en-US" dirty="0"/>
          </a:p>
        </p:txBody>
      </p:sp>
    </p:spTree>
    <p:extLst>
      <p:ext uri="{BB962C8B-B14F-4D97-AF65-F5344CB8AC3E}">
        <p14:creationId xmlns:p14="http://schemas.microsoft.com/office/powerpoint/2010/main" val="425712068"/>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lgn="r">
              <a:defRPr b="1">
                <a:solidFill>
                  <a:srgbClr val="000000"/>
                </a:solidFill>
                <a:latin typeface="Arial" pitchFamily="34" charset="0"/>
                <a:ea typeface="ヒラギノ角ゴ Pro W3"/>
                <a:cs typeface="+mn-cs"/>
              </a:defRPr>
            </a:lvl1pPr>
          </a:lstStyle>
          <a:p>
            <a:pPr>
              <a:defRPr/>
            </a:pPr>
            <a:endParaRPr lang="en-US" sz="1600" i="1"/>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lgn="r">
              <a:defRPr b="1">
                <a:solidFill>
                  <a:srgbClr val="000000"/>
                </a:solidFill>
                <a:latin typeface="Arial" pitchFamily="34" charset="0"/>
                <a:ea typeface="ヒラギノ角ゴ Pro W3"/>
                <a:cs typeface="+mn-cs"/>
              </a:defRPr>
            </a:lvl1pPr>
          </a:lstStyle>
          <a:p>
            <a:pPr>
              <a:defRPr/>
            </a:pPr>
            <a:endParaRPr lang="en-US" sz="1600" i="1"/>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lgn="r">
              <a:defRPr b="1">
                <a:solidFill>
                  <a:srgbClr val="000000"/>
                </a:solidFill>
                <a:latin typeface="Arial" pitchFamily="34" charset="0"/>
                <a:ea typeface="ヒラギノ角ゴ Pro W3"/>
                <a:cs typeface="+mn-cs"/>
              </a:defRPr>
            </a:lvl1pPr>
          </a:lstStyle>
          <a:p>
            <a:pPr>
              <a:defRPr/>
            </a:pPr>
            <a:fld id="{EE94BED8-340B-483C-A23C-C063091544F5}" type="slidenum">
              <a:rPr lang="en-US" sz="1600" i="1"/>
              <a:pPr>
                <a:defRPr/>
              </a:pPr>
              <a:t>‹#›</a:t>
            </a:fld>
            <a:endParaRPr lang="en-US" sz="1600" i="1"/>
          </a:p>
        </p:txBody>
      </p:sp>
    </p:spTree>
    <p:extLst>
      <p:ext uri="{BB962C8B-B14F-4D97-AF65-F5344CB8AC3E}">
        <p14:creationId xmlns:p14="http://schemas.microsoft.com/office/powerpoint/2010/main" val="4068514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3946525"/>
            <a:ext cx="8185150" cy="946150"/>
          </a:xfrm>
          <a:prstGeom prst="rect">
            <a:avLst/>
          </a:prstGeom>
          <a:noFill/>
          <a:ln>
            <a:noFill/>
          </a:ln>
          <a:effectLst>
            <a:outerShdw dist="45791" dir="87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algn="ctr">
              <a:lnSpc>
                <a:spcPct val="95000"/>
              </a:lnSpc>
              <a:buClr>
                <a:srgbClr val="FDE25E"/>
              </a:buClr>
            </a:pPr>
            <a:endParaRPr lang="en-US" sz="2600" b="1" i="1">
              <a:solidFill>
                <a:srgbClr val="DDDDDD"/>
              </a:solidFill>
              <a:latin typeface="Arial" charset="0"/>
              <a:ea typeface="ヒラギノ角ゴ Pro W3" pitchFamily="-111" charset="-128"/>
            </a:endParaRPr>
          </a:p>
          <a:p>
            <a:pPr algn="ctr">
              <a:lnSpc>
                <a:spcPct val="95000"/>
              </a:lnSpc>
              <a:buClr>
                <a:srgbClr val="FDE25E"/>
              </a:buClr>
            </a:pPr>
            <a:endParaRPr lang="en-US" sz="2600" b="1" i="1">
              <a:solidFill>
                <a:srgbClr val="DDDDDD"/>
              </a:solidFill>
              <a:latin typeface="Arial" charset="0"/>
              <a:ea typeface="ヒラギノ角ゴ Pro W3" pitchFamily="-111" charset="-128"/>
            </a:endParaRPr>
          </a:p>
        </p:txBody>
      </p:sp>
      <p:sp>
        <p:nvSpPr>
          <p:cNvPr id="5123" name="Rectangle 3"/>
          <p:cNvSpPr>
            <a:spLocks noGrp="1" noChangeArrowheads="1"/>
          </p:cNvSpPr>
          <p:nvPr>
            <p:ph type="ctrTitle"/>
          </p:nvPr>
        </p:nvSpPr>
        <p:spPr>
          <a:xfrm>
            <a:off x="792163" y="1116013"/>
            <a:ext cx="7589837" cy="1231900"/>
          </a:xfrm>
          <a:extLst>
            <a:ext uri="{AF507438-7753-43E0-B8FC-AC1667EBCBE1}">
              <a14:hiddenEffects xmlns:a14="http://schemas.microsoft.com/office/drawing/2010/main">
                <a:effectLst>
                  <a:outerShdw dist="35921" dir="8100000" algn="ctr" rotWithShape="0">
                    <a:schemeClr val="bg2"/>
                  </a:outerShdw>
                </a:effectLst>
              </a14:hiddenEffects>
            </a:ext>
          </a:extLst>
        </p:spPr>
        <p:txBody>
          <a:bodyPr lIns="0" rIns="0" anchor="ctr">
            <a:spAutoFit/>
          </a:bodyPr>
          <a:lstStyle>
            <a:lvl1pPr>
              <a:lnSpc>
                <a:spcPct val="85000"/>
              </a:lnSpc>
              <a:defRPr sz="4400">
                <a:solidFill>
                  <a:schemeClr val="tx2"/>
                </a:solidFill>
              </a:defRPr>
            </a:lvl1pPr>
          </a:lstStyle>
          <a:p>
            <a:pPr lvl="0"/>
            <a:r>
              <a:rPr lang="en-US" noProof="0"/>
              <a:t>Click to edit Master title style</a:t>
            </a:r>
          </a:p>
        </p:txBody>
      </p:sp>
      <p:sp>
        <p:nvSpPr>
          <p:cNvPr id="5124" name="Rectangle 4"/>
          <p:cNvSpPr>
            <a:spLocks noGrp="1" noChangeArrowheads="1"/>
          </p:cNvSpPr>
          <p:nvPr>
            <p:ph type="subTitle" idx="1"/>
          </p:nvPr>
        </p:nvSpPr>
        <p:spPr>
          <a:xfrm>
            <a:off x="457200" y="3224213"/>
            <a:ext cx="8185150" cy="889000"/>
          </a:xfrm>
          <a:extLst>
            <a:ext uri="{AF507438-7753-43E0-B8FC-AC1667EBCBE1}">
              <a14:hiddenEffects xmlns:a14="http://schemas.microsoft.com/office/drawing/2010/main">
                <a:effectLst>
                  <a:outerShdw dist="45791" dir="8778596" algn="ctr" rotWithShape="0">
                    <a:schemeClr val="bg2"/>
                  </a:outerShdw>
                </a:effectLst>
              </a14:hiddenEffects>
            </a:ext>
          </a:extLst>
        </p:spPr>
        <p:txBody>
          <a:bodyPr anchorCtr="1"/>
          <a:lstStyle>
            <a:lvl1pPr marL="0" indent="0" algn="ctr">
              <a:buSzTx/>
              <a:buFontTx/>
              <a:buNone/>
              <a:defRPr sz="3400" i="1"/>
            </a:lvl1pPr>
          </a:lstStyle>
          <a:p>
            <a:pPr lvl="0"/>
            <a:r>
              <a:rPr lang="en-US" noProof="0"/>
              <a:t>Click to edit Master subtitle style</a:t>
            </a:r>
          </a:p>
        </p:txBody>
      </p:sp>
    </p:spTree>
    <p:extLst>
      <p:ext uri="{BB962C8B-B14F-4D97-AF65-F5344CB8AC3E}">
        <p14:creationId xmlns:p14="http://schemas.microsoft.com/office/powerpoint/2010/main" val="2671202183"/>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437249"/>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5965620"/>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138106"/>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046232"/>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3946525"/>
            <a:ext cx="8185150" cy="946150"/>
          </a:xfrm>
          <a:prstGeom prst="rect">
            <a:avLst/>
          </a:prstGeom>
          <a:noFill/>
          <a:ln w="9525">
            <a:noFill/>
            <a:miter lim="800000"/>
            <a:headEnd/>
            <a:tailEnd/>
          </a:ln>
          <a:effectLst>
            <a:outerShdw dist="45791" dir="8778596" algn="ctr" rotWithShape="0">
              <a:schemeClr val="bg2"/>
            </a:outerShdw>
          </a:effectLst>
        </p:spPr>
        <p:txBody>
          <a:bodyPr anchor="ctr" anchorCtr="1"/>
          <a:lstStyle/>
          <a:p>
            <a:pPr algn="ctr">
              <a:lnSpc>
                <a:spcPct val="95000"/>
              </a:lnSpc>
              <a:buClr>
                <a:srgbClr val="FDE25E"/>
              </a:buClr>
              <a:defRPr/>
            </a:pPr>
            <a:endParaRPr lang="en-US" sz="2600" b="1" i="1">
              <a:solidFill>
                <a:srgbClr val="DDDDDD"/>
              </a:solidFill>
              <a:latin typeface="Arial"/>
              <a:ea typeface="ヒラギノ角ゴ Pro W3" pitchFamily="84" charset="-128"/>
            </a:endParaRPr>
          </a:p>
          <a:p>
            <a:pPr algn="ctr">
              <a:lnSpc>
                <a:spcPct val="95000"/>
              </a:lnSpc>
              <a:buClr>
                <a:srgbClr val="FDE25E"/>
              </a:buClr>
              <a:defRPr/>
            </a:pPr>
            <a:endParaRPr lang="en-US" sz="2600" b="1" i="1">
              <a:solidFill>
                <a:srgbClr val="DDDDDD"/>
              </a:solidFill>
              <a:latin typeface="Arial"/>
              <a:ea typeface="ヒラギノ角ゴ Pro W3" pitchFamily="84" charset="-128"/>
            </a:endParaRPr>
          </a:p>
        </p:txBody>
      </p:sp>
      <p:sp>
        <p:nvSpPr>
          <p:cNvPr id="5123" name="Rectangle 3"/>
          <p:cNvSpPr>
            <a:spLocks noGrp="1" noChangeArrowheads="1"/>
          </p:cNvSpPr>
          <p:nvPr>
            <p:ph type="ctrTitle"/>
          </p:nvPr>
        </p:nvSpPr>
        <p:spPr>
          <a:xfrm>
            <a:off x="792166" y="1110258"/>
            <a:ext cx="7589837" cy="1243417"/>
          </a:xfrm>
        </p:spPr>
        <p:txBody>
          <a:bodyPr lIns="0" rIns="0" anchor="ctr">
            <a:spAutoFit/>
          </a:bodyPr>
          <a:lstStyle>
            <a:lvl1pPr>
              <a:lnSpc>
                <a:spcPct val="85000"/>
              </a:lnSpc>
              <a:defRPr sz="4400">
                <a:solidFill>
                  <a:schemeClr val="tx2"/>
                </a:solidFill>
              </a:defRPr>
            </a:lvl1pPr>
          </a:lstStyle>
          <a:p>
            <a:r>
              <a:rPr lang="en-US"/>
              <a:t>Click to edit Master title style</a:t>
            </a:r>
          </a:p>
        </p:txBody>
      </p:sp>
      <p:sp>
        <p:nvSpPr>
          <p:cNvPr id="5124" name="Rectangle 4"/>
          <p:cNvSpPr>
            <a:spLocks noGrp="1" noChangeArrowheads="1"/>
          </p:cNvSpPr>
          <p:nvPr>
            <p:ph type="subTitle" idx="1"/>
          </p:nvPr>
        </p:nvSpPr>
        <p:spPr>
          <a:xfrm>
            <a:off x="457200" y="3224213"/>
            <a:ext cx="8185150" cy="889000"/>
          </a:xfrm>
        </p:spPr>
        <p:txBody>
          <a:bodyPr anchorCtr="1"/>
          <a:lstStyle>
            <a:lvl1pPr marL="0" indent="0" algn="ctr">
              <a:buSzTx/>
              <a:buFontTx/>
              <a:buNone/>
              <a:defRPr sz="3400" i="1"/>
            </a:lvl1pPr>
          </a:lstStyle>
          <a:p>
            <a:r>
              <a:rPr lang="en-US"/>
              <a:t>Click to edit Master subtitle style</a:t>
            </a: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16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6252" y="155581"/>
            <a:ext cx="2224088"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990" y="155581"/>
            <a:ext cx="6519862"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518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988" y="155575"/>
            <a:ext cx="8896350" cy="755650"/>
          </a:xfrm>
        </p:spPr>
        <p:txBody>
          <a:bodyPr/>
          <a:lstStyle/>
          <a:p>
            <a:r>
              <a:rPr lang="en-US"/>
              <a:t>Click to edit Master title style</a:t>
            </a:r>
          </a:p>
        </p:txBody>
      </p:sp>
      <p:sp>
        <p:nvSpPr>
          <p:cNvPr id="3" name="Table Placeholder 2"/>
          <p:cNvSpPr>
            <a:spLocks noGrp="1"/>
          </p:cNvSpPr>
          <p:nvPr>
            <p:ph type="tbl" idx="1"/>
          </p:nvPr>
        </p:nvSpPr>
        <p:spPr>
          <a:xfrm>
            <a:off x="685800" y="1479550"/>
            <a:ext cx="7772400" cy="4114800"/>
          </a:xfrm>
        </p:spPr>
        <p:txBody>
          <a:bodyPr/>
          <a:lstStyle/>
          <a:p>
            <a:pPr lvl="0"/>
            <a:endParaRPr lang="en-US" noProof="0"/>
          </a:p>
        </p:txBody>
      </p:sp>
    </p:spTree>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3988" y="155575"/>
            <a:ext cx="8896350" cy="755650"/>
          </a:xfrm>
        </p:spPr>
        <p:txBody>
          <a:bodyPr/>
          <a:lstStyle/>
          <a:p>
            <a:r>
              <a:rPr lang="en-US"/>
              <a:t>Click to edit Master title style</a:t>
            </a:r>
          </a:p>
        </p:txBody>
      </p:sp>
      <p:sp>
        <p:nvSpPr>
          <p:cNvPr id="3" name="Chart Placeholder 2"/>
          <p:cNvSpPr>
            <a:spLocks noGrp="1"/>
          </p:cNvSpPr>
          <p:nvPr>
            <p:ph type="chart" idx="1"/>
          </p:nvPr>
        </p:nvSpPr>
        <p:spPr>
          <a:xfrm>
            <a:off x="685800" y="1479550"/>
            <a:ext cx="7772400" cy="4114800"/>
          </a:xfrm>
        </p:spPr>
        <p:txBody>
          <a:bodyPr/>
          <a:lstStyle/>
          <a:p>
            <a:pPr lvl="0"/>
            <a:endParaRPr lang="en-US" noProof="0"/>
          </a:p>
        </p:txBody>
      </p:sp>
    </p:spTree>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735512"/>
            <a:ext cx="8229600" cy="801687"/>
          </a:xfrm>
        </p:spPr>
        <p:txBody>
          <a:bodyPr/>
          <a:lstStyle>
            <a:lvl1pPr>
              <a:defRPr baseline="0">
                <a:latin typeface="Calibri" panose="020F0502020204030204" pitchFamily="34" charset="0"/>
              </a:defRPr>
            </a:lvl1pPr>
          </a:lstStyle>
          <a:p>
            <a:r>
              <a:rPr lang="en-US"/>
              <a:t>Click to edit Master title style</a:t>
            </a:r>
            <a:endParaRPr lang="en-US" dirty="0"/>
          </a:p>
        </p:txBody>
      </p:sp>
      <p:sp>
        <p:nvSpPr>
          <p:cNvPr id="8" name="Text Placeholder 7"/>
          <p:cNvSpPr>
            <a:spLocks noGrp="1"/>
          </p:cNvSpPr>
          <p:nvPr>
            <p:ph type="body" sz="quarter" idx="13"/>
          </p:nvPr>
        </p:nvSpPr>
        <p:spPr bwMode="gray">
          <a:xfrm>
            <a:off x="502920" y="503832"/>
            <a:ext cx="4297680" cy="153888"/>
          </a:xfrm>
        </p:spPr>
        <p:txBody>
          <a:bodyPr rIns="0" bIns="0" anchor="ctr">
            <a:noAutofit/>
          </a:bodyPr>
          <a:lstStyle>
            <a:lvl1pPr>
              <a:defRPr sz="1000">
                <a:solidFill>
                  <a:schemeClr val="bg1">
                    <a:lumMod val="65000"/>
                  </a:schemeClr>
                </a:solidFill>
                <a:latin typeface="Calibri" panose="020F0502020204030204" pitchFamily="34" charset="0"/>
              </a:defRPr>
            </a:lvl1pPr>
          </a:lstStyle>
          <a:p>
            <a:pPr lvl="0"/>
            <a:r>
              <a:rPr lang="en-US"/>
              <a:t>Click to edit Master text styles</a:t>
            </a:r>
          </a:p>
        </p:txBody>
      </p:sp>
      <p:sp>
        <p:nvSpPr>
          <p:cNvPr id="4" name="Slide Number Placeholder 5"/>
          <p:cNvSpPr>
            <a:spLocks noGrp="1"/>
          </p:cNvSpPr>
          <p:nvPr>
            <p:ph type="sldNum" sz="quarter" idx="14"/>
          </p:nvPr>
        </p:nvSpPr>
        <p:spPr>
          <a:xfrm>
            <a:off x="8605839" y="6427788"/>
            <a:ext cx="293687" cy="284162"/>
          </a:xfrm>
          <a:prstGeom prst="rect">
            <a:avLst/>
          </a:prstGeom>
        </p:spPr>
        <p:txBody>
          <a:bodyPr/>
          <a:lstStyle>
            <a:lvl1pPr algn="l" fontAlgn="auto">
              <a:spcBef>
                <a:spcPts val="0"/>
              </a:spcBef>
              <a:spcAft>
                <a:spcPts val="0"/>
              </a:spcAft>
              <a:defRPr>
                <a:solidFill>
                  <a:srgbClr val="000000"/>
                </a:solidFill>
                <a:latin typeface="Calibri" panose="020F0502020204030204" pitchFamily="34" charset="0"/>
                <a:cs typeface="+mn-cs"/>
              </a:defRPr>
            </a:lvl1pPr>
          </a:lstStyle>
          <a:p>
            <a:pPr>
              <a:defRPr/>
            </a:pPr>
            <a:fld id="{4D948F35-4051-48F3-95C2-491E4478541C}" type="slidenum">
              <a:rPr lang="en-US" sz="1800"/>
              <a:pPr>
                <a:defRPr/>
              </a:pPr>
              <a:t>‹#›</a:t>
            </a:fld>
            <a:endParaRPr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888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7915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390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4.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7.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0000"/>
            <a:lumOff val="10000"/>
          </a:schemeClr>
        </a:solidFill>
        <a:effectLst/>
      </p:bgPr>
    </p:bg>
    <p:spTree>
      <p:nvGrpSpPr>
        <p:cNvPr id="1" name=""/>
        <p:cNvGrpSpPr/>
        <p:nvPr/>
      </p:nvGrpSpPr>
      <p:grpSpPr>
        <a:xfrm>
          <a:off x="0" y="0"/>
          <a:ext cx="0" cy="0"/>
          <a:chOff x="0" y="0"/>
          <a:chExt cx="0" cy="0"/>
        </a:xfrm>
      </p:grpSpPr>
      <p:pic>
        <p:nvPicPr>
          <p:cNvPr id="1026" name="Picture 63" descr="20yrs_title_slide_Plain-FIXED"/>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pic>
        <p:nvPicPr>
          <p:cNvPr id="1027" name="Picture 94" descr="main_Plain_08"/>
          <p:cNvPicPr>
            <a:picLocks noChangeAspect="1" noChangeArrowheads="1"/>
          </p:cNvPicPr>
          <p:nvPr/>
        </p:nvPicPr>
        <p:blipFill>
          <a:blip r:embed="rId17" cstate="print"/>
          <a:srcRect/>
          <a:stretch>
            <a:fillRect/>
          </a:stretch>
        </p:blipFill>
        <p:spPr bwMode="invGray">
          <a:xfrm>
            <a:off x="0" y="0"/>
            <a:ext cx="9144000" cy="6858000"/>
          </a:xfrm>
          <a:prstGeom prst="rect">
            <a:avLst/>
          </a:prstGeom>
          <a:noFill/>
          <a:ln w="9525">
            <a:noFill/>
            <a:miter lim="800000"/>
            <a:headEnd/>
            <a:tailEnd/>
          </a:ln>
        </p:spPr>
      </p:pic>
      <p:sp>
        <p:nvSpPr>
          <p:cNvPr id="689156" name="Rectangle 4"/>
          <p:cNvSpPr>
            <a:spLocks noGrp="1" noChangeArrowheads="1"/>
          </p:cNvSpPr>
          <p:nvPr>
            <p:ph type="title"/>
          </p:nvPr>
        </p:nvSpPr>
        <p:spPr bwMode="auto">
          <a:xfrm>
            <a:off x="685800" y="153988"/>
            <a:ext cx="7751763" cy="758825"/>
          </a:xfrm>
          <a:prstGeom prst="rect">
            <a:avLst/>
          </a:prstGeom>
          <a:noFill/>
          <a:ln w="12700" algn="ctr">
            <a:noFill/>
            <a:miter lim="800000"/>
            <a:headEnd/>
            <a:tailEnd/>
          </a:ln>
          <a:effectLst/>
        </p:spPr>
        <p:txBody>
          <a:bodyPr vert="horz" wrap="square" lIns="45720" tIns="44450" rIns="45720" bIns="44450" numCol="1" anchor="t" anchorCtr="0" compatLnSpc="1">
            <a:prstTxWarp prst="textNoShape">
              <a:avLst/>
            </a:prstTxWarp>
          </a:bodyPr>
          <a:lstStyle/>
          <a:p>
            <a:pPr lvl="0"/>
            <a:r>
              <a:rPr lang="en-US"/>
              <a:t>Click to edit Master title style</a:t>
            </a:r>
          </a:p>
        </p:txBody>
      </p:sp>
      <p:sp>
        <p:nvSpPr>
          <p:cNvPr id="689157" name="Rectangle 5"/>
          <p:cNvSpPr>
            <a:spLocks noGrp="1" noChangeArrowheads="1"/>
          </p:cNvSpPr>
          <p:nvPr>
            <p:ph type="body" idx="1"/>
          </p:nvPr>
        </p:nvSpPr>
        <p:spPr bwMode="auto">
          <a:xfrm>
            <a:off x="685800" y="1712913"/>
            <a:ext cx="7772400" cy="4114800"/>
          </a:xfrm>
          <a:prstGeom prst="rect">
            <a:avLst/>
          </a:prstGeom>
          <a:noFill/>
          <a:ln w="12700" algn="ctr">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1030" name="Picture 96" descr="columbia logo-conv [Converted] white copy2"/>
          <p:cNvPicPr>
            <a:picLocks noChangeAspect="1" noChangeArrowheads="1"/>
          </p:cNvPicPr>
          <p:nvPr/>
        </p:nvPicPr>
        <p:blipFill>
          <a:blip r:embed="rId18" cstate="print"/>
          <a:srcRect l="-10292" t="56093"/>
          <a:stretch>
            <a:fillRect/>
          </a:stretch>
        </p:blipFill>
        <p:spPr bwMode="auto">
          <a:xfrm>
            <a:off x="7094538" y="6567488"/>
            <a:ext cx="1993900" cy="249237"/>
          </a:xfrm>
          <a:prstGeom prst="rect">
            <a:avLst/>
          </a:prstGeom>
          <a:noFill/>
          <a:ln w="9525">
            <a:noFill/>
            <a:miter lim="800000"/>
            <a:headEnd/>
            <a:tailEnd/>
          </a:ln>
        </p:spPr>
      </p:pic>
      <p:pic>
        <p:nvPicPr>
          <p:cNvPr id="1031" name="Picture 97" descr="columbia logo-conv [Converted] white copy2"/>
          <p:cNvPicPr>
            <a:picLocks noChangeAspect="1" noChangeArrowheads="1"/>
          </p:cNvPicPr>
          <p:nvPr/>
        </p:nvPicPr>
        <p:blipFill>
          <a:blip r:embed="rId19" cstate="print"/>
          <a:srcRect b="47606"/>
          <a:stretch>
            <a:fillRect/>
          </a:stretch>
        </p:blipFill>
        <p:spPr bwMode="auto">
          <a:xfrm>
            <a:off x="7285038" y="6265863"/>
            <a:ext cx="1727200" cy="282575"/>
          </a:xfrm>
          <a:prstGeom prst="rect">
            <a:avLst/>
          </a:prstGeom>
          <a:noFill/>
          <a:ln w="9525">
            <a:noFill/>
            <a:miter lim="800000"/>
            <a:headEnd/>
            <a:tailEnd/>
          </a:ln>
        </p:spPr>
      </p:pic>
      <p:pic>
        <p:nvPicPr>
          <p:cNvPr id="1032" name="Picture 98" descr="CRF Logo_06 ALL WHITE copy"/>
          <p:cNvPicPr>
            <a:picLocks noChangeAspect="1" noChangeArrowheads="1"/>
          </p:cNvPicPr>
          <p:nvPr/>
        </p:nvPicPr>
        <p:blipFill>
          <a:blip r:embed="rId20" cstate="print"/>
          <a:srcRect/>
          <a:stretch>
            <a:fillRect/>
          </a:stretch>
        </p:blipFill>
        <p:spPr bwMode="auto">
          <a:xfrm>
            <a:off x="88900" y="6213475"/>
            <a:ext cx="1517650" cy="606425"/>
          </a:xfrm>
          <a:prstGeom prst="rect">
            <a:avLst/>
          </a:prstGeom>
          <a:noFill/>
          <a:ln w="9525">
            <a:noFill/>
            <a:miter lim="800000"/>
            <a:headEnd/>
            <a:tailEnd/>
          </a:ln>
        </p:spPr>
      </p:pic>
    </p:spTree>
    <p:extLst>
      <p:ext uri="{BB962C8B-B14F-4D97-AF65-F5344CB8AC3E}">
        <p14:creationId xmlns:p14="http://schemas.microsoft.com/office/powerpoint/2010/main" val="798704979"/>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36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2pPr>
      <a:lvl3pPr algn="ctr" rtl="0" eaLnBrk="0" fontAlgn="base" hangingPunct="0">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3pPr>
      <a:lvl4pPr algn="ctr" rtl="0" eaLnBrk="0" fontAlgn="base" hangingPunct="0">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4pPr>
      <a:lvl5pPr algn="ctr" rtl="0" eaLnBrk="0" fontAlgn="base" hangingPunct="0">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5pPr>
      <a:lvl6pPr marL="457200"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6pPr>
      <a:lvl7pPr marL="914400"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7pPr>
      <a:lvl8pPr marL="1371600"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8pPr>
      <a:lvl9pPr marL="1828800" algn="ctr" rtl="0" fontAlgn="base">
        <a:lnSpc>
          <a:spcPct val="90000"/>
        </a:lnSpc>
        <a:spcBef>
          <a:spcPct val="0"/>
        </a:spcBef>
        <a:spcAft>
          <a:spcPct val="0"/>
        </a:spcAft>
        <a:defRPr sz="3600" b="1">
          <a:solidFill>
            <a:schemeClr val="bg1"/>
          </a:solidFill>
          <a:effectLst>
            <a:outerShdw blurRad="38100" dist="38100" dir="2700000" algn="tl">
              <a:srgbClr val="000000"/>
            </a:outerShdw>
          </a:effectLst>
          <a:latin typeface="Arial" pitchFamily="34" charset="0"/>
        </a:defRPr>
      </a:lvl9pPr>
    </p:titleStyle>
    <p:bodyStyle>
      <a:lvl1pPr marL="347663" indent="-347663" algn="l" rtl="0" eaLnBrk="0" fontAlgn="base" hangingPunct="0">
        <a:lnSpc>
          <a:spcPct val="90000"/>
        </a:lnSpc>
        <a:spcBef>
          <a:spcPct val="0"/>
        </a:spcBef>
        <a:spcAft>
          <a:spcPct val="0"/>
        </a:spcAft>
        <a:buClr>
          <a:srgbClr val="FDCE5E"/>
        </a:buClr>
        <a:buSzPct val="110000"/>
        <a:buChar char="•"/>
        <a:defRPr sz="2800" b="1">
          <a:solidFill>
            <a:schemeClr val="bg1"/>
          </a:solidFill>
          <a:effectLst>
            <a:outerShdw blurRad="38100" dist="38100" dir="2700000" algn="tl">
              <a:srgbClr val="000000"/>
            </a:outerShdw>
          </a:effectLst>
          <a:latin typeface="+mn-lt"/>
          <a:ea typeface="+mn-ea"/>
          <a:cs typeface="+mn-cs"/>
        </a:defRPr>
      </a:lvl1pPr>
      <a:lvl2pPr marL="747713" indent="-285750" algn="l" rtl="0" eaLnBrk="0" fontAlgn="base" hangingPunct="0">
        <a:lnSpc>
          <a:spcPct val="90000"/>
        </a:lnSpc>
        <a:spcBef>
          <a:spcPct val="0"/>
        </a:spcBef>
        <a:spcAft>
          <a:spcPct val="0"/>
        </a:spcAft>
        <a:buClr>
          <a:srgbClr val="FDCE5E"/>
        </a:buClr>
        <a:buSzPct val="100000"/>
        <a:buFont typeface="Times" pitchFamily="18" charset="0"/>
        <a:buChar char="–"/>
        <a:defRPr sz="2800" b="1">
          <a:solidFill>
            <a:schemeClr val="bg1"/>
          </a:solidFill>
          <a:effectLst>
            <a:outerShdw blurRad="38100" dist="38100" dir="2700000" algn="tl">
              <a:srgbClr val="000000"/>
            </a:outerShdw>
          </a:effectLst>
          <a:latin typeface="+mn-lt"/>
        </a:defRPr>
      </a:lvl2pPr>
      <a:lvl3pPr marL="1087438" indent="-225425" algn="l" rtl="0" eaLnBrk="0" fontAlgn="base" hangingPunct="0">
        <a:lnSpc>
          <a:spcPct val="90000"/>
        </a:lnSpc>
        <a:spcBef>
          <a:spcPct val="0"/>
        </a:spcBef>
        <a:spcAft>
          <a:spcPct val="0"/>
        </a:spcAft>
        <a:buClr>
          <a:schemeClr val="bg1"/>
        </a:buClr>
        <a:buSzPct val="100000"/>
        <a:buFont typeface="Arial" pitchFamily="34" charset="0"/>
        <a:buChar char="▪"/>
        <a:defRPr sz="2800" b="1">
          <a:solidFill>
            <a:schemeClr val="bg1"/>
          </a:solidFill>
          <a:effectLst>
            <a:outerShdw blurRad="38100" dist="38100" dir="2700000" algn="tl">
              <a:srgbClr val="000000"/>
            </a:outerShdw>
          </a:effectLst>
          <a:latin typeface="+mn-lt"/>
        </a:defRPr>
      </a:lvl3pPr>
      <a:lvl4pPr marL="1543050" indent="-225425" algn="l" rtl="0" eaLnBrk="0" fontAlgn="base" hangingPunct="0">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4pPr>
      <a:lvl5pPr marL="1995488" indent="-225425" algn="l" rtl="0" eaLnBrk="0" fontAlgn="base" hangingPunct="0">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5pPr>
      <a:lvl6pPr marL="2452688" indent="-225425" algn="l" rtl="0" fontAlgn="base">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6pPr>
      <a:lvl7pPr marL="2909888" indent="-225425" algn="l" rtl="0" fontAlgn="base">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7pPr>
      <a:lvl8pPr marL="3367088" indent="-225425" algn="l" rtl="0" fontAlgn="base">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8pPr>
      <a:lvl9pPr marL="3824288" indent="-225425" algn="l" rtl="0" fontAlgn="base">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3988" y="155575"/>
            <a:ext cx="8896350"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795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520530"/>
      </p:ext>
    </p:extLst>
  </p:cSld>
  <p:clrMap bg1="dk2" tx1="lt1" bg2="dk1" tx2="lt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Lst>
  <p:transition>
    <p:wipe dir="r"/>
  </p:transition>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3988" y="155575"/>
            <a:ext cx="8896350"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795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468916"/>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 id="2147484536" r:id="rId15"/>
  </p:sldLayoutIdLst>
  <p:transition>
    <p:wipe dir="r"/>
  </p:transition>
  <p:txStyles>
    <p:titleStyle>
      <a:lvl1pPr algn="ctr" rtl="0" fontAlgn="base">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p:titleStyle>
    <p:bodyStyle>
      <a:lvl1pPr marL="342900" indent="-342900" algn="l" rtl="0" fontAlgn="base">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fontAlgn="base">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3988" y="155575"/>
            <a:ext cx="88963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81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795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81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60592"/>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Lst>
  <p:transition>
    <p:wipe dir="r"/>
  </p:transition>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3825" y="155575"/>
            <a:ext cx="8896350"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795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CRF_CU-NYP_presentation_slide-blue"/>
          <p:cNvPicPr>
            <a:picLocks noChangeAspect="1" noChangeArrowheads="1"/>
          </p:cNvPicPr>
          <p:nvPr userDrawn="1"/>
        </p:nvPicPr>
        <p:blipFill>
          <a:blip r:embed="rId16"/>
          <a:srcRect/>
          <a:stretch>
            <a:fillRect/>
          </a:stretch>
        </p:blipFill>
        <p:spPr bwMode="auto">
          <a:xfrm>
            <a:off x="0" y="-28575"/>
            <a:ext cx="9144000" cy="6858000"/>
          </a:xfrm>
          <a:prstGeom prst="rect">
            <a:avLst/>
          </a:prstGeom>
          <a:noFill/>
          <a:ln w="9525">
            <a:noFill/>
            <a:miter lim="800000"/>
            <a:headEnd/>
            <a:tailEnd/>
          </a:ln>
        </p:spPr>
      </p:pic>
    </p:spTree>
    <p:extLst>
      <p:ext uri="{BB962C8B-B14F-4D97-AF65-F5344CB8AC3E}">
        <p14:creationId xmlns:p14="http://schemas.microsoft.com/office/powerpoint/2010/main" val="1335725082"/>
      </p:ext>
    </p:extLst>
  </p:cSld>
  <p:clrMap bg1="dk2" tx1="lt1" bg2="dk1" tx2="lt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8" r:id="rId14"/>
  </p:sldLayoutIdLst>
  <p:transition>
    <p:wipe dir="r"/>
  </p:transition>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18.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vmlDrawing" Target="../drawings/vmlDrawing4.vml"/><Relationship Id="rId5" Type="http://schemas.openxmlformats.org/officeDocument/2006/relationships/image" Target="../media/image18.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0.xml"/><Relationship Id="rId1" Type="http://schemas.openxmlformats.org/officeDocument/2006/relationships/vmlDrawing" Target="../drawings/vmlDrawing5.v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8.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4.xml"/><Relationship Id="rId7" Type="http://schemas.openxmlformats.org/officeDocument/2006/relationships/image" Target="../media/image32.emf"/><Relationship Id="rId2" Type="http://schemas.openxmlformats.org/officeDocument/2006/relationships/slideLayout" Target="../slideLayouts/slideLayout4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31.emf"/><Relationship Id="rId4" Type="http://schemas.openxmlformats.org/officeDocument/2006/relationships/oleObject" Target="../embeddings/oleObject5.bin"/><Relationship Id="rId9"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hyperlink" Target="http://images.google.com/imgres?imgurl=http://bioweb.uwlax.edu/GenWeb/Molecular/Molecular_Biology_Syllabus/tPA/tPA_image/tpa.jpg&amp;imgrefurl=http://bioweb.uwlax.edu/GenWeb/Molecular/Molecular_Biology_Syllabus/tPA/tPA_image/tpa_image.htm&amp;h=500&amp;w=500&amp;sz=45&amp;hl=en&amp;start=2&amp;tbnid=i_cePSFoKFSd9M:&amp;tbnh=130&amp;tbnw=130&amp;prev=/images?q=tPA&amp;gbv=2&amp;hl=en&amp;sa=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457200" y="4426379"/>
            <a:ext cx="8185150" cy="889000"/>
          </a:xfrm>
          <a:prstGeom prst="rect">
            <a:avLst/>
          </a:prstGeom>
          <a:noFill/>
          <a:ln w="9525">
            <a:noFill/>
            <a:miter lim="800000"/>
            <a:headEnd/>
            <a:tailEnd/>
          </a:ln>
          <a:effectLst/>
        </p:spPr>
        <p:txBody>
          <a:bodyPr anchorCtr="1"/>
          <a:lstStyle/>
          <a:p>
            <a:pPr algn="ctr">
              <a:spcBef>
                <a:spcPct val="30000"/>
              </a:spcBef>
              <a:buClr>
                <a:schemeClr val="tx2"/>
              </a:buClr>
              <a:defRPr/>
            </a:pPr>
            <a:r>
              <a:rPr lang="en-US" sz="3600" b="1" i="1" kern="0" dirty="0">
                <a:solidFill>
                  <a:schemeClr val="tx2">
                    <a:lumMod val="75000"/>
                  </a:schemeClr>
                </a:solidFill>
                <a:effectLst>
                  <a:outerShdw blurRad="38100" dist="38100" dir="2700000" algn="tl">
                    <a:srgbClr val="000000"/>
                  </a:outerShdw>
                </a:effectLst>
                <a:latin typeface="+mn-lt"/>
                <a:cs typeface="+mn-cs"/>
              </a:rPr>
              <a:t>PGS.TS.BS. </a:t>
            </a:r>
            <a:r>
              <a:rPr lang="en-US" sz="3600" b="1" i="1" kern="0" dirty="0" err="1">
                <a:solidFill>
                  <a:schemeClr val="tx2">
                    <a:lumMod val="75000"/>
                  </a:schemeClr>
                </a:solidFill>
                <a:effectLst>
                  <a:outerShdw blurRad="38100" dist="38100" dir="2700000" algn="tl">
                    <a:srgbClr val="000000"/>
                  </a:outerShdw>
                </a:effectLst>
                <a:latin typeface="+mn-lt"/>
                <a:cs typeface="+mn-cs"/>
              </a:rPr>
              <a:t>Phạm</a:t>
            </a:r>
            <a:r>
              <a:rPr lang="en-US" sz="3600" b="1" i="1" kern="0" dirty="0">
                <a:solidFill>
                  <a:schemeClr val="tx2">
                    <a:lumMod val="75000"/>
                  </a:schemeClr>
                </a:solidFill>
                <a:effectLst>
                  <a:outerShdw blurRad="38100" dist="38100" dir="2700000" algn="tl">
                    <a:srgbClr val="000000"/>
                  </a:outerShdw>
                </a:effectLst>
                <a:latin typeface="+mn-lt"/>
                <a:cs typeface="+mn-cs"/>
              </a:rPr>
              <a:t> </a:t>
            </a:r>
            <a:r>
              <a:rPr lang="en-US" sz="3600" b="1" i="1" kern="0" dirty="0" err="1">
                <a:solidFill>
                  <a:schemeClr val="tx2">
                    <a:lumMod val="75000"/>
                  </a:schemeClr>
                </a:solidFill>
                <a:effectLst>
                  <a:outerShdw blurRad="38100" dist="38100" dir="2700000" algn="tl">
                    <a:srgbClr val="000000"/>
                  </a:outerShdw>
                </a:effectLst>
                <a:latin typeface="+mn-lt"/>
                <a:cs typeface="+mn-cs"/>
              </a:rPr>
              <a:t>Mạnh</a:t>
            </a:r>
            <a:r>
              <a:rPr lang="en-US" sz="3600" b="1" i="1" kern="0" dirty="0">
                <a:solidFill>
                  <a:schemeClr val="tx2">
                    <a:lumMod val="75000"/>
                  </a:schemeClr>
                </a:solidFill>
                <a:effectLst>
                  <a:outerShdw blurRad="38100" dist="38100" dir="2700000" algn="tl">
                    <a:srgbClr val="000000"/>
                  </a:outerShdw>
                </a:effectLst>
                <a:latin typeface="+mn-lt"/>
                <a:cs typeface="+mn-cs"/>
              </a:rPr>
              <a:t> </a:t>
            </a:r>
            <a:r>
              <a:rPr lang="en-US" sz="3600" b="1" i="1" kern="0" dirty="0" err="1">
                <a:solidFill>
                  <a:schemeClr val="tx2">
                    <a:lumMod val="75000"/>
                  </a:schemeClr>
                </a:solidFill>
                <a:effectLst>
                  <a:outerShdw blurRad="38100" dist="38100" dir="2700000" algn="tl">
                    <a:srgbClr val="000000"/>
                  </a:outerShdw>
                </a:effectLst>
                <a:latin typeface="+mn-lt"/>
                <a:cs typeface="+mn-cs"/>
              </a:rPr>
              <a:t>Hùng</a:t>
            </a:r>
            <a:endParaRPr lang="en-US" sz="3600" b="1" i="1" kern="0" dirty="0">
              <a:solidFill>
                <a:schemeClr val="tx2">
                  <a:lumMod val="75000"/>
                </a:schemeClr>
              </a:solidFill>
              <a:effectLst>
                <a:outerShdw blurRad="38100" dist="38100" dir="2700000" algn="tl">
                  <a:srgbClr val="000000"/>
                </a:outerShdw>
              </a:effectLst>
              <a:latin typeface="+mn-lt"/>
              <a:cs typeface="+mn-cs"/>
            </a:endParaRPr>
          </a:p>
        </p:txBody>
      </p:sp>
      <p:sp>
        <p:nvSpPr>
          <p:cNvPr id="6" name="Text Box 5"/>
          <p:cNvSpPr txBox="1">
            <a:spLocks noChangeArrowheads="1"/>
          </p:cNvSpPr>
          <p:nvPr/>
        </p:nvSpPr>
        <p:spPr bwMode="auto">
          <a:xfrm>
            <a:off x="1182688" y="5270702"/>
            <a:ext cx="6854825" cy="467051"/>
          </a:xfrm>
          <a:prstGeom prst="rect">
            <a:avLst/>
          </a:prstGeom>
          <a:noFill/>
          <a:ln w="9525">
            <a:noFill/>
            <a:miter lim="800000"/>
            <a:headEnd/>
            <a:tailEnd/>
          </a:ln>
          <a:effectLst/>
        </p:spPr>
        <p:txBody>
          <a:bodyPr>
            <a:spAutoFit/>
          </a:bodyPr>
          <a:lstStyle/>
          <a:p>
            <a:pPr algn="ctr">
              <a:lnSpc>
                <a:spcPct val="110000"/>
              </a:lnSpc>
              <a:defRPr/>
            </a:pPr>
            <a:r>
              <a:rPr lang="en-US" b="1" dirty="0" err="1">
                <a:effectLst>
                  <a:outerShdw blurRad="38100" dist="38100" dir="2700000" algn="tl">
                    <a:srgbClr val="000000"/>
                  </a:outerShdw>
                </a:effectLst>
                <a:cs typeface="+mn-cs"/>
              </a:rPr>
              <a:t>Viện</a:t>
            </a:r>
            <a:r>
              <a:rPr lang="en-US" b="1" dirty="0">
                <a:effectLst>
                  <a:outerShdw blurRad="38100" dist="38100" dir="2700000" algn="tl">
                    <a:srgbClr val="000000"/>
                  </a:outerShdw>
                </a:effectLst>
                <a:cs typeface="+mn-cs"/>
              </a:rPr>
              <a:t> tr</a:t>
            </a:r>
            <a:r>
              <a:rPr lang="vi-VN" b="1" dirty="0">
                <a:effectLst>
                  <a:outerShdw blurRad="38100" dist="38100" dir="2700000" algn="tl">
                    <a:srgbClr val="000000"/>
                  </a:outerShdw>
                </a:effectLst>
                <a:cs typeface="+mn-cs"/>
              </a:rPr>
              <a:t>ư</a:t>
            </a:r>
            <a:r>
              <a:rPr lang="en-US" b="1" dirty="0" err="1">
                <a:effectLst>
                  <a:outerShdw blurRad="38100" dist="38100" dir="2700000" algn="tl">
                    <a:srgbClr val="000000"/>
                  </a:outerShdw>
                </a:effectLst>
                <a:cs typeface="+mn-cs"/>
              </a:rPr>
              <a:t>ởng</a:t>
            </a:r>
            <a:r>
              <a:rPr lang="en-US" b="1" dirty="0">
                <a:effectLst>
                  <a:outerShdw blurRad="38100" dist="38100" dir="2700000" algn="tl">
                    <a:srgbClr val="000000"/>
                  </a:outerShdw>
                </a:effectLst>
                <a:cs typeface="+mn-cs"/>
              </a:rPr>
              <a:t> – </a:t>
            </a:r>
            <a:r>
              <a:rPr lang="en-US" b="1" dirty="0" err="1">
                <a:effectLst>
                  <a:outerShdw blurRad="38100" dist="38100" dir="2700000" algn="tl">
                    <a:srgbClr val="000000"/>
                  </a:outerShdw>
                </a:effectLst>
                <a:cs typeface="+mn-cs"/>
              </a:rPr>
              <a:t>Viện</a:t>
            </a:r>
            <a:r>
              <a:rPr lang="en-US" b="1" dirty="0">
                <a:effectLst>
                  <a:outerShdw blurRad="38100" dist="38100" dir="2700000" algn="tl">
                    <a:srgbClr val="000000"/>
                  </a:outerShdw>
                </a:effectLst>
                <a:cs typeface="+mn-cs"/>
              </a:rPr>
              <a:t> Tim </a:t>
            </a:r>
            <a:r>
              <a:rPr lang="en-US" b="1" dirty="0" err="1">
                <a:effectLst>
                  <a:outerShdw blurRad="38100" dist="38100" dir="2700000" algn="tl">
                    <a:srgbClr val="000000"/>
                  </a:outerShdw>
                </a:effectLst>
                <a:cs typeface="+mn-cs"/>
              </a:rPr>
              <a:t>Mạch</a:t>
            </a:r>
            <a:r>
              <a:rPr lang="en-US" b="1" dirty="0">
                <a:effectLst>
                  <a:outerShdw blurRad="38100" dist="38100" dir="2700000" algn="tl">
                    <a:srgbClr val="000000"/>
                  </a:outerShdw>
                </a:effectLst>
                <a:cs typeface="+mn-cs"/>
              </a:rPr>
              <a:t> </a:t>
            </a:r>
            <a:r>
              <a:rPr lang="en-US" b="1" dirty="0" err="1">
                <a:effectLst>
                  <a:outerShdw blurRad="38100" dist="38100" dir="2700000" algn="tl">
                    <a:srgbClr val="000000"/>
                  </a:outerShdw>
                </a:effectLst>
                <a:cs typeface="+mn-cs"/>
              </a:rPr>
              <a:t>Việt</a:t>
            </a:r>
            <a:r>
              <a:rPr lang="en-US" b="1" dirty="0">
                <a:effectLst>
                  <a:outerShdw blurRad="38100" dist="38100" dir="2700000" algn="tl">
                    <a:srgbClr val="000000"/>
                  </a:outerShdw>
                </a:effectLst>
                <a:cs typeface="+mn-cs"/>
              </a:rPr>
              <a:t> Nam</a:t>
            </a:r>
          </a:p>
        </p:txBody>
      </p:sp>
      <p:sp>
        <p:nvSpPr>
          <p:cNvPr id="7" name="Rectangle 6"/>
          <p:cNvSpPr/>
          <p:nvPr/>
        </p:nvSpPr>
        <p:spPr>
          <a:xfrm>
            <a:off x="0" y="510162"/>
            <a:ext cx="9144000" cy="3083921"/>
          </a:xfrm>
          <a:prstGeom prst="rect">
            <a:avLst/>
          </a:prstGeom>
        </p:spPr>
        <p:txBody>
          <a:bodyPr>
            <a:spAutoFit/>
          </a:bodyPr>
          <a:lstStyle/>
          <a:p>
            <a:pPr algn="ctr">
              <a:lnSpc>
                <a:spcPct val="120000"/>
              </a:lnSpc>
              <a:defRPr/>
            </a:pPr>
            <a:r>
              <a:rPr lang="en-US" sz="5400" b="1" dirty="0" err="1" smtClean="0">
                <a:solidFill>
                  <a:srgbClr val="FFFF00"/>
                </a:solidFill>
              </a:rPr>
              <a:t>Tái</a:t>
            </a:r>
            <a:r>
              <a:rPr lang="en-US" sz="5400" b="1" dirty="0" smtClean="0">
                <a:solidFill>
                  <a:srgbClr val="FFFF00"/>
                </a:solidFill>
              </a:rPr>
              <a:t> </a:t>
            </a:r>
            <a:r>
              <a:rPr lang="en-US" sz="5400" b="1" dirty="0" err="1" smtClean="0">
                <a:solidFill>
                  <a:srgbClr val="FFFF00"/>
                </a:solidFill>
              </a:rPr>
              <a:t>thông</a:t>
            </a:r>
            <a:r>
              <a:rPr lang="en-US" sz="5400" b="1" dirty="0" smtClean="0">
                <a:solidFill>
                  <a:srgbClr val="FFFF00"/>
                </a:solidFill>
              </a:rPr>
              <a:t> </a:t>
            </a:r>
          </a:p>
          <a:p>
            <a:pPr algn="ctr">
              <a:lnSpc>
                <a:spcPct val="120000"/>
              </a:lnSpc>
              <a:defRPr/>
            </a:pPr>
            <a:r>
              <a:rPr lang="en-US" sz="5400" b="1" dirty="0" err="1" smtClean="0">
                <a:solidFill>
                  <a:srgbClr val="FFFF00"/>
                </a:solidFill>
              </a:rPr>
              <a:t>Động</a:t>
            </a:r>
            <a:r>
              <a:rPr lang="en-US" sz="5400" b="1" dirty="0" smtClean="0">
                <a:solidFill>
                  <a:srgbClr val="FFFF00"/>
                </a:solidFill>
              </a:rPr>
              <a:t> </a:t>
            </a:r>
            <a:r>
              <a:rPr lang="en-US" sz="5400" b="1" dirty="0" err="1">
                <a:solidFill>
                  <a:srgbClr val="FFFF00"/>
                </a:solidFill>
              </a:rPr>
              <a:t>Mạch</a:t>
            </a:r>
            <a:r>
              <a:rPr lang="en-US" sz="5400" b="1" dirty="0">
                <a:solidFill>
                  <a:srgbClr val="FFFF00"/>
                </a:solidFill>
              </a:rPr>
              <a:t> </a:t>
            </a:r>
            <a:r>
              <a:rPr lang="en-US" sz="5400" b="1" dirty="0" err="1">
                <a:solidFill>
                  <a:srgbClr val="FFFF00"/>
                </a:solidFill>
              </a:rPr>
              <a:t>Vành</a:t>
            </a:r>
            <a:endParaRPr lang="en-US" sz="5400" b="1" dirty="0">
              <a:solidFill>
                <a:srgbClr val="FFFF00"/>
              </a:solidFill>
            </a:endParaRPr>
          </a:p>
          <a:p>
            <a:pPr algn="ctr">
              <a:lnSpc>
                <a:spcPct val="120000"/>
              </a:lnSpc>
              <a:defRPr/>
            </a:pPr>
            <a:r>
              <a:rPr lang="en-US" sz="5400" b="1" dirty="0" err="1"/>
              <a:t>trong</a:t>
            </a:r>
            <a:r>
              <a:rPr lang="en-US" sz="5400" b="1" dirty="0"/>
              <a:t> NMCT </a:t>
            </a:r>
            <a:r>
              <a:rPr lang="en-US" sz="5400" b="1" dirty="0" err="1"/>
              <a:t>cấp</a:t>
            </a:r>
            <a:r>
              <a:rPr lang="en-US" sz="5400" b="1" dirty="0"/>
              <a:t> </a:t>
            </a:r>
            <a:endParaRPr lang="en-US" sz="2000" b="1" dirty="0"/>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53988" y="45668"/>
            <a:ext cx="8836025" cy="536575"/>
          </a:xfrm>
          <a:prstGeom prst="rect">
            <a:avLst/>
          </a:prstGeom>
          <a:noFill/>
          <a:ln w="9525">
            <a:noFill/>
            <a:miter lim="800000"/>
            <a:headEnd/>
            <a:tailEnd/>
          </a:ln>
          <a:effectLst/>
        </p:spPr>
        <p:txBody>
          <a:bodyPr lIns="45720" rIns="45720"/>
          <a:lstStyle/>
          <a:p>
            <a:pPr algn="ctr">
              <a:defRPr/>
            </a:pPr>
            <a:r>
              <a:rPr lang="en-US" sz="4000" b="1" i="0" dirty="0" err="1">
                <a:solidFill>
                  <a:srgbClr val="FFFF00"/>
                </a:solidFill>
                <a:effectLst>
                  <a:outerShdw blurRad="38100" dist="38100" dir="2700000" algn="tl">
                    <a:srgbClr val="000000"/>
                  </a:outerShdw>
                </a:effectLst>
              </a:rPr>
              <a:t>Thuốc</a:t>
            </a:r>
            <a:r>
              <a:rPr lang="en-US" sz="4000" b="1" i="0" dirty="0">
                <a:solidFill>
                  <a:srgbClr val="FFFF00"/>
                </a:solidFill>
                <a:effectLst>
                  <a:outerShdw blurRad="38100" dist="38100" dir="2700000" algn="tl">
                    <a:srgbClr val="000000"/>
                  </a:outerShdw>
                </a:effectLst>
              </a:rPr>
              <a:t> </a:t>
            </a:r>
            <a:r>
              <a:rPr lang="en-US" sz="4000" b="1" i="0" dirty="0" err="1">
                <a:solidFill>
                  <a:srgbClr val="FFFF00"/>
                </a:solidFill>
                <a:effectLst>
                  <a:outerShdw blurRad="38100" dist="38100" dir="2700000" algn="tl">
                    <a:srgbClr val="000000"/>
                  </a:outerShdw>
                </a:effectLst>
              </a:rPr>
              <a:t>tiêu</a:t>
            </a:r>
            <a:r>
              <a:rPr lang="en-US" sz="4000" b="1" i="0" dirty="0">
                <a:solidFill>
                  <a:srgbClr val="FFFF00"/>
                </a:solidFill>
                <a:effectLst>
                  <a:outerShdw blurRad="38100" dist="38100" dir="2700000" algn="tl">
                    <a:srgbClr val="000000"/>
                  </a:outerShdw>
                </a:effectLst>
              </a:rPr>
              <a:t> </a:t>
            </a:r>
            <a:r>
              <a:rPr lang="en-US" sz="4000" b="1" i="0" dirty="0" err="1">
                <a:solidFill>
                  <a:srgbClr val="FFFF00"/>
                </a:solidFill>
                <a:effectLst>
                  <a:outerShdw blurRad="38100" dist="38100" dir="2700000" algn="tl">
                    <a:srgbClr val="000000"/>
                  </a:outerShdw>
                </a:effectLst>
              </a:rPr>
              <a:t>huyết</a:t>
            </a:r>
            <a:r>
              <a:rPr lang="en-US" sz="4000" b="1" i="0" dirty="0">
                <a:solidFill>
                  <a:srgbClr val="FFFF00"/>
                </a:solidFill>
                <a:effectLst>
                  <a:outerShdw blurRad="38100" dist="38100" dir="2700000" algn="tl">
                    <a:srgbClr val="000000"/>
                  </a:outerShdw>
                </a:effectLst>
              </a:rPr>
              <a:t> </a:t>
            </a:r>
            <a:r>
              <a:rPr lang="en-US" sz="4000" b="1" i="0" dirty="0" err="1">
                <a:solidFill>
                  <a:srgbClr val="FFFF00"/>
                </a:solidFill>
                <a:effectLst>
                  <a:outerShdw blurRad="38100" dist="38100" dir="2700000" algn="tl">
                    <a:srgbClr val="000000"/>
                  </a:outerShdw>
                </a:effectLst>
              </a:rPr>
              <a:t>khối</a:t>
            </a:r>
            <a:r>
              <a:rPr lang="en-US" sz="4000" b="1" i="0" dirty="0">
                <a:solidFill>
                  <a:srgbClr val="FFFF00"/>
                </a:solidFill>
                <a:effectLst>
                  <a:outerShdw blurRad="38100" dist="38100" dir="2700000" algn="tl">
                    <a:srgbClr val="000000"/>
                  </a:outerShdw>
                </a:effectLst>
              </a:rPr>
              <a:t> ?</a:t>
            </a:r>
          </a:p>
        </p:txBody>
      </p:sp>
      <p:pic>
        <p:nvPicPr>
          <p:cNvPr id="1266690" name="Picture 2" descr="http://t3.gstatic.com/images?q=tbn:ANd9GcTtm2Rq6u1_obAx7oGBjR3I0BUy3enX0riidkFo6lL7pCYm9CJS"/>
          <p:cNvPicPr>
            <a:picLocks noChangeAspect="1" noChangeArrowheads="1"/>
          </p:cNvPicPr>
          <p:nvPr/>
        </p:nvPicPr>
        <p:blipFill rotWithShape="1">
          <a:blip r:embed="rId3">
            <a:extLst>
              <a:ext uri="{28A0092B-C50C-407E-A947-70E740481C1C}">
                <a14:useLocalDpi xmlns:a14="http://schemas.microsoft.com/office/drawing/2010/main" val="0"/>
              </a:ext>
            </a:extLst>
          </a:blip>
          <a:srcRect l="3255" t="9159" r="3281" b="18512"/>
          <a:stretch/>
        </p:blipFill>
        <p:spPr bwMode="auto">
          <a:xfrm>
            <a:off x="1301291" y="2471719"/>
            <a:ext cx="6517355" cy="32423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17945" y="691402"/>
            <a:ext cx="6308137" cy="492443"/>
          </a:xfrm>
          <a:prstGeom prst="rect">
            <a:avLst/>
          </a:prstGeom>
          <a:noFill/>
        </p:spPr>
        <p:txBody>
          <a:bodyPr wrap="none" rtlCol="0">
            <a:spAutoFit/>
          </a:bodyPr>
          <a:lstStyle/>
          <a:p>
            <a:pPr algn="ctr"/>
            <a:r>
              <a:rPr lang="en-US" sz="2600" i="0" dirty="0">
                <a:effectLst>
                  <a:outerShdw blurRad="38100" dist="38100" dir="2700000" algn="tl">
                    <a:srgbClr val="000000">
                      <a:alpha val="43137"/>
                    </a:srgbClr>
                  </a:outerShdw>
                </a:effectLst>
              </a:rPr>
              <a:t>Did save lives compared to placebo, </a:t>
            </a:r>
            <a:r>
              <a:rPr lang="en-US" sz="2600" i="0" dirty="0">
                <a:solidFill>
                  <a:srgbClr val="FFFF00"/>
                </a:solidFill>
                <a:effectLst>
                  <a:outerShdw blurRad="38100" dist="38100" dir="2700000" algn="tl">
                    <a:srgbClr val="000000">
                      <a:alpha val="43137"/>
                    </a:srgbClr>
                  </a:outerShdw>
                </a:effectLst>
              </a:rPr>
              <a:t>BUT</a:t>
            </a:r>
          </a:p>
        </p:txBody>
      </p:sp>
      <p:sp>
        <p:nvSpPr>
          <p:cNvPr id="3" name="Rectangle 2"/>
          <p:cNvSpPr/>
          <p:nvPr/>
        </p:nvSpPr>
        <p:spPr>
          <a:xfrm>
            <a:off x="1964482" y="5652236"/>
            <a:ext cx="1548436" cy="830997"/>
          </a:xfrm>
          <a:prstGeom prst="rect">
            <a:avLst/>
          </a:prstGeom>
        </p:spPr>
        <p:txBody>
          <a:bodyPr wrap="none">
            <a:spAutoFit/>
          </a:bodyPr>
          <a:lstStyle/>
          <a:p>
            <a:pPr algn="ctr"/>
            <a:r>
              <a:rPr lang="en-US" b="1" i="0" dirty="0">
                <a:solidFill>
                  <a:srgbClr val="FFFFFF"/>
                </a:solidFill>
                <a:effectLst>
                  <a:outerShdw blurRad="38100" dist="38100" dir="2700000" algn="tl">
                    <a:srgbClr val="000000">
                      <a:alpha val="43137"/>
                    </a:srgbClr>
                  </a:outerShdw>
                </a:effectLst>
              </a:rPr>
              <a:t>2 hours</a:t>
            </a:r>
          </a:p>
          <a:p>
            <a:pPr algn="ctr"/>
            <a:r>
              <a:rPr lang="en-US" b="1" i="0" dirty="0">
                <a:solidFill>
                  <a:srgbClr val="FFFFFF"/>
                </a:solidFill>
                <a:effectLst>
                  <a:outerShdw blurRad="38100" dist="38100" dir="2700000" algn="tl">
                    <a:srgbClr val="000000">
                      <a:alpha val="43137"/>
                    </a:srgbClr>
                  </a:outerShdw>
                </a:effectLst>
              </a:rPr>
              <a:t>after t-PA</a:t>
            </a:r>
            <a:endParaRPr lang="en-US" b="1" dirty="0">
              <a:effectLst>
                <a:outerShdw blurRad="38100" dist="38100" dir="2700000" algn="tl">
                  <a:srgbClr val="000000">
                    <a:alpha val="43137"/>
                  </a:srgbClr>
                </a:outerShdw>
              </a:effectLst>
            </a:endParaRPr>
          </a:p>
        </p:txBody>
      </p:sp>
      <p:sp>
        <p:nvSpPr>
          <p:cNvPr id="17" name="Rectangle 16"/>
          <p:cNvSpPr/>
          <p:nvPr/>
        </p:nvSpPr>
        <p:spPr>
          <a:xfrm>
            <a:off x="5649221" y="5652236"/>
            <a:ext cx="1548436" cy="830997"/>
          </a:xfrm>
          <a:prstGeom prst="rect">
            <a:avLst/>
          </a:prstGeom>
        </p:spPr>
        <p:txBody>
          <a:bodyPr wrap="none">
            <a:spAutoFit/>
          </a:bodyPr>
          <a:lstStyle/>
          <a:p>
            <a:pPr algn="ctr"/>
            <a:r>
              <a:rPr lang="en-US" b="1" i="0" dirty="0">
                <a:solidFill>
                  <a:srgbClr val="FFFFFF"/>
                </a:solidFill>
                <a:effectLst>
                  <a:outerShdw blurRad="38100" dist="38100" dir="2700000" algn="tl">
                    <a:srgbClr val="000000">
                      <a:alpha val="43137"/>
                    </a:srgbClr>
                  </a:outerShdw>
                </a:effectLst>
              </a:rPr>
              <a:t>6 hours</a:t>
            </a:r>
          </a:p>
          <a:p>
            <a:pPr algn="ctr"/>
            <a:r>
              <a:rPr lang="en-US" b="1" i="0" dirty="0">
                <a:solidFill>
                  <a:srgbClr val="FFFFFF"/>
                </a:solidFill>
                <a:effectLst>
                  <a:outerShdw blurRad="38100" dist="38100" dir="2700000" algn="tl">
                    <a:srgbClr val="000000">
                      <a:alpha val="43137"/>
                    </a:srgbClr>
                  </a:outerShdw>
                </a:effectLst>
              </a:rPr>
              <a:t>after t-PA</a:t>
            </a:r>
            <a:endParaRPr lang="en-US" b="1" dirty="0">
              <a:effectLst>
                <a:outerShdw blurRad="38100" dist="38100" dir="2700000" algn="tl">
                  <a:srgbClr val="000000">
                    <a:alpha val="43137"/>
                  </a:srgbClr>
                </a:outerShdw>
              </a:effectLst>
            </a:endParaRPr>
          </a:p>
        </p:txBody>
      </p:sp>
      <p:sp>
        <p:nvSpPr>
          <p:cNvPr id="2" name="Rectangle 1"/>
          <p:cNvSpPr/>
          <p:nvPr/>
        </p:nvSpPr>
        <p:spPr>
          <a:xfrm>
            <a:off x="4314558" y="1790161"/>
            <a:ext cx="514885" cy="769441"/>
          </a:xfrm>
          <a:prstGeom prst="rect">
            <a:avLst/>
          </a:prstGeom>
        </p:spPr>
        <p:txBody>
          <a:bodyPr wrap="none">
            <a:spAutoFit/>
          </a:bodyPr>
          <a:lstStyle/>
          <a:p>
            <a:pPr algn="ctr"/>
            <a:r>
              <a:rPr lang="en-US" sz="4400" b="1" dirty="0">
                <a:solidFill>
                  <a:srgbClr val="FFFF00"/>
                </a:solidFill>
                <a:effectLst>
                  <a:outerShdw blurRad="38100" dist="38100" dir="2700000" algn="tl">
                    <a:srgbClr val="000000">
                      <a:alpha val="43137"/>
                    </a:srgbClr>
                  </a:outerShdw>
                </a:effectLst>
              </a:rPr>
              <a:t>+</a:t>
            </a:r>
            <a:endParaRPr lang="en-US" sz="4400" b="1" i="0"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3851280" y="2558953"/>
            <a:ext cx="1417376" cy="1384995"/>
          </a:xfrm>
          <a:prstGeom prst="rect">
            <a:avLst/>
          </a:prstGeom>
        </p:spPr>
        <p:txBody>
          <a:bodyPr wrap="none">
            <a:spAutoFit/>
          </a:bodyPr>
          <a:lstStyle/>
          <a:p>
            <a:pPr algn="ctr"/>
            <a:r>
              <a:rPr lang="en-US" sz="3600" b="1" dirty="0">
                <a:solidFill>
                  <a:srgbClr val="FFFF00"/>
                </a:solidFill>
                <a:effectLst>
                  <a:outerShdw blurRad="38100" dist="38100" dir="2700000" algn="tl">
                    <a:srgbClr val="000000">
                      <a:alpha val="43137"/>
                    </a:srgbClr>
                  </a:outerShdw>
                </a:effectLst>
              </a:rPr>
              <a:t>ICH</a:t>
            </a:r>
          </a:p>
          <a:p>
            <a:pPr algn="ctr"/>
            <a:r>
              <a:rPr lang="en-US" b="1" i="0" dirty="0">
                <a:solidFill>
                  <a:srgbClr val="FFFF00"/>
                </a:solidFill>
                <a:effectLst>
                  <a:outerShdw blurRad="38100" dist="38100" dir="2700000" algn="tl">
                    <a:srgbClr val="000000">
                      <a:alpha val="43137"/>
                    </a:srgbClr>
                  </a:outerShdw>
                </a:effectLst>
              </a:rPr>
              <a:t>0.5-1.0%</a:t>
            </a:r>
          </a:p>
          <a:p>
            <a:pPr algn="ctr"/>
            <a:r>
              <a:rPr lang="en-US" b="1" i="0" dirty="0">
                <a:solidFill>
                  <a:srgbClr val="FFFF00"/>
                </a:solidFill>
                <a:effectLst>
                  <a:outerShdw blurRad="38100" dist="38100" dir="2700000" algn="tl">
                    <a:srgbClr val="000000">
                      <a:alpha val="43137"/>
                    </a:srgbClr>
                  </a:outerShdw>
                </a:effectLst>
              </a:rPr>
              <a:t>of pts</a:t>
            </a:r>
          </a:p>
        </p:txBody>
      </p:sp>
      <p:sp>
        <p:nvSpPr>
          <p:cNvPr id="6" name="Rectangle 5"/>
          <p:cNvSpPr/>
          <p:nvPr/>
        </p:nvSpPr>
        <p:spPr>
          <a:xfrm>
            <a:off x="0" y="1114759"/>
            <a:ext cx="9144000" cy="892552"/>
          </a:xfrm>
          <a:prstGeom prst="rect">
            <a:avLst/>
          </a:prstGeom>
        </p:spPr>
        <p:txBody>
          <a:bodyPr wrap="square">
            <a:spAutoFit/>
          </a:bodyPr>
          <a:lstStyle/>
          <a:p>
            <a:pPr lvl="0" algn="ctr"/>
            <a:r>
              <a:rPr lang="en-US" sz="2600" dirty="0">
                <a:solidFill>
                  <a:srgbClr val="FFFF00"/>
                </a:solidFill>
                <a:effectLst>
                  <a:outerShdw blurRad="38100" dist="38100" dir="2700000" algn="tl">
                    <a:srgbClr val="000000">
                      <a:alpha val="43137"/>
                    </a:srgbClr>
                  </a:outerShdw>
                </a:effectLst>
              </a:rPr>
              <a:t>-</a:t>
            </a:r>
            <a:r>
              <a:rPr lang="en-US" sz="2600" dirty="0">
                <a:solidFill>
                  <a:srgbClr val="FFFFFF"/>
                </a:solidFill>
                <a:effectLst>
                  <a:outerShdw blurRad="38100" dist="38100" dir="2700000" algn="tl">
                    <a:srgbClr val="000000">
                      <a:alpha val="43137"/>
                    </a:srgbClr>
                  </a:outerShdw>
                </a:effectLst>
              </a:rPr>
              <a:t> At best, restored TIMI 3 flow in 55% (</a:t>
            </a:r>
            <a:r>
              <a:rPr lang="en-US" sz="2600" dirty="0" err="1">
                <a:solidFill>
                  <a:srgbClr val="FFFFFF"/>
                </a:solidFill>
                <a:effectLst>
                  <a:outerShdw blurRad="38100" dist="38100" dir="2700000" algn="tl">
                    <a:srgbClr val="000000">
                      <a:alpha val="43137"/>
                    </a:srgbClr>
                  </a:outerShdw>
                </a:effectLst>
              </a:rPr>
              <a:t>rt</a:t>
            </a:r>
            <a:r>
              <a:rPr lang="en-US" sz="2600" dirty="0">
                <a:solidFill>
                  <a:srgbClr val="FFFFFF"/>
                </a:solidFill>
                <a:effectLst>
                  <a:outerShdw blurRad="38100" dist="38100" dir="2700000" algn="tl">
                    <a:srgbClr val="000000">
                      <a:alpha val="43137"/>
                    </a:srgbClr>
                  </a:outerShdw>
                </a:effectLst>
              </a:rPr>
              <a:t>-PA), +</a:t>
            </a:r>
          </a:p>
          <a:p>
            <a:pPr lvl="0" algn="ctr"/>
            <a:r>
              <a:rPr lang="en-US" sz="2600" dirty="0">
                <a:solidFill>
                  <a:srgbClr val="FFFF00"/>
                </a:solidFill>
                <a:effectLst>
                  <a:outerShdw blurRad="38100" dist="38100" dir="2700000" algn="tl">
                    <a:srgbClr val="000000">
                      <a:alpha val="43137"/>
                    </a:srgbClr>
                  </a:outerShdw>
                </a:effectLst>
                <a:sym typeface="Symbol"/>
              </a:rPr>
              <a:t>-</a:t>
            </a:r>
            <a:r>
              <a:rPr lang="en-US" sz="2600" dirty="0">
                <a:solidFill>
                  <a:srgbClr val="FFFFFF"/>
                </a:solidFill>
                <a:effectLst>
                  <a:outerShdw blurRad="38100" dist="38100" dir="2700000" algn="tl">
                    <a:srgbClr val="000000">
                      <a:alpha val="43137"/>
                    </a:srgbClr>
                  </a:outerShdw>
                </a:effectLst>
                <a:sym typeface="Symbol"/>
              </a:rPr>
              <a:t>  I</a:t>
            </a:r>
            <a:r>
              <a:rPr lang="en-US" sz="2600" dirty="0">
                <a:solidFill>
                  <a:srgbClr val="FFFFFF"/>
                </a:solidFill>
                <a:effectLst>
                  <a:outerShdw blurRad="38100" dist="38100" dir="2700000" algn="tl">
                    <a:srgbClr val="000000">
                      <a:alpha val="43137"/>
                    </a:srgbClr>
                  </a:outerShdw>
                </a:effectLst>
              </a:rPr>
              <a:t>ncidence of recurrent ischemia and reinfarction</a:t>
            </a:r>
          </a:p>
        </p:txBody>
      </p:sp>
    </p:spTree>
    <p:extLst>
      <p:ext uri="{BB962C8B-B14F-4D97-AF65-F5344CB8AC3E}">
        <p14:creationId xmlns:p14="http://schemas.microsoft.com/office/powerpoint/2010/main" val="3965703995"/>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0580" name="Picture 4" descr="Hartzler abstract 19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0" y="-3175"/>
            <a:ext cx="4868333" cy="6861175"/>
          </a:xfrm>
          <a:prstGeom prst="rect">
            <a:avLst/>
          </a:prstGeom>
          <a:noFill/>
          <a:extLst>
            <a:ext uri="{909E8E84-426E-40DD-AFC4-6F175D3DCCD1}">
              <a14:hiddenFill xmlns:a14="http://schemas.microsoft.com/office/drawing/2010/main">
                <a:solidFill>
                  <a:srgbClr val="FFFFFF"/>
                </a:solidFill>
              </a14:hiddenFill>
            </a:ext>
          </a:extLst>
        </p:spPr>
      </p:pic>
      <p:sp>
        <p:nvSpPr>
          <p:cNvPr id="280584" name="Text Box 8"/>
          <p:cNvSpPr txBox="1">
            <a:spLocks noChangeArrowheads="1"/>
          </p:cNvSpPr>
          <p:nvPr/>
        </p:nvSpPr>
        <p:spPr bwMode="auto">
          <a:xfrm>
            <a:off x="5169684" y="1855796"/>
            <a:ext cx="3657600" cy="169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E733D"/>
                  </a:outerShdw>
                </a:effectLst>
              </a14:hiddenEffects>
            </a:ext>
          </a:extLst>
        </p:spPr>
        <p:txBody>
          <a:bodyPr lIns="90488" tIns="44450" rIns="90488" bIns="44450">
            <a:spAutoFit/>
          </a:bodyP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sz="2600" dirty="0">
                <a:solidFill>
                  <a:srgbClr val="FFFF00"/>
                </a:solidFill>
                <a:latin typeface="Arial" pitchFamily="34" charset="0"/>
              </a:rPr>
              <a:t>“</a:t>
            </a:r>
            <a:r>
              <a:rPr lang="en-US" sz="2600" dirty="0" err="1">
                <a:solidFill>
                  <a:srgbClr val="FFFF00"/>
                </a:solidFill>
                <a:latin typeface="Arial" pitchFamily="34" charset="0"/>
              </a:rPr>
              <a:t>PTCA</a:t>
            </a:r>
            <a:r>
              <a:rPr lang="en-US" sz="2600" dirty="0">
                <a:solidFill>
                  <a:srgbClr val="FFFF00"/>
                </a:solidFill>
                <a:latin typeface="Arial" pitchFamily="34" charset="0"/>
              </a:rPr>
              <a:t> without </a:t>
            </a:r>
            <a:r>
              <a:rPr lang="en-US" sz="2600" dirty="0" err="1">
                <a:solidFill>
                  <a:srgbClr val="FFFF00"/>
                </a:solidFill>
                <a:latin typeface="Arial" pitchFamily="34" charset="0"/>
              </a:rPr>
              <a:t>ICSK</a:t>
            </a:r>
            <a:r>
              <a:rPr lang="en-US" sz="2600" dirty="0">
                <a:solidFill>
                  <a:srgbClr val="FFFF00"/>
                </a:solidFill>
                <a:latin typeface="Arial" pitchFamily="34" charset="0"/>
              </a:rPr>
              <a:t> was performed in 2 pts with total occlusions and 6 pts with </a:t>
            </a:r>
            <a:r>
              <a:rPr lang="en-US" sz="2600" dirty="0" err="1">
                <a:solidFill>
                  <a:srgbClr val="FFFF00"/>
                </a:solidFill>
                <a:latin typeface="Arial" pitchFamily="34" charset="0"/>
              </a:rPr>
              <a:t>STO</a:t>
            </a:r>
            <a:r>
              <a:rPr lang="en-US" sz="2600" dirty="0">
                <a:solidFill>
                  <a:srgbClr val="FFFF00"/>
                </a:solidFill>
                <a:latin typeface="Arial" pitchFamily="34" charset="0"/>
              </a:rPr>
              <a:t>.”</a:t>
            </a:r>
          </a:p>
        </p:txBody>
      </p:sp>
      <p:sp>
        <p:nvSpPr>
          <p:cNvPr id="280585" name="Line 9"/>
          <p:cNvSpPr>
            <a:spLocks noChangeShapeType="1"/>
          </p:cNvSpPr>
          <p:nvPr/>
        </p:nvSpPr>
        <p:spPr bwMode="auto">
          <a:xfrm flipV="1">
            <a:off x="4548443" y="2628898"/>
            <a:ext cx="592666" cy="723901"/>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E733D"/>
                  </a:outerShdw>
                </a:effectLst>
              </a14:hiddenEffects>
            </a:ext>
          </a:extLst>
        </p:spPr>
        <p:txBody>
          <a:bodyPr lIns="90488" tIns="44450" rIns="90488" bIns="44450" anchor="ctr"/>
          <a:lstStyle/>
          <a:p>
            <a:endParaRPr lang="en-US">
              <a:solidFill>
                <a:srgbClr val="FFFFFF"/>
              </a:solidFill>
            </a:endParaRPr>
          </a:p>
        </p:txBody>
      </p:sp>
      <p:sp>
        <p:nvSpPr>
          <p:cNvPr id="280587" name="Text Box 11"/>
          <p:cNvSpPr txBox="1">
            <a:spLocks noChangeArrowheads="1"/>
          </p:cNvSpPr>
          <p:nvPr/>
        </p:nvSpPr>
        <p:spPr bwMode="auto">
          <a:xfrm>
            <a:off x="5141109" y="3490773"/>
            <a:ext cx="3714656" cy="129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E733D"/>
                  </a:outerShdw>
                </a:effectLst>
              </a14:hiddenEffects>
            </a:ext>
          </a:extLst>
        </p:spPr>
        <p:txBody>
          <a:bodyPr wrap="square" lIns="90488" tIns="44450" rIns="90488" bIns="44450">
            <a:spAutoFit/>
          </a:bodyP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sz="2600" dirty="0">
                <a:solidFill>
                  <a:srgbClr val="FFFFFF"/>
                </a:solidFill>
                <a:effectLst>
                  <a:outerShdw blurRad="38100" dist="38100" dir="2700000" algn="tl">
                    <a:srgbClr val="000000"/>
                  </a:outerShdw>
                </a:effectLst>
                <a:latin typeface="Arial" pitchFamily="34" charset="0"/>
              </a:rPr>
              <a:t>“Repeat cath at 12 days showed patency of all dilated segments…”</a:t>
            </a:r>
          </a:p>
        </p:txBody>
      </p:sp>
      <p:sp>
        <p:nvSpPr>
          <p:cNvPr id="280588" name="Line 12"/>
          <p:cNvSpPr>
            <a:spLocks noChangeShapeType="1"/>
          </p:cNvSpPr>
          <p:nvPr/>
        </p:nvSpPr>
        <p:spPr bwMode="auto">
          <a:xfrm flipV="1">
            <a:off x="4616176" y="4025348"/>
            <a:ext cx="532294" cy="92765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E733D"/>
                  </a:outerShdw>
                </a:effectLst>
              </a14:hiddenEffects>
            </a:ext>
          </a:extLst>
        </p:spPr>
        <p:txBody>
          <a:bodyPr lIns="90488" tIns="44450" rIns="90488" bIns="44450" anchor="ctr"/>
          <a:lstStyle/>
          <a:p>
            <a:endParaRPr lang="en-US">
              <a:solidFill>
                <a:srgbClr val="FFFFFF"/>
              </a:solidFill>
            </a:endParaRPr>
          </a:p>
        </p:txBody>
      </p:sp>
      <p:sp>
        <p:nvSpPr>
          <p:cNvPr id="280589" name="Text Box 13"/>
          <p:cNvSpPr txBox="1">
            <a:spLocks noChangeArrowheads="1"/>
          </p:cNvSpPr>
          <p:nvPr/>
        </p:nvSpPr>
        <p:spPr bwMode="auto">
          <a:xfrm>
            <a:off x="5141109" y="4976272"/>
            <a:ext cx="3894667" cy="169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E733D"/>
                  </a:outerShdw>
                </a:effectLst>
              </a14:hiddenEffects>
            </a:ext>
          </a:extLst>
        </p:spPr>
        <p:txBody>
          <a:bodyPr lIns="90488" tIns="44450" rIns="90488" bIns="44450">
            <a:spAutoFit/>
          </a:bodyP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sz="2600" dirty="0">
                <a:solidFill>
                  <a:srgbClr val="FFFFFF"/>
                </a:solidFill>
                <a:effectLst>
                  <a:outerShdw blurRad="38100" dist="38100" dir="2700000" algn="tl">
                    <a:srgbClr val="000000"/>
                  </a:outerShdw>
                </a:effectLst>
                <a:latin typeface="Arial" pitchFamily="34" charset="0"/>
              </a:rPr>
              <a:t>“At follow-up of 6 mo                no </a:t>
            </a:r>
            <a:r>
              <a:rPr lang="en-US" sz="2600" dirty="0" err="1">
                <a:solidFill>
                  <a:srgbClr val="FFFFFF"/>
                </a:solidFill>
                <a:effectLst>
                  <a:outerShdw blurRad="38100" dist="38100" dir="2700000" algn="tl">
                    <a:srgbClr val="000000"/>
                  </a:outerShdw>
                </a:effectLst>
                <a:latin typeface="Arial" pitchFamily="34" charset="0"/>
              </a:rPr>
              <a:t>AMIs</a:t>
            </a:r>
            <a:r>
              <a:rPr lang="en-US" sz="2600" dirty="0">
                <a:solidFill>
                  <a:srgbClr val="FFFFFF"/>
                </a:solidFill>
                <a:effectLst>
                  <a:outerShdw blurRad="38100" dist="38100" dir="2700000" algn="tl">
                    <a:srgbClr val="000000"/>
                  </a:outerShdw>
                </a:effectLst>
                <a:latin typeface="Arial" pitchFamily="34" charset="0"/>
              </a:rPr>
              <a:t> have occurred,            13 pts are asymptomatic and 2 pts are Class II”</a:t>
            </a:r>
          </a:p>
        </p:txBody>
      </p:sp>
      <p:sp>
        <p:nvSpPr>
          <p:cNvPr id="280590" name="Line 14"/>
          <p:cNvSpPr>
            <a:spLocks noChangeShapeType="1"/>
          </p:cNvSpPr>
          <p:nvPr/>
        </p:nvSpPr>
        <p:spPr bwMode="auto">
          <a:xfrm flipV="1">
            <a:off x="4548443" y="5757863"/>
            <a:ext cx="609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E733D"/>
                  </a:outerShdw>
                </a:effectLst>
              </a14:hiddenEffects>
            </a:ext>
          </a:extLst>
        </p:spPr>
        <p:txBody>
          <a:bodyPr lIns="90488" tIns="44450" rIns="90488" bIns="44450" anchor="ctr"/>
          <a:lstStyle/>
          <a:p>
            <a:endParaRPr lang="en-US">
              <a:solidFill>
                <a:srgbClr val="FFFFFF"/>
              </a:solidFill>
            </a:endParaRPr>
          </a:p>
        </p:txBody>
      </p:sp>
      <p:sp>
        <p:nvSpPr>
          <p:cNvPr id="280591" name="Text Box 15"/>
          <p:cNvSpPr txBox="1">
            <a:spLocks noChangeArrowheads="1"/>
          </p:cNvSpPr>
          <p:nvPr/>
        </p:nvSpPr>
        <p:spPr bwMode="auto">
          <a:xfrm>
            <a:off x="144040" y="124109"/>
            <a:ext cx="4441346" cy="325987"/>
          </a:xfrm>
          <a:prstGeom prst="rect">
            <a:avLst/>
          </a:prstGeom>
          <a:solidFill>
            <a:schemeClr val="tx1"/>
          </a:solidFill>
          <a:ln>
            <a:noFill/>
          </a:ln>
          <a:effectLst/>
        </p:spPr>
        <p:txBody>
          <a:bodyPr wrap="none" lIns="90488" tIns="44450" rIns="90488" bIns="44450">
            <a:spAutoFit/>
          </a:bodyP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lnSpc>
                <a:spcPct val="60000"/>
              </a:lnSpc>
            </a:pPr>
            <a:r>
              <a:rPr lang="en-US" b="1" dirty="0">
                <a:solidFill>
                  <a:srgbClr val="C00000"/>
                </a:solidFill>
                <a:latin typeface="Arial" pitchFamily="34" charset="0"/>
              </a:rPr>
              <a:t>ACC Thursday, April 29, 1982</a:t>
            </a:r>
          </a:p>
        </p:txBody>
      </p:sp>
      <p:sp>
        <p:nvSpPr>
          <p:cNvPr id="10" name="Text Box 15">
            <a:extLst>
              <a:ext uri="{FF2B5EF4-FFF2-40B4-BE49-F238E27FC236}">
                <a16:creationId xmlns:a16="http://schemas.microsoft.com/office/drawing/2014/main" id="{101AF0BA-5D9A-467C-AAA3-89C16CA61466}"/>
              </a:ext>
            </a:extLst>
          </p:cNvPr>
          <p:cNvSpPr txBox="1">
            <a:spLocks noChangeArrowheads="1"/>
          </p:cNvSpPr>
          <p:nvPr/>
        </p:nvSpPr>
        <p:spPr bwMode="auto">
          <a:xfrm>
            <a:off x="5141108" y="152684"/>
            <a:ext cx="3894667" cy="1197764"/>
          </a:xfrm>
          <a:prstGeom prst="rect">
            <a:avLst/>
          </a:prstGeom>
          <a:solidFill>
            <a:schemeClr val="tx1"/>
          </a:solidFill>
          <a:ln>
            <a:noFill/>
          </a:ln>
          <a:effectLst/>
        </p:spPr>
        <p:txBody>
          <a:bodyPr wrap="square" lIns="90488" tIns="44450" rIns="90488" bIns="44450">
            <a:spAutoFit/>
          </a:bodyP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b="1" dirty="0" err="1">
                <a:solidFill>
                  <a:srgbClr val="C00000"/>
                </a:solidFill>
                <a:latin typeface="Arial" pitchFamily="34" charset="0"/>
              </a:rPr>
              <a:t>Báo</a:t>
            </a:r>
            <a:r>
              <a:rPr lang="en-US" b="1" dirty="0">
                <a:solidFill>
                  <a:srgbClr val="C00000"/>
                </a:solidFill>
                <a:latin typeface="Arial" pitchFamily="34" charset="0"/>
              </a:rPr>
              <a:t> </a:t>
            </a:r>
            <a:r>
              <a:rPr lang="en-US" b="1" dirty="0" err="1">
                <a:solidFill>
                  <a:srgbClr val="C00000"/>
                </a:solidFill>
                <a:latin typeface="Arial" pitchFamily="34" charset="0"/>
              </a:rPr>
              <a:t>cáo</a:t>
            </a:r>
            <a:r>
              <a:rPr lang="en-US" b="1" dirty="0">
                <a:solidFill>
                  <a:srgbClr val="C00000"/>
                </a:solidFill>
                <a:latin typeface="Arial" pitchFamily="34" charset="0"/>
              </a:rPr>
              <a:t> </a:t>
            </a:r>
            <a:r>
              <a:rPr lang="en-US" b="1" dirty="0" err="1">
                <a:solidFill>
                  <a:srgbClr val="C00000"/>
                </a:solidFill>
                <a:latin typeface="Arial" pitchFamily="34" charset="0"/>
              </a:rPr>
              <a:t>đầu</a:t>
            </a:r>
            <a:r>
              <a:rPr lang="en-US" b="1" dirty="0">
                <a:solidFill>
                  <a:srgbClr val="C00000"/>
                </a:solidFill>
                <a:latin typeface="Arial" pitchFamily="34" charset="0"/>
              </a:rPr>
              <a:t> </a:t>
            </a:r>
            <a:r>
              <a:rPr lang="en-US" b="1" dirty="0" err="1">
                <a:solidFill>
                  <a:srgbClr val="C00000"/>
                </a:solidFill>
                <a:latin typeface="Arial" pitchFamily="34" charset="0"/>
              </a:rPr>
              <a:t>tiên</a:t>
            </a:r>
            <a:r>
              <a:rPr lang="en-US" b="1" dirty="0">
                <a:solidFill>
                  <a:srgbClr val="C00000"/>
                </a:solidFill>
                <a:latin typeface="Arial" pitchFamily="34" charset="0"/>
              </a:rPr>
              <a:t> </a:t>
            </a:r>
            <a:r>
              <a:rPr lang="en-US" b="1" dirty="0" err="1">
                <a:solidFill>
                  <a:srgbClr val="C00000"/>
                </a:solidFill>
                <a:latin typeface="Arial" pitchFamily="34" charset="0"/>
              </a:rPr>
              <a:t>về</a:t>
            </a:r>
            <a:r>
              <a:rPr lang="en-US" b="1" dirty="0">
                <a:solidFill>
                  <a:srgbClr val="C00000"/>
                </a:solidFill>
                <a:latin typeface="Arial" pitchFamily="34" charset="0"/>
              </a:rPr>
              <a:t> can </a:t>
            </a:r>
            <a:r>
              <a:rPr lang="en-US" b="1" dirty="0" err="1">
                <a:solidFill>
                  <a:srgbClr val="C00000"/>
                </a:solidFill>
                <a:latin typeface="Arial" pitchFamily="34" charset="0"/>
              </a:rPr>
              <a:t>thiệp</a:t>
            </a:r>
            <a:r>
              <a:rPr lang="en-US" b="1" dirty="0">
                <a:solidFill>
                  <a:srgbClr val="C00000"/>
                </a:solidFill>
                <a:latin typeface="Arial" pitchFamily="34" charset="0"/>
              </a:rPr>
              <a:t> (</a:t>
            </a:r>
            <a:r>
              <a:rPr lang="en-US" b="1" dirty="0" err="1">
                <a:solidFill>
                  <a:srgbClr val="C00000"/>
                </a:solidFill>
                <a:latin typeface="Arial" pitchFamily="34" charset="0"/>
              </a:rPr>
              <a:t>nong</a:t>
            </a:r>
            <a:r>
              <a:rPr lang="en-US" b="1" dirty="0">
                <a:solidFill>
                  <a:srgbClr val="C00000"/>
                </a:solidFill>
                <a:latin typeface="Arial" pitchFamily="34" charset="0"/>
              </a:rPr>
              <a:t>) ĐMV </a:t>
            </a:r>
            <a:r>
              <a:rPr lang="en-US" b="1" dirty="0" err="1">
                <a:solidFill>
                  <a:srgbClr val="C00000"/>
                </a:solidFill>
                <a:latin typeface="Arial" pitchFamily="34" charset="0"/>
              </a:rPr>
              <a:t>trong</a:t>
            </a:r>
            <a:r>
              <a:rPr lang="en-US" b="1" dirty="0">
                <a:solidFill>
                  <a:srgbClr val="C00000"/>
                </a:solidFill>
                <a:latin typeface="Arial" pitchFamily="34" charset="0"/>
              </a:rPr>
              <a:t> NMCT </a:t>
            </a:r>
            <a:r>
              <a:rPr lang="en-US" b="1" dirty="0" err="1">
                <a:solidFill>
                  <a:srgbClr val="C00000"/>
                </a:solidFill>
                <a:latin typeface="Arial" pitchFamily="34" charset="0"/>
              </a:rPr>
              <a:t>cấp</a:t>
            </a:r>
            <a:endParaRPr lang="en-US" b="1" dirty="0">
              <a:solidFill>
                <a:srgbClr val="C00000"/>
              </a:solidFill>
              <a:latin typeface="Arial" pitchFamily="34" charset="0"/>
            </a:endParaRPr>
          </a:p>
        </p:txBody>
      </p:sp>
    </p:spTree>
    <p:extLst>
      <p:ext uri="{BB962C8B-B14F-4D97-AF65-F5344CB8AC3E}">
        <p14:creationId xmlns:p14="http://schemas.microsoft.com/office/powerpoint/2010/main" val="928769396"/>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9" name="Text Box 8"/>
          <p:cNvSpPr txBox="1">
            <a:spLocks noChangeArrowheads="1"/>
          </p:cNvSpPr>
          <p:nvPr/>
        </p:nvSpPr>
        <p:spPr bwMode="auto">
          <a:xfrm>
            <a:off x="2865475" y="6497227"/>
            <a:ext cx="3413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1400" b="1" dirty="0"/>
              <a:t>Grines CL et al. NEJM. 1993;328:673-9</a:t>
            </a:r>
          </a:p>
        </p:txBody>
      </p:sp>
      <p:sp>
        <p:nvSpPr>
          <p:cNvPr id="13" name="Rectangle 10"/>
          <p:cNvSpPr>
            <a:spLocks noGrp="1" noChangeArrowheads="1"/>
          </p:cNvSpPr>
          <p:nvPr>
            <p:ph type="title"/>
          </p:nvPr>
        </p:nvSpPr>
        <p:spPr>
          <a:xfrm>
            <a:off x="153988" y="81509"/>
            <a:ext cx="8896350" cy="2155278"/>
          </a:xfrm>
        </p:spPr>
        <p:txBody>
          <a:bodyPr/>
          <a:lstStyle/>
          <a:p>
            <a:pPr eaLnBrk="1" hangingPunct="1">
              <a:defRPr/>
            </a:pPr>
            <a:r>
              <a:rPr lang="en-US" sz="2800" dirty="0" err="1"/>
              <a:t>Nghiên</a:t>
            </a:r>
            <a:r>
              <a:rPr lang="en-US" sz="2800" dirty="0"/>
              <a:t> </a:t>
            </a:r>
            <a:r>
              <a:rPr lang="en-US" sz="2800" dirty="0" err="1"/>
              <a:t>cứu</a:t>
            </a:r>
            <a:r>
              <a:rPr lang="en-US" sz="2800" dirty="0"/>
              <a:t> </a:t>
            </a:r>
            <a:r>
              <a:rPr lang="en-US" sz="2800" dirty="0">
                <a:solidFill>
                  <a:srgbClr val="FFFF00"/>
                </a:solidFill>
              </a:rPr>
              <a:t>PAMI</a:t>
            </a:r>
            <a:r>
              <a:rPr lang="en-US" sz="2800" dirty="0"/>
              <a:t> </a:t>
            </a:r>
            <a:r>
              <a:rPr lang="en-US" sz="1600" dirty="0"/>
              <a:t>(Primary Angioplasty in Myocardial Infarction)</a:t>
            </a:r>
            <a:r>
              <a:rPr lang="en-US" sz="2800" dirty="0"/>
              <a:t> </a:t>
            </a:r>
            <a:r>
              <a:rPr lang="en-US" sz="2800" dirty="0" err="1">
                <a:solidFill>
                  <a:srgbClr val="FFFF00"/>
                </a:solidFill>
              </a:rPr>
              <a:t>tiên</a:t>
            </a:r>
            <a:r>
              <a:rPr lang="en-US" sz="2800" dirty="0">
                <a:solidFill>
                  <a:srgbClr val="FFFF00"/>
                </a:solidFill>
              </a:rPr>
              <a:t> </a:t>
            </a:r>
            <a:r>
              <a:rPr lang="en-US" sz="2800" dirty="0" err="1">
                <a:solidFill>
                  <a:srgbClr val="FFFF00"/>
                </a:solidFill>
              </a:rPr>
              <a:t>phong</a:t>
            </a:r>
            <a:r>
              <a:rPr lang="en-US" sz="2800" dirty="0">
                <a:solidFill>
                  <a:srgbClr val="FFFF00"/>
                </a:solidFill>
              </a:rPr>
              <a:t> </a:t>
            </a:r>
            <a:r>
              <a:rPr lang="en-US" sz="2800" dirty="0" err="1">
                <a:solidFill>
                  <a:srgbClr val="FFFF00"/>
                </a:solidFill>
              </a:rPr>
              <a:t>trong</a:t>
            </a:r>
            <a:r>
              <a:rPr lang="en-US" sz="2800" dirty="0">
                <a:solidFill>
                  <a:srgbClr val="FFFF00"/>
                </a:solidFill>
              </a:rPr>
              <a:t> can </a:t>
            </a:r>
            <a:r>
              <a:rPr lang="en-US" sz="2800" dirty="0" err="1">
                <a:solidFill>
                  <a:srgbClr val="FFFF00"/>
                </a:solidFill>
              </a:rPr>
              <a:t>thiệp</a:t>
            </a:r>
            <a:r>
              <a:rPr lang="en-US" sz="2800" dirty="0">
                <a:solidFill>
                  <a:srgbClr val="FFFF00"/>
                </a:solidFill>
              </a:rPr>
              <a:t> ĐMV ở BN NMCT </a:t>
            </a:r>
            <a:r>
              <a:rPr lang="en-US" sz="2800" dirty="0" err="1">
                <a:solidFill>
                  <a:srgbClr val="FFFF00"/>
                </a:solidFill>
              </a:rPr>
              <a:t>cấp</a:t>
            </a:r>
            <a:r>
              <a:rPr lang="en-US" sz="2800" dirty="0">
                <a:solidFill>
                  <a:srgbClr val="FFFF00"/>
                </a:solidFill>
              </a:rPr>
              <a:t> </a:t>
            </a:r>
            <a:r>
              <a:rPr lang="en-US" sz="2800" dirty="0" err="1">
                <a:solidFill>
                  <a:srgbClr val="FFFF00"/>
                </a:solidFill>
              </a:rPr>
              <a:t>có</a:t>
            </a:r>
            <a:r>
              <a:rPr lang="en-US" sz="2800" dirty="0">
                <a:solidFill>
                  <a:srgbClr val="FFFF00"/>
                </a:solidFill>
              </a:rPr>
              <a:t> ST </a:t>
            </a:r>
            <a:r>
              <a:rPr lang="en-US" sz="2800" dirty="0" err="1">
                <a:solidFill>
                  <a:srgbClr val="FFFF00"/>
                </a:solidFill>
              </a:rPr>
              <a:t>chênh</a:t>
            </a:r>
            <a:r>
              <a:rPr lang="en-US" sz="2800" dirty="0">
                <a:solidFill>
                  <a:srgbClr val="FFFF00"/>
                </a:solidFill>
              </a:rPr>
              <a:t> </a:t>
            </a:r>
            <a:r>
              <a:rPr lang="en-US" sz="2800" dirty="0" err="1">
                <a:solidFill>
                  <a:srgbClr val="FFFF00"/>
                </a:solidFill>
              </a:rPr>
              <a:t>lên</a:t>
            </a:r>
            <a:r>
              <a:rPr lang="en-US" sz="2800" dirty="0">
                <a:solidFill>
                  <a:srgbClr val="FFFF00"/>
                </a:solidFill>
              </a:rPr>
              <a:t> </a:t>
            </a:r>
            <a:r>
              <a:rPr lang="en-US" sz="2800" dirty="0"/>
              <a:t/>
            </a:r>
            <a:br>
              <a:rPr lang="en-US" sz="2800" dirty="0"/>
            </a:br>
            <a:r>
              <a:rPr lang="en-US" sz="1600" b="0" dirty="0"/>
              <a:t>395 pts of any age with AMI &lt;12</a:t>
            </a:r>
            <a:r>
              <a:rPr lang="en-US" sz="1600" b="0" dirty="0">
                <a:sym typeface="Symbol"/>
              </a:rPr>
              <a:t> </a:t>
            </a:r>
            <a:r>
              <a:rPr lang="en-US" sz="1600" b="0" dirty="0"/>
              <a:t>duration were prospectively randomized at 12 international centers to primary PTCA vs. a 3</a:t>
            </a:r>
            <a:r>
              <a:rPr lang="en-US" sz="1600" b="0" dirty="0">
                <a:sym typeface="Symbol"/>
              </a:rPr>
              <a:t> </a:t>
            </a:r>
            <a:r>
              <a:rPr lang="en-US" sz="1600" b="0" dirty="0"/>
              <a:t>100 mg t-PA infusion: </a:t>
            </a:r>
            <a:r>
              <a:rPr lang="en-US" sz="1600" dirty="0">
                <a:solidFill>
                  <a:srgbClr val="FFFF00"/>
                </a:solidFill>
              </a:rPr>
              <a:t>93% TIMI-3 flow with PPCI!</a:t>
            </a:r>
          </a:p>
        </p:txBody>
      </p:sp>
      <p:grpSp>
        <p:nvGrpSpPr>
          <p:cNvPr id="3" name="Group 2"/>
          <p:cNvGrpSpPr/>
          <p:nvPr/>
        </p:nvGrpSpPr>
        <p:grpSpPr>
          <a:xfrm>
            <a:off x="146050" y="1843088"/>
            <a:ext cx="8804275" cy="4619625"/>
            <a:chOff x="146050" y="1814513"/>
            <a:chExt cx="8804275" cy="4619625"/>
          </a:xfrm>
        </p:grpSpPr>
        <p:sp>
          <p:nvSpPr>
            <p:cNvPr id="447499" name="Rectangle 11"/>
            <p:cNvSpPr>
              <a:spLocks noChangeArrowheads="1"/>
            </p:cNvSpPr>
            <p:nvPr/>
          </p:nvSpPr>
          <p:spPr bwMode="hidden">
            <a:xfrm>
              <a:off x="217488" y="2311400"/>
              <a:ext cx="8732837" cy="4122738"/>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a:latin typeface="Arial" charset="0"/>
                <a:cs typeface="+mn-cs"/>
              </a:endParaRPr>
            </a:p>
          </p:txBody>
        </p:sp>
        <p:graphicFrame>
          <p:nvGraphicFramePr>
            <p:cNvPr id="44035" name="Object 2"/>
            <p:cNvGraphicFramePr>
              <a:graphicFrameLocks/>
            </p:cNvGraphicFramePr>
            <p:nvPr>
              <p:extLst>
                <p:ext uri="{D42A27DB-BD31-4B8C-83A1-F6EECF244321}">
                  <p14:modId xmlns:p14="http://schemas.microsoft.com/office/powerpoint/2010/main" val="1775391383"/>
                </p:ext>
              </p:extLst>
            </p:nvPr>
          </p:nvGraphicFramePr>
          <p:xfrm>
            <a:off x="146050" y="1814513"/>
            <a:ext cx="8720138" cy="4400550"/>
          </p:xfrm>
          <a:graphic>
            <a:graphicData uri="http://schemas.openxmlformats.org/presentationml/2006/ole">
              <mc:AlternateContent xmlns:mc="http://schemas.openxmlformats.org/markup-compatibility/2006">
                <mc:Choice xmlns:v="urn:schemas-microsoft-com:vml" Requires="v">
                  <p:oleObj spid="_x0000_s248085" r:id="rId4" imgW="8718036" imgH="4401693" progId="Excel.Chart.8">
                    <p:embed/>
                  </p:oleObj>
                </mc:Choice>
                <mc:Fallback>
                  <p:oleObj r:id="rId4" imgW="8718036" imgH="440169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1814513"/>
                          <a:ext cx="8720138" cy="440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6" name="Text Box 4"/>
            <p:cNvSpPr txBox="1">
              <a:spLocks noChangeArrowheads="1"/>
            </p:cNvSpPr>
            <p:nvPr/>
          </p:nvSpPr>
          <p:spPr bwMode="blackWhite">
            <a:xfrm>
              <a:off x="5556250" y="3306763"/>
              <a:ext cx="920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P=0.06</a:t>
              </a:r>
            </a:p>
          </p:txBody>
        </p:sp>
        <p:sp>
          <p:nvSpPr>
            <p:cNvPr id="44037" name="Text Box 7"/>
            <p:cNvSpPr txBox="1">
              <a:spLocks noChangeArrowheads="1"/>
            </p:cNvSpPr>
            <p:nvPr/>
          </p:nvSpPr>
          <p:spPr bwMode="blackWhite">
            <a:xfrm>
              <a:off x="2528888" y="2562225"/>
              <a:ext cx="92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P=0.02</a:t>
              </a:r>
            </a:p>
          </p:txBody>
        </p:sp>
        <p:sp>
          <p:nvSpPr>
            <p:cNvPr id="44038" name="Text Box 8"/>
            <p:cNvSpPr txBox="1">
              <a:spLocks noChangeArrowheads="1"/>
            </p:cNvSpPr>
            <p:nvPr/>
          </p:nvSpPr>
          <p:spPr bwMode="blackWhite">
            <a:xfrm>
              <a:off x="7435850" y="4164013"/>
              <a:ext cx="909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p=0.05</a:t>
              </a:r>
            </a:p>
          </p:txBody>
        </p:sp>
        <p:sp>
          <p:nvSpPr>
            <p:cNvPr id="44041" name="Text Box 4"/>
            <p:cNvSpPr txBox="1">
              <a:spLocks noChangeArrowheads="1"/>
            </p:cNvSpPr>
            <p:nvPr/>
          </p:nvSpPr>
          <p:spPr bwMode="blackWhite">
            <a:xfrm>
              <a:off x="3814763" y="3306763"/>
              <a:ext cx="920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P=0.06</a:t>
              </a:r>
            </a:p>
          </p:txBody>
        </p:sp>
        <p:cxnSp>
          <p:nvCxnSpPr>
            <p:cNvPr id="16" name="Straight Connector 15"/>
            <p:cNvCxnSpPr/>
            <p:nvPr/>
          </p:nvCxnSpPr>
          <p:spPr>
            <a:xfrm>
              <a:off x="1533525" y="5675313"/>
              <a:ext cx="72278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043" name="Text Box 8"/>
            <p:cNvSpPr txBox="1">
              <a:spLocks noChangeArrowheads="1"/>
            </p:cNvSpPr>
            <p:nvPr/>
          </p:nvSpPr>
          <p:spPr bwMode="auto">
            <a:xfrm>
              <a:off x="3797300" y="5703888"/>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Death</a:t>
              </a:r>
            </a:p>
          </p:txBody>
        </p:sp>
        <p:sp>
          <p:nvSpPr>
            <p:cNvPr id="44044" name="Text Box 8"/>
            <p:cNvSpPr txBox="1">
              <a:spLocks noChangeArrowheads="1"/>
            </p:cNvSpPr>
            <p:nvPr/>
          </p:nvSpPr>
          <p:spPr bwMode="auto">
            <a:xfrm>
              <a:off x="5287435" y="5703888"/>
              <a:ext cx="1553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Reinfarction</a:t>
              </a:r>
            </a:p>
          </p:txBody>
        </p:sp>
        <p:sp>
          <p:nvSpPr>
            <p:cNvPr id="44045" name="Text Box 8"/>
            <p:cNvSpPr txBox="1">
              <a:spLocks noChangeArrowheads="1"/>
            </p:cNvSpPr>
            <p:nvPr/>
          </p:nvSpPr>
          <p:spPr bwMode="auto">
            <a:xfrm>
              <a:off x="1710492" y="5703888"/>
              <a:ext cx="14526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t>Death or</a:t>
              </a:r>
            </a:p>
            <a:p>
              <a:pPr algn="ctr"/>
              <a:r>
                <a:rPr lang="en-US" sz="2000" dirty="0"/>
                <a:t>reinfarction</a:t>
              </a:r>
            </a:p>
          </p:txBody>
        </p:sp>
        <p:sp>
          <p:nvSpPr>
            <p:cNvPr id="44046" name="Text Box 8"/>
            <p:cNvSpPr txBox="1">
              <a:spLocks noChangeArrowheads="1"/>
            </p:cNvSpPr>
            <p:nvPr/>
          </p:nvSpPr>
          <p:spPr bwMode="auto">
            <a:xfrm>
              <a:off x="7051460" y="5703888"/>
              <a:ext cx="1653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Hemorrhagic</a:t>
              </a:r>
            </a:p>
            <a:p>
              <a:pPr algn="ctr"/>
              <a:r>
                <a:rPr lang="en-US" sz="2000"/>
                <a:t>stroke</a:t>
              </a:r>
            </a:p>
          </p:txBody>
        </p:sp>
      </p:grpSp>
    </p:spTree>
    <p:extLst>
      <p:ext uri="{BB962C8B-B14F-4D97-AF65-F5344CB8AC3E}">
        <p14:creationId xmlns:p14="http://schemas.microsoft.com/office/powerpoint/2010/main" val="127578261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9" name="Rectangle 11"/>
          <p:cNvSpPr>
            <a:spLocks noChangeArrowheads="1"/>
          </p:cNvSpPr>
          <p:nvPr/>
        </p:nvSpPr>
        <p:spPr bwMode="hidden">
          <a:xfrm>
            <a:off x="115888" y="1425575"/>
            <a:ext cx="8848725" cy="4611688"/>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a:latin typeface="Arial" charset="0"/>
              <a:cs typeface="+mn-cs"/>
            </a:endParaRPr>
          </a:p>
        </p:txBody>
      </p:sp>
      <p:graphicFrame>
        <p:nvGraphicFramePr>
          <p:cNvPr id="2050" name="Object 2"/>
          <p:cNvGraphicFramePr>
            <a:graphicFrameLocks/>
          </p:cNvGraphicFramePr>
          <p:nvPr/>
        </p:nvGraphicFramePr>
        <p:xfrm>
          <a:off x="233363" y="614363"/>
          <a:ext cx="8720137" cy="5281612"/>
        </p:xfrm>
        <a:graphic>
          <a:graphicData uri="http://schemas.openxmlformats.org/presentationml/2006/ole">
            <mc:AlternateContent xmlns:mc="http://schemas.openxmlformats.org/markup-compatibility/2006">
              <mc:Choice xmlns:v="urn:schemas-microsoft-com:vml" Requires="v">
                <p:oleObj spid="_x0000_s2345" r:id="rId4" imgW="8724132" imgH="5279594" progId="Excel.Chart.8">
                  <p:embed/>
                </p:oleObj>
              </mc:Choice>
              <mc:Fallback>
                <p:oleObj r:id="rId4" imgW="8724132" imgH="5279594" progId="Excel.Chart.8">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614363"/>
                        <a:ext cx="8720137" cy="528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blackWhite">
          <a:xfrm>
            <a:off x="3517900" y="2176463"/>
            <a:ext cx="116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P&lt;0.0001</a:t>
            </a:r>
          </a:p>
        </p:txBody>
      </p:sp>
      <p:sp>
        <p:nvSpPr>
          <p:cNvPr id="2053" name="Text Box 7"/>
          <p:cNvSpPr txBox="1">
            <a:spLocks noChangeArrowheads="1"/>
          </p:cNvSpPr>
          <p:nvPr/>
        </p:nvSpPr>
        <p:spPr bwMode="blackWhite">
          <a:xfrm>
            <a:off x="5372100" y="3670300"/>
            <a:ext cx="116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dirty="0">
                <a:solidFill>
                  <a:srgbClr val="FFCC99"/>
                </a:solidFill>
                <a:ea typeface="ヒラギノ角ゴ Pro W3"/>
                <a:cs typeface="ヒラギノ角ゴ Pro W3"/>
              </a:rPr>
              <a:t>P&lt;0.0001</a:t>
            </a:r>
          </a:p>
        </p:txBody>
      </p:sp>
      <p:sp>
        <p:nvSpPr>
          <p:cNvPr id="2054" name="Text Box 8"/>
          <p:cNvSpPr txBox="1">
            <a:spLocks noChangeArrowheads="1"/>
          </p:cNvSpPr>
          <p:nvPr/>
        </p:nvSpPr>
        <p:spPr bwMode="blackWhite">
          <a:xfrm>
            <a:off x="7096125" y="3670300"/>
            <a:ext cx="1155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p=0.0002</a:t>
            </a:r>
          </a:p>
        </p:txBody>
      </p:sp>
      <p:sp>
        <p:nvSpPr>
          <p:cNvPr id="11" name="Text Box 7"/>
          <p:cNvSpPr txBox="1">
            <a:spLocks noChangeArrowheads="1"/>
          </p:cNvSpPr>
          <p:nvPr/>
        </p:nvSpPr>
        <p:spPr bwMode="auto">
          <a:xfrm>
            <a:off x="3633788" y="1520825"/>
            <a:ext cx="2068512" cy="609600"/>
          </a:xfrm>
          <a:prstGeom prst="rect">
            <a:avLst/>
          </a:prstGeom>
          <a:noFill/>
          <a:ln w="9525">
            <a:noFill/>
            <a:miter lim="800000"/>
            <a:headEnd/>
            <a:tailEnd/>
          </a:ln>
          <a:effectLst/>
        </p:spPr>
        <p:txBody>
          <a:bodyPr wrap="none">
            <a:spAutoFit/>
          </a:bodyPr>
          <a:lstStyle/>
          <a:p>
            <a:pPr algn="ctr">
              <a:defRPr/>
            </a:pPr>
            <a:r>
              <a:rPr lang="en-US" sz="3400" b="1" dirty="0">
                <a:solidFill>
                  <a:srgbClr val="FFFF00"/>
                </a:solidFill>
                <a:effectLst>
                  <a:outerShdw blurRad="38100" dist="38100" dir="2700000" algn="tl">
                    <a:srgbClr val="000000"/>
                  </a:outerShdw>
                </a:effectLst>
                <a:latin typeface="Arial" charset="0"/>
                <a:cs typeface="Arial" charset="0"/>
              </a:rPr>
              <a:t>N = 7,739</a:t>
            </a:r>
          </a:p>
        </p:txBody>
      </p:sp>
      <p:sp>
        <p:nvSpPr>
          <p:cNvPr id="12" name="Text Box 8"/>
          <p:cNvSpPr txBox="1">
            <a:spLocks noChangeArrowheads="1"/>
          </p:cNvSpPr>
          <p:nvPr/>
        </p:nvSpPr>
        <p:spPr bwMode="auto">
          <a:xfrm>
            <a:off x="2866501" y="6440888"/>
            <a:ext cx="3410997" cy="307777"/>
          </a:xfrm>
          <a:prstGeom prst="rect">
            <a:avLst/>
          </a:prstGeom>
          <a:noFill/>
          <a:ln w="9525">
            <a:noFill/>
            <a:miter lim="800000"/>
            <a:headEnd/>
            <a:tailEnd/>
          </a:ln>
          <a:effectLst/>
        </p:spPr>
        <p:txBody>
          <a:bodyPr wrap="none">
            <a:spAutoFit/>
          </a:bodyPr>
          <a:lstStyle/>
          <a:p>
            <a:pPr algn="ctr" eaLnBrk="0" hangingPunct="0">
              <a:defRPr/>
            </a:pPr>
            <a:r>
              <a:rPr lang="en-US" sz="1400" b="1" dirty="0" err="1">
                <a:effectLst>
                  <a:outerShdw blurRad="38100" dist="38100" dir="2700000" algn="tl">
                    <a:srgbClr val="000000"/>
                  </a:outerShdw>
                </a:effectLst>
                <a:latin typeface="Arial" charset="0"/>
                <a:cs typeface="Arial" charset="0"/>
              </a:rPr>
              <a:t>Keeley</a:t>
            </a:r>
            <a:r>
              <a:rPr lang="en-US" sz="1400" b="1" dirty="0">
                <a:effectLst>
                  <a:outerShdw blurRad="38100" dist="38100" dir="2700000" algn="tl">
                    <a:srgbClr val="000000"/>
                  </a:outerShdw>
                </a:effectLst>
                <a:latin typeface="Arial" charset="0"/>
                <a:cs typeface="Arial" charset="0"/>
              </a:rPr>
              <a:t>, Grines. </a:t>
            </a:r>
            <a:r>
              <a:rPr lang="en-US" sz="1400" b="1" i="1" dirty="0">
                <a:effectLst>
                  <a:outerShdw blurRad="38100" dist="38100" dir="2700000" algn="tl">
                    <a:srgbClr val="000000"/>
                  </a:outerShdw>
                </a:effectLst>
                <a:latin typeface="Arial" charset="0"/>
                <a:cs typeface="Arial" charset="0"/>
              </a:rPr>
              <a:t>Lancet</a:t>
            </a:r>
            <a:r>
              <a:rPr lang="en-US" sz="1400" b="1" dirty="0">
                <a:effectLst>
                  <a:outerShdw blurRad="38100" dist="38100" dir="2700000" algn="tl">
                    <a:srgbClr val="000000"/>
                  </a:outerShdw>
                </a:effectLst>
                <a:latin typeface="Arial" charset="0"/>
                <a:cs typeface="Arial" charset="0"/>
              </a:rPr>
              <a:t> 2003;361:13-20</a:t>
            </a:r>
          </a:p>
        </p:txBody>
      </p:sp>
      <p:sp>
        <p:nvSpPr>
          <p:cNvPr id="13" name="Rectangle 10"/>
          <p:cNvSpPr>
            <a:spLocks noGrp="1" noChangeArrowheads="1"/>
          </p:cNvSpPr>
          <p:nvPr>
            <p:ph type="title"/>
          </p:nvPr>
        </p:nvSpPr>
        <p:spPr>
          <a:xfrm>
            <a:off x="153988" y="155575"/>
            <a:ext cx="8896350" cy="755650"/>
          </a:xfrm>
        </p:spPr>
        <p:txBody>
          <a:bodyPr/>
          <a:lstStyle/>
          <a:p>
            <a:pPr eaLnBrk="1" hangingPunct="1">
              <a:defRPr/>
            </a:pPr>
            <a:r>
              <a:rPr lang="en-US" sz="3600" dirty="0" err="1"/>
              <a:t>T</a:t>
            </a:r>
            <a:r>
              <a:rPr lang="en-US" dirty="0" err="1"/>
              <a:t>ừ</a:t>
            </a:r>
            <a:r>
              <a:rPr lang="en-US" sz="3600" dirty="0"/>
              <a:t> PAMI </a:t>
            </a:r>
            <a:r>
              <a:rPr lang="en-US" dirty="0" err="1"/>
              <a:t>đến</a:t>
            </a:r>
            <a:r>
              <a:rPr lang="en-US" sz="3600" dirty="0"/>
              <a:t> </a:t>
            </a:r>
            <a:r>
              <a:rPr lang="en-US" sz="3600" u="sng" dirty="0"/>
              <a:t>23</a:t>
            </a:r>
            <a:r>
              <a:rPr lang="en-US" sz="3600" dirty="0"/>
              <a:t> N/C </a:t>
            </a:r>
            <a:r>
              <a:rPr lang="en-US" sz="3600" dirty="0" err="1"/>
              <a:t>ngẫu</a:t>
            </a:r>
            <a:r>
              <a:rPr lang="en-US" sz="3600" dirty="0"/>
              <a:t> </a:t>
            </a:r>
            <a:r>
              <a:rPr lang="en-US" sz="3600" dirty="0" err="1"/>
              <a:t>nhiên</a:t>
            </a:r>
            <a:r>
              <a:rPr lang="en-US" sz="3600" dirty="0"/>
              <a:t> (RCT) so </a:t>
            </a:r>
            <a:r>
              <a:rPr lang="en-US" sz="3600" dirty="0" err="1"/>
              <a:t>sánh</a:t>
            </a:r>
            <a:r>
              <a:rPr lang="en-US" sz="3600" dirty="0"/>
              <a:t> PCI </a:t>
            </a:r>
            <a:r>
              <a:rPr lang="en-US" sz="3600" dirty="0" err="1"/>
              <a:t>v</a:t>
            </a:r>
            <a:r>
              <a:rPr lang="en-US" dirty="0" err="1"/>
              <a:t>ới</a:t>
            </a:r>
            <a:r>
              <a:rPr lang="en-US" sz="3600" dirty="0"/>
              <a:t> </a:t>
            </a:r>
            <a:r>
              <a:rPr lang="en-US" sz="3600" dirty="0" err="1"/>
              <a:t>Tiêu</a:t>
            </a:r>
            <a:r>
              <a:rPr lang="en-US" dirty="0"/>
              <a:t> </a:t>
            </a:r>
            <a:r>
              <a:rPr lang="en-US" dirty="0" err="1"/>
              <a:t>sợi</a:t>
            </a:r>
            <a:r>
              <a:rPr lang="en-US" dirty="0"/>
              <a:t> </a:t>
            </a:r>
            <a:r>
              <a:rPr lang="en-US" dirty="0" err="1"/>
              <a:t>huyết</a:t>
            </a:r>
            <a:endParaRPr lang="en-US" sz="3600" dirty="0">
              <a:solidFill>
                <a:srgbClr val="FFCC00"/>
              </a:solidFill>
            </a:endParaRPr>
          </a:p>
        </p:txBody>
      </p:sp>
      <p:sp>
        <p:nvSpPr>
          <p:cNvPr id="2058" name="Text Box 4"/>
          <p:cNvSpPr txBox="1">
            <a:spLocks noChangeArrowheads="1"/>
          </p:cNvSpPr>
          <p:nvPr/>
        </p:nvSpPr>
        <p:spPr bwMode="blackWhite">
          <a:xfrm>
            <a:off x="1751013" y="1539875"/>
            <a:ext cx="1155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p=0.0002</a:t>
            </a:r>
          </a:p>
        </p:txBody>
      </p:sp>
      <p:cxnSp>
        <p:nvCxnSpPr>
          <p:cNvPr id="15" name="Straight Connector 14"/>
          <p:cNvCxnSpPr/>
          <p:nvPr/>
        </p:nvCxnSpPr>
        <p:spPr>
          <a:xfrm>
            <a:off x="1401763" y="5240338"/>
            <a:ext cx="72278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0" name="Text Box 8"/>
          <p:cNvSpPr txBox="1">
            <a:spLocks noChangeArrowheads="1"/>
          </p:cNvSpPr>
          <p:nvPr/>
        </p:nvSpPr>
        <p:spPr bwMode="auto">
          <a:xfrm>
            <a:off x="1865313" y="5268913"/>
            <a:ext cx="896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t>Death</a:t>
            </a:r>
          </a:p>
        </p:txBody>
      </p:sp>
      <p:sp>
        <p:nvSpPr>
          <p:cNvPr id="2061" name="Text Box 8"/>
          <p:cNvSpPr txBox="1">
            <a:spLocks noChangeArrowheads="1"/>
          </p:cNvSpPr>
          <p:nvPr/>
        </p:nvSpPr>
        <p:spPr bwMode="auto">
          <a:xfrm>
            <a:off x="3354654" y="5268913"/>
            <a:ext cx="1553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Reinfarction</a:t>
            </a:r>
          </a:p>
        </p:txBody>
      </p:sp>
      <p:sp>
        <p:nvSpPr>
          <p:cNvPr id="2062" name="Text Box 8"/>
          <p:cNvSpPr txBox="1">
            <a:spLocks noChangeArrowheads="1"/>
          </p:cNvSpPr>
          <p:nvPr/>
        </p:nvSpPr>
        <p:spPr bwMode="auto">
          <a:xfrm>
            <a:off x="5063116" y="5268913"/>
            <a:ext cx="1653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Hemorrhagic</a:t>
            </a:r>
          </a:p>
          <a:p>
            <a:pPr algn="ctr"/>
            <a:r>
              <a:rPr lang="en-US" sz="2000"/>
              <a:t>stroke</a:t>
            </a:r>
          </a:p>
        </p:txBody>
      </p:sp>
      <p:sp>
        <p:nvSpPr>
          <p:cNvPr id="2063" name="Text Box 8"/>
          <p:cNvSpPr txBox="1">
            <a:spLocks noChangeArrowheads="1"/>
          </p:cNvSpPr>
          <p:nvPr/>
        </p:nvSpPr>
        <p:spPr bwMode="auto">
          <a:xfrm>
            <a:off x="7298870" y="5268913"/>
            <a:ext cx="8819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Total</a:t>
            </a:r>
          </a:p>
          <a:p>
            <a:pPr algn="ctr"/>
            <a:r>
              <a:rPr lang="en-US" sz="2000"/>
              <a:t>stroke</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9" name="Rectangle 11"/>
          <p:cNvSpPr>
            <a:spLocks noChangeArrowheads="1"/>
          </p:cNvSpPr>
          <p:nvPr/>
        </p:nvSpPr>
        <p:spPr bwMode="hidden">
          <a:xfrm>
            <a:off x="115888" y="1425575"/>
            <a:ext cx="8848725" cy="4611688"/>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a:latin typeface="Arial" charset="0"/>
              <a:cs typeface="+mn-cs"/>
            </a:endParaRPr>
          </a:p>
        </p:txBody>
      </p:sp>
      <p:graphicFrame>
        <p:nvGraphicFramePr>
          <p:cNvPr id="2050" name="Object 2"/>
          <p:cNvGraphicFramePr>
            <a:graphicFrameLocks/>
          </p:cNvGraphicFramePr>
          <p:nvPr/>
        </p:nvGraphicFramePr>
        <p:xfrm>
          <a:off x="233363" y="614363"/>
          <a:ext cx="8720137" cy="5281612"/>
        </p:xfrm>
        <a:graphic>
          <a:graphicData uri="http://schemas.openxmlformats.org/presentationml/2006/ole">
            <mc:AlternateContent xmlns:mc="http://schemas.openxmlformats.org/markup-compatibility/2006">
              <mc:Choice xmlns:v="urn:schemas-microsoft-com:vml" Requires="v">
                <p:oleObj spid="_x0000_s263182" r:id="rId4" imgW="8724132" imgH="5279594" progId="Excel.Chart.8">
                  <p:embed/>
                </p:oleObj>
              </mc:Choice>
              <mc:Fallback>
                <p:oleObj r:id="rId4" imgW="8724132" imgH="5279594" progId="Excel.Chart.8">
                  <p:embed/>
                  <p:pic>
                    <p:nvPicPr>
                      <p:cNvPr id="205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614363"/>
                        <a:ext cx="8720137" cy="528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blackWhite">
          <a:xfrm>
            <a:off x="3517900" y="2176463"/>
            <a:ext cx="116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P&lt;0.0001</a:t>
            </a:r>
          </a:p>
        </p:txBody>
      </p:sp>
      <p:sp>
        <p:nvSpPr>
          <p:cNvPr id="2053" name="Text Box 7"/>
          <p:cNvSpPr txBox="1">
            <a:spLocks noChangeArrowheads="1"/>
          </p:cNvSpPr>
          <p:nvPr/>
        </p:nvSpPr>
        <p:spPr bwMode="blackWhite">
          <a:xfrm>
            <a:off x="5372100" y="3670300"/>
            <a:ext cx="116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dirty="0">
                <a:solidFill>
                  <a:srgbClr val="FFCC99"/>
                </a:solidFill>
                <a:ea typeface="ヒラギノ角ゴ Pro W3"/>
                <a:cs typeface="ヒラギノ角ゴ Pro W3"/>
              </a:rPr>
              <a:t>P&lt;0.0001</a:t>
            </a:r>
          </a:p>
        </p:txBody>
      </p:sp>
      <p:sp>
        <p:nvSpPr>
          <p:cNvPr id="2054" name="Text Box 8"/>
          <p:cNvSpPr txBox="1">
            <a:spLocks noChangeArrowheads="1"/>
          </p:cNvSpPr>
          <p:nvPr/>
        </p:nvSpPr>
        <p:spPr bwMode="blackWhite">
          <a:xfrm>
            <a:off x="7096125" y="3670300"/>
            <a:ext cx="1155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p=0.0002</a:t>
            </a:r>
          </a:p>
        </p:txBody>
      </p:sp>
      <p:sp>
        <p:nvSpPr>
          <p:cNvPr id="11" name="Text Box 7"/>
          <p:cNvSpPr txBox="1">
            <a:spLocks noChangeArrowheads="1"/>
          </p:cNvSpPr>
          <p:nvPr/>
        </p:nvSpPr>
        <p:spPr bwMode="auto">
          <a:xfrm>
            <a:off x="3633788" y="1520825"/>
            <a:ext cx="2068512" cy="609600"/>
          </a:xfrm>
          <a:prstGeom prst="rect">
            <a:avLst/>
          </a:prstGeom>
          <a:noFill/>
          <a:ln w="9525">
            <a:noFill/>
            <a:miter lim="800000"/>
            <a:headEnd/>
            <a:tailEnd/>
          </a:ln>
          <a:effectLst/>
        </p:spPr>
        <p:txBody>
          <a:bodyPr wrap="none">
            <a:spAutoFit/>
          </a:bodyPr>
          <a:lstStyle/>
          <a:p>
            <a:pPr algn="ctr">
              <a:defRPr/>
            </a:pPr>
            <a:r>
              <a:rPr lang="en-US" sz="3400" b="1" dirty="0">
                <a:solidFill>
                  <a:srgbClr val="FFFF00"/>
                </a:solidFill>
                <a:effectLst>
                  <a:outerShdw blurRad="38100" dist="38100" dir="2700000" algn="tl">
                    <a:srgbClr val="000000"/>
                  </a:outerShdw>
                </a:effectLst>
                <a:latin typeface="Arial" charset="0"/>
                <a:cs typeface="Arial" charset="0"/>
              </a:rPr>
              <a:t>N = 7,739</a:t>
            </a:r>
          </a:p>
        </p:txBody>
      </p:sp>
      <p:sp>
        <p:nvSpPr>
          <p:cNvPr id="12" name="Text Box 8"/>
          <p:cNvSpPr txBox="1">
            <a:spLocks noChangeArrowheads="1"/>
          </p:cNvSpPr>
          <p:nvPr/>
        </p:nvSpPr>
        <p:spPr bwMode="auto">
          <a:xfrm>
            <a:off x="2866501" y="6440888"/>
            <a:ext cx="3410997" cy="307777"/>
          </a:xfrm>
          <a:prstGeom prst="rect">
            <a:avLst/>
          </a:prstGeom>
          <a:noFill/>
          <a:ln w="9525">
            <a:noFill/>
            <a:miter lim="800000"/>
            <a:headEnd/>
            <a:tailEnd/>
          </a:ln>
          <a:effectLst/>
        </p:spPr>
        <p:txBody>
          <a:bodyPr wrap="none">
            <a:spAutoFit/>
          </a:bodyPr>
          <a:lstStyle/>
          <a:p>
            <a:pPr algn="ctr" eaLnBrk="0" hangingPunct="0">
              <a:defRPr/>
            </a:pPr>
            <a:r>
              <a:rPr lang="en-US" sz="1400" b="1" dirty="0" err="1">
                <a:effectLst>
                  <a:outerShdw blurRad="38100" dist="38100" dir="2700000" algn="tl">
                    <a:srgbClr val="000000"/>
                  </a:outerShdw>
                </a:effectLst>
                <a:latin typeface="Arial" charset="0"/>
                <a:cs typeface="Arial" charset="0"/>
              </a:rPr>
              <a:t>Keeley</a:t>
            </a:r>
            <a:r>
              <a:rPr lang="en-US" sz="1400" b="1" dirty="0">
                <a:effectLst>
                  <a:outerShdw blurRad="38100" dist="38100" dir="2700000" algn="tl">
                    <a:srgbClr val="000000"/>
                  </a:outerShdw>
                </a:effectLst>
                <a:latin typeface="Arial" charset="0"/>
                <a:cs typeface="Arial" charset="0"/>
              </a:rPr>
              <a:t>, Grines. </a:t>
            </a:r>
            <a:r>
              <a:rPr lang="en-US" sz="1400" b="1" i="1" dirty="0">
                <a:effectLst>
                  <a:outerShdw blurRad="38100" dist="38100" dir="2700000" algn="tl">
                    <a:srgbClr val="000000"/>
                  </a:outerShdw>
                </a:effectLst>
                <a:latin typeface="Arial" charset="0"/>
                <a:cs typeface="Arial" charset="0"/>
              </a:rPr>
              <a:t>Lancet</a:t>
            </a:r>
            <a:r>
              <a:rPr lang="en-US" sz="1400" b="1" dirty="0">
                <a:effectLst>
                  <a:outerShdw blurRad="38100" dist="38100" dir="2700000" algn="tl">
                    <a:srgbClr val="000000"/>
                  </a:outerShdw>
                </a:effectLst>
                <a:latin typeface="Arial" charset="0"/>
                <a:cs typeface="Arial" charset="0"/>
              </a:rPr>
              <a:t> 2003;361:13-20</a:t>
            </a:r>
          </a:p>
        </p:txBody>
      </p:sp>
      <p:sp>
        <p:nvSpPr>
          <p:cNvPr id="13" name="Rectangle 10"/>
          <p:cNvSpPr>
            <a:spLocks noGrp="1" noChangeArrowheads="1"/>
          </p:cNvSpPr>
          <p:nvPr>
            <p:ph type="title"/>
          </p:nvPr>
        </p:nvSpPr>
        <p:spPr>
          <a:xfrm>
            <a:off x="153988" y="155575"/>
            <a:ext cx="8896350" cy="755650"/>
          </a:xfrm>
        </p:spPr>
        <p:txBody>
          <a:bodyPr/>
          <a:lstStyle/>
          <a:p>
            <a:pPr eaLnBrk="1" hangingPunct="1">
              <a:defRPr/>
            </a:pPr>
            <a:r>
              <a:rPr lang="en-US" sz="3600" dirty="0" err="1"/>
              <a:t>T</a:t>
            </a:r>
            <a:r>
              <a:rPr lang="en-US" dirty="0" err="1"/>
              <a:t>ừ</a:t>
            </a:r>
            <a:r>
              <a:rPr lang="en-US" sz="3600" dirty="0"/>
              <a:t> PAMI </a:t>
            </a:r>
            <a:r>
              <a:rPr lang="en-US" dirty="0" err="1"/>
              <a:t>đến</a:t>
            </a:r>
            <a:r>
              <a:rPr lang="en-US" sz="3600" dirty="0"/>
              <a:t> </a:t>
            </a:r>
            <a:r>
              <a:rPr lang="en-US" sz="3600" u="sng" dirty="0"/>
              <a:t>23</a:t>
            </a:r>
            <a:r>
              <a:rPr lang="en-US" sz="3600" dirty="0"/>
              <a:t> N/C </a:t>
            </a:r>
            <a:r>
              <a:rPr lang="en-US" sz="3600" dirty="0" err="1"/>
              <a:t>ngẫu</a:t>
            </a:r>
            <a:r>
              <a:rPr lang="en-US" sz="3600" dirty="0"/>
              <a:t> </a:t>
            </a:r>
            <a:r>
              <a:rPr lang="en-US" sz="3600" dirty="0" err="1"/>
              <a:t>nhiên</a:t>
            </a:r>
            <a:r>
              <a:rPr lang="en-US" sz="3600" dirty="0"/>
              <a:t> (RCT) so </a:t>
            </a:r>
            <a:r>
              <a:rPr lang="en-US" sz="3600" dirty="0" err="1"/>
              <a:t>sánh</a:t>
            </a:r>
            <a:r>
              <a:rPr lang="en-US" sz="3600" dirty="0"/>
              <a:t> PCI </a:t>
            </a:r>
            <a:r>
              <a:rPr lang="en-US" sz="3600" dirty="0" err="1"/>
              <a:t>v</a:t>
            </a:r>
            <a:r>
              <a:rPr lang="en-US" dirty="0" err="1"/>
              <a:t>ới</a:t>
            </a:r>
            <a:r>
              <a:rPr lang="en-US" sz="3600" dirty="0"/>
              <a:t> </a:t>
            </a:r>
            <a:r>
              <a:rPr lang="en-US" sz="3600" dirty="0" err="1"/>
              <a:t>Tiêu</a:t>
            </a:r>
            <a:r>
              <a:rPr lang="en-US" dirty="0"/>
              <a:t> </a:t>
            </a:r>
            <a:r>
              <a:rPr lang="en-US" dirty="0" err="1"/>
              <a:t>sợi</a:t>
            </a:r>
            <a:r>
              <a:rPr lang="en-US" dirty="0"/>
              <a:t> </a:t>
            </a:r>
            <a:r>
              <a:rPr lang="en-US" dirty="0" err="1"/>
              <a:t>huyết</a:t>
            </a:r>
            <a:endParaRPr lang="en-US" sz="3600" dirty="0">
              <a:solidFill>
                <a:srgbClr val="FFCC00"/>
              </a:solidFill>
            </a:endParaRPr>
          </a:p>
        </p:txBody>
      </p:sp>
      <p:sp>
        <p:nvSpPr>
          <p:cNvPr id="2058" name="Text Box 4"/>
          <p:cNvSpPr txBox="1">
            <a:spLocks noChangeArrowheads="1"/>
          </p:cNvSpPr>
          <p:nvPr/>
        </p:nvSpPr>
        <p:spPr bwMode="blackWhite">
          <a:xfrm>
            <a:off x="1751013" y="1539875"/>
            <a:ext cx="1155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b="1" i="1">
                <a:solidFill>
                  <a:srgbClr val="FFCC99"/>
                </a:solidFill>
                <a:ea typeface="ヒラギノ角ゴ Pro W3"/>
                <a:cs typeface="ヒラギノ角ゴ Pro W3"/>
              </a:rPr>
              <a:t>p=0.0002</a:t>
            </a:r>
          </a:p>
        </p:txBody>
      </p:sp>
      <p:cxnSp>
        <p:nvCxnSpPr>
          <p:cNvPr id="15" name="Straight Connector 14"/>
          <p:cNvCxnSpPr/>
          <p:nvPr/>
        </p:nvCxnSpPr>
        <p:spPr>
          <a:xfrm>
            <a:off x="1401763" y="5240338"/>
            <a:ext cx="72278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0" name="Text Box 8"/>
          <p:cNvSpPr txBox="1">
            <a:spLocks noChangeArrowheads="1"/>
          </p:cNvSpPr>
          <p:nvPr/>
        </p:nvSpPr>
        <p:spPr bwMode="auto">
          <a:xfrm>
            <a:off x="1865313" y="5268913"/>
            <a:ext cx="896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t>Death</a:t>
            </a:r>
          </a:p>
        </p:txBody>
      </p:sp>
      <p:sp>
        <p:nvSpPr>
          <p:cNvPr id="2061" name="Text Box 8"/>
          <p:cNvSpPr txBox="1">
            <a:spLocks noChangeArrowheads="1"/>
          </p:cNvSpPr>
          <p:nvPr/>
        </p:nvSpPr>
        <p:spPr bwMode="auto">
          <a:xfrm>
            <a:off x="3354654" y="5268913"/>
            <a:ext cx="1553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Reinfarction</a:t>
            </a:r>
          </a:p>
        </p:txBody>
      </p:sp>
      <p:sp>
        <p:nvSpPr>
          <p:cNvPr id="2062" name="Text Box 8"/>
          <p:cNvSpPr txBox="1">
            <a:spLocks noChangeArrowheads="1"/>
          </p:cNvSpPr>
          <p:nvPr/>
        </p:nvSpPr>
        <p:spPr bwMode="auto">
          <a:xfrm>
            <a:off x="5063116" y="5268913"/>
            <a:ext cx="1653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Hemorrhagic</a:t>
            </a:r>
          </a:p>
          <a:p>
            <a:pPr algn="ctr"/>
            <a:r>
              <a:rPr lang="en-US" sz="2000"/>
              <a:t>stroke</a:t>
            </a:r>
          </a:p>
        </p:txBody>
      </p:sp>
      <p:sp>
        <p:nvSpPr>
          <p:cNvPr id="2063" name="Text Box 8"/>
          <p:cNvSpPr txBox="1">
            <a:spLocks noChangeArrowheads="1"/>
          </p:cNvSpPr>
          <p:nvPr/>
        </p:nvSpPr>
        <p:spPr bwMode="auto">
          <a:xfrm>
            <a:off x="7298870" y="5268913"/>
            <a:ext cx="8819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t>Total</a:t>
            </a:r>
          </a:p>
          <a:p>
            <a:pPr algn="ctr"/>
            <a:r>
              <a:rPr lang="en-US" sz="2000"/>
              <a:t>stroke</a:t>
            </a:r>
          </a:p>
        </p:txBody>
      </p:sp>
      <p:sp>
        <p:nvSpPr>
          <p:cNvPr id="2" name="Rectangle 1">
            <a:extLst>
              <a:ext uri="{FF2B5EF4-FFF2-40B4-BE49-F238E27FC236}">
                <a16:creationId xmlns:a16="http://schemas.microsoft.com/office/drawing/2014/main" id="{A863BC56-6CB5-406A-8AFD-8DD01BD9485C}"/>
              </a:ext>
            </a:extLst>
          </p:cNvPr>
          <p:cNvSpPr/>
          <p:nvPr/>
        </p:nvSpPr>
        <p:spPr>
          <a:xfrm>
            <a:off x="233363" y="1389933"/>
            <a:ext cx="8677274" cy="5078313"/>
          </a:xfrm>
          <a:prstGeom prst="rect">
            <a:avLst/>
          </a:prstGeom>
          <a:solidFill>
            <a:schemeClr val="bg1">
              <a:lumMod val="90000"/>
              <a:lumOff val="10000"/>
            </a:schemeClr>
          </a:solid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Can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rPr>
              <a:t>thiệp</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 ĐMV qua da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rPr>
              <a:t>thì</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rPr>
              <a:t>đầu</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rPr>
              <a:t>đã</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cap="none" spc="50" dirty="0" err="1">
                <a:ln w="9525" cmpd="sng">
                  <a:solidFill>
                    <a:schemeClr val="accent1"/>
                  </a:solidFill>
                  <a:prstDash val="solid"/>
                </a:ln>
                <a:solidFill>
                  <a:srgbClr val="70AD47">
                    <a:tint val="1000"/>
                  </a:srgbClr>
                </a:solidFill>
                <a:effectLst>
                  <a:glow rad="38100">
                    <a:schemeClr val="accent1">
                      <a:alpha val="40000"/>
                    </a:schemeClr>
                  </a:glow>
                </a:effectLst>
              </a:rPr>
              <a:t>tr</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ở</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thành</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lựa</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chọn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vi-VN" sz="5400" b="1" spc="50" dirty="0">
                <a:ln w="9525" cmpd="sng">
                  <a:solidFill>
                    <a:schemeClr val="accent1"/>
                  </a:solidFill>
                  <a:prstDash val="solid"/>
                </a:ln>
                <a:solidFill>
                  <a:srgbClr val="70AD47">
                    <a:tint val="1000"/>
                  </a:srgbClr>
                </a:solidFill>
                <a:effectLst>
                  <a:glow rad="38100">
                    <a:schemeClr val="accent1">
                      <a:alpha val="40000"/>
                    </a:schemeClr>
                  </a:glow>
                </a:effectLst>
              </a:rPr>
              <a:t>ư</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u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tiên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hàng</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đầu</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trong</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tái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t</a:t>
            </a:r>
            <a:r>
              <a:rPr lang="vi-VN" sz="5400" b="1" spc="50" dirty="0">
                <a:ln w="9525" cmpd="sng">
                  <a:solidFill>
                    <a:schemeClr val="accent1"/>
                  </a:solidFill>
                  <a:prstDash val="solid"/>
                </a:ln>
                <a:solidFill>
                  <a:srgbClr val="70AD47">
                    <a:tint val="1000"/>
                  </a:srgbClr>
                </a:solidFill>
                <a:effectLst>
                  <a:glow rad="38100">
                    <a:schemeClr val="accent1">
                      <a:alpha val="40000"/>
                    </a:schemeClr>
                  </a:glow>
                </a:effectLst>
              </a:rPr>
              <a:t>ư</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ới</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máu</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ở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bệnh</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nhân</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NMCT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cấp</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có</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ST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chênh</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err="1">
                <a:ln w="9525" cmpd="sng">
                  <a:solidFill>
                    <a:schemeClr val="accent1"/>
                  </a:solidFill>
                  <a:prstDash val="solid"/>
                </a:ln>
                <a:solidFill>
                  <a:srgbClr val="70AD47">
                    <a:tint val="1000"/>
                  </a:srgbClr>
                </a:solidFill>
                <a:effectLst>
                  <a:glow rad="38100">
                    <a:schemeClr val="accent1">
                      <a:alpha val="40000"/>
                    </a:schemeClr>
                  </a:glow>
                </a:effectLst>
              </a:rPr>
              <a:t>lên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26616951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607" name="Rectangle 863"/>
          <p:cNvSpPr>
            <a:spLocks noChangeArrowheads="1"/>
          </p:cNvSpPr>
          <p:nvPr/>
        </p:nvSpPr>
        <p:spPr bwMode="hidden">
          <a:xfrm>
            <a:off x="12700" y="1364147"/>
            <a:ext cx="9086850" cy="4860354"/>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defRPr/>
            </a:pPr>
            <a:endParaRPr lang="en-US" sz="1800">
              <a:solidFill>
                <a:srgbClr val="FFFFFF"/>
              </a:solidFill>
              <a:latin typeface="Arial"/>
            </a:endParaRPr>
          </a:p>
        </p:txBody>
      </p:sp>
      <p:sp>
        <p:nvSpPr>
          <p:cNvPr id="43019" name="Freeform 11"/>
          <p:cNvSpPr>
            <a:spLocks/>
          </p:cNvSpPr>
          <p:nvPr/>
        </p:nvSpPr>
        <p:spPr bwMode="auto">
          <a:xfrm>
            <a:off x="1092200" y="1868972"/>
            <a:ext cx="7620000" cy="3187700"/>
          </a:xfrm>
          <a:custGeom>
            <a:avLst/>
            <a:gdLst/>
            <a:ahLst/>
            <a:cxnLst>
              <a:cxn ang="0">
                <a:pos x="0" y="0"/>
              </a:cxn>
              <a:cxn ang="0">
                <a:pos x="0" y="1280"/>
              </a:cxn>
              <a:cxn ang="0">
                <a:pos x="568" y="1512"/>
              </a:cxn>
              <a:cxn ang="0">
                <a:pos x="1032" y="1696"/>
              </a:cxn>
              <a:cxn ang="0">
                <a:pos x="1200" y="1752"/>
              </a:cxn>
              <a:cxn ang="0">
                <a:pos x="1752" y="1872"/>
              </a:cxn>
              <a:cxn ang="0">
                <a:pos x="2456" y="1872"/>
              </a:cxn>
              <a:cxn ang="0">
                <a:pos x="3056" y="1912"/>
              </a:cxn>
              <a:cxn ang="0">
                <a:pos x="3680" y="1984"/>
              </a:cxn>
              <a:cxn ang="0">
                <a:pos x="4080" y="2008"/>
              </a:cxn>
              <a:cxn ang="0">
                <a:pos x="4792" y="2008"/>
              </a:cxn>
              <a:cxn ang="0">
                <a:pos x="4800" y="1568"/>
              </a:cxn>
              <a:cxn ang="0">
                <a:pos x="4232" y="1664"/>
              </a:cxn>
              <a:cxn ang="0">
                <a:pos x="3064" y="1520"/>
              </a:cxn>
              <a:cxn ang="0">
                <a:pos x="1824" y="1512"/>
              </a:cxn>
              <a:cxn ang="0">
                <a:pos x="624" y="1072"/>
              </a:cxn>
              <a:cxn ang="0">
                <a:pos x="0" y="0"/>
              </a:cxn>
            </a:cxnLst>
            <a:rect l="0" t="0" r="r" b="b"/>
            <a:pathLst>
              <a:path w="4800" h="2008">
                <a:moveTo>
                  <a:pt x="0" y="0"/>
                </a:moveTo>
                <a:lnTo>
                  <a:pt x="0" y="1280"/>
                </a:lnTo>
                <a:lnTo>
                  <a:pt x="568" y="1512"/>
                </a:lnTo>
                <a:lnTo>
                  <a:pt x="1032" y="1696"/>
                </a:lnTo>
                <a:lnTo>
                  <a:pt x="1200" y="1752"/>
                </a:lnTo>
                <a:lnTo>
                  <a:pt x="1752" y="1872"/>
                </a:lnTo>
                <a:lnTo>
                  <a:pt x="2456" y="1872"/>
                </a:lnTo>
                <a:lnTo>
                  <a:pt x="3056" y="1912"/>
                </a:lnTo>
                <a:lnTo>
                  <a:pt x="3680" y="1984"/>
                </a:lnTo>
                <a:lnTo>
                  <a:pt x="4080" y="2008"/>
                </a:lnTo>
                <a:lnTo>
                  <a:pt x="4792" y="2008"/>
                </a:lnTo>
                <a:lnTo>
                  <a:pt x="4800" y="1568"/>
                </a:lnTo>
                <a:lnTo>
                  <a:pt x="4232" y="1664"/>
                </a:lnTo>
                <a:lnTo>
                  <a:pt x="3064" y="1520"/>
                </a:lnTo>
                <a:lnTo>
                  <a:pt x="1824" y="1512"/>
                </a:lnTo>
                <a:lnTo>
                  <a:pt x="624" y="1072"/>
                </a:lnTo>
                <a:lnTo>
                  <a:pt x="0" y="0"/>
                </a:lnTo>
                <a:close/>
              </a:path>
            </a:pathLst>
          </a:custGeom>
          <a:solidFill>
            <a:schemeClr val="accent2"/>
          </a:solidFill>
          <a:ln w="9525">
            <a:noFill/>
            <a:round/>
            <a:headEnd/>
            <a:tailEnd/>
          </a:ln>
          <a:effectLst/>
        </p:spPr>
        <p:txBody>
          <a:bodyPr/>
          <a:lstStyle/>
          <a:p>
            <a:endParaRPr lang="en-US" sz="1800">
              <a:solidFill>
                <a:srgbClr val="FFFFFF"/>
              </a:solidFill>
              <a:latin typeface="Arial"/>
            </a:endParaRPr>
          </a:p>
        </p:txBody>
      </p:sp>
      <p:sp>
        <p:nvSpPr>
          <p:cNvPr id="2" name="Title 1"/>
          <p:cNvSpPr>
            <a:spLocks noGrp="1"/>
          </p:cNvSpPr>
          <p:nvPr>
            <p:ph type="title" idx="4294967295"/>
          </p:nvPr>
        </p:nvSpPr>
        <p:spPr>
          <a:xfrm>
            <a:off x="0" y="61644"/>
            <a:ext cx="9144000" cy="755650"/>
          </a:xfrm>
        </p:spPr>
        <p:txBody>
          <a:bodyPr/>
          <a:lstStyle/>
          <a:p>
            <a:r>
              <a:rPr lang="en-US" sz="2600" dirty="0" err="1">
                <a:effectLst/>
              </a:rPr>
              <a:t>Các</a:t>
            </a:r>
            <a:r>
              <a:rPr lang="en-US" sz="2600" dirty="0">
                <a:effectLst/>
              </a:rPr>
              <a:t> </a:t>
            </a:r>
            <a:r>
              <a:rPr lang="en-US" sz="2600" dirty="0" err="1">
                <a:effectLst/>
              </a:rPr>
              <a:t>yếu</a:t>
            </a:r>
            <a:r>
              <a:rPr lang="en-US" sz="2600" dirty="0">
                <a:effectLst/>
              </a:rPr>
              <a:t> </a:t>
            </a:r>
            <a:r>
              <a:rPr lang="en-US" sz="2600" dirty="0" err="1">
                <a:effectLst/>
              </a:rPr>
              <a:t>tố</a:t>
            </a:r>
            <a:r>
              <a:rPr lang="en-US" sz="2600" dirty="0">
                <a:effectLst/>
              </a:rPr>
              <a:t> </a:t>
            </a:r>
            <a:r>
              <a:rPr lang="en-US" sz="2600" dirty="0" err="1">
                <a:effectLst/>
              </a:rPr>
              <a:t>có</a:t>
            </a:r>
            <a:r>
              <a:rPr lang="en-US" sz="2600" dirty="0">
                <a:effectLst/>
              </a:rPr>
              <a:t> </a:t>
            </a:r>
            <a:r>
              <a:rPr lang="en-US" sz="2600" dirty="0" err="1">
                <a:effectLst/>
              </a:rPr>
              <a:t>liên</a:t>
            </a:r>
            <a:r>
              <a:rPr lang="en-US" sz="2600" dirty="0">
                <a:effectLst/>
              </a:rPr>
              <a:t> </a:t>
            </a:r>
            <a:r>
              <a:rPr lang="en-US" sz="2600" dirty="0" err="1">
                <a:effectLst/>
              </a:rPr>
              <a:t>quan</a:t>
            </a:r>
            <a:r>
              <a:rPr lang="en-US" sz="2600" dirty="0">
                <a:effectLst/>
              </a:rPr>
              <a:t> </a:t>
            </a:r>
            <a:r>
              <a:rPr lang="en-US" sz="2600" dirty="0" err="1">
                <a:effectLst/>
              </a:rPr>
              <a:t>đến</a:t>
            </a:r>
            <a:r>
              <a:rPr lang="en-US" sz="2600" dirty="0">
                <a:effectLst/>
              </a:rPr>
              <a:t> </a:t>
            </a:r>
            <a:r>
              <a:rPr lang="en-US" sz="2600" dirty="0" err="1">
                <a:effectLst/>
              </a:rPr>
              <a:t>tiên</a:t>
            </a:r>
            <a:r>
              <a:rPr lang="en-US" sz="2600" dirty="0">
                <a:effectLst/>
              </a:rPr>
              <a:t> l</a:t>
            </a:r>
            <a:r>
              <a:rPr lang="vi-VN" sz="2600" dirty="0">
                <a:effectLst/>
              </a:rPr>
              <a:t>ư</a:t>
            </a:r>
            <a:r>
              <a:rPr lang="en-US" sz="2600" dirty="0" err="1">
                <a:effectLst/>
              </a:rPr>
              <a:t>ợng</a:t>
            </a:r>
            <a:r>
              <a:rPr lang="en-US" sz="2600" dirty="0">
                <a:effectLst/>
              </a:rPr>
              <a:t> BN </a:t>
            </a:r>
            <a:r>
              <a:rPr lang="en-US" sz="2600" dirty="0" err="1">
                <a:effectLst/>
              </a:rPr>
              <a:t>sau</a:t>
            </a:r>
            <a:r>
              <a:rPr lang="en-US" sz="2600" dirty="0">
                <a:effectLst/>
              </a:rPr>
              <a:t> 6 </a:t>
            </a:r>
            <a:r>
              <a:rPr lang="en-US" sz="2600" dirty="0" err="1">
                <a:effectLst/>
              </a:rPr>
              <a:t>tháng</a:t>
            </a:r>
            <a:r>
              <a:rPr lang="en-US" sz="2600" dirty="0">
                <a:effectLst/>
              </a:rPr>
              <a:t> </a:t>
            </a:r>
            <a:r>
              <a:rPr lang="en-US" sz="2600" dirty="0" err="1">
                <a:effectLst/>
              </a:rPr>
              <a:t>theo</a:t>
            </a:r>
            <a:r>
              <a:rPr lang="en-US" sz="2600" dirty="0">
                <a:effectLst/>
              </a:rPr>
              <a:t> </a:t>
            </a:r>
            <a:r>
              <a:rPr lang="en-US" sz="2600" dirty="0" err="1">
                <a:effectLst/>
              </a:rPr>
              <a:t>dõi</a:t>
            </a:r>
            <a:r>
              <a:rPr lang="en-US" sz="2600" dirty="0">
                <a:effectLst/>
              </a:rPr>
              <a:t> (GRACE Registry): </a:t>
            </a:r>
            <a:r>
              <a:rPr lang="en-US" sz="2600" b="0" dirty="0">
                <a:solidFill>
                  <a:srgbClr val="FEEE9E"/>
                </a:solidFill>
                <a:effectLst/>
              </a:rPr>
              <a:t>N=1,716 Cases and 3,432 Controls</a:t>
            </a:r>
            <a:endParaRPr lang="en-US" sz="2600" dirty="0">
              <a:solidFill>
                <a:srgbClr val="FEEE9E"/>
              </a:solidFill>
              <a:effectLst/>
            </a:endParaRPr>
          </a:p>
        </p:txBody>
      </p:sp>
      <p:sp>
        <p:nvSpPr>
          <p:cNvPr id="3" name="Rectangle 2"/>
          <p:cNvSpPr/>
          <p:nvPr/>
        </p:nvSpPr>
        <p:spPr>
          <a:xfrm>
            <a:off x="2962275" y="6450013"/>
            <a:ext cx="3217863" cy="304800"/>
          </a:xfrm>
          <a:prstGeom prst="rect">
            <a:avLst/>
          </a:prstGeom>
        </p:spPr>
        <p:txBody>
          <a:bodyPr wrap="none">
            <a:spAutoFit/>
          </a:bodyPr>
          <a:lstStyle/>
          <a:p>
            <a:pPr algn="ctr"/>
            <a:r>
              <a:rPr lang="en-US" sz="1400" b="1">
                <a:solidFill>
                  <a:srgbClr val="FFFFFF"/>
                </a:solidFill>
                <a:latin typeface="Arial"/>
              </a:rPr>
              <a:t>Chew DP et al. </a:t>
            </a:r>
            <a:r>
              <a:rPr lang="en-US" sz="1400" b="1" i="1">
                <a:solidFill>
                  <a:srgbClr val="FFFFFF"/>
                </a:solidFill>
                <a:latin typeface="Arial"/>
              </a:rPr>
              <a:t>Heart</a:t>
            </a:r>
            <a:r>
              <a:rPr lang="en-US" sz="1400" b="1">
                <a:solidFill>
                  <a:srgbClr val="FFFFFF"/>
                </a:solidFill>
                <a:latin typeface="Arial"/>
              </a:rPr>
              <a:t> 2010;96:1201-6</a:t>
            </a:r>
          </a:p>
        </p:txBody>
      </p:sp>
      <p:sp>
        <p:nvSpPr>
          <p:cNvPr id="5" name="Rectangle 4"/>
          <p:cNvSpPr/>
          <p:nvPr/>
        </p:nvSpPr>
        <p:spPr>
          <a:xfrm>
            <a:off x="6846278" y="5907304"/>
            <a:ext cx="2247730" cy="276999"/>
          </a:xfrm>
          <a:prstGeom prst="rect">
            <a:avLst/>
          </a:prstGeom>
        </p:spPr>
        <p:txBody>
          <a:bodyPr wrap="none">
            <a:spAutoFit/>
          </a:bodyPr>
          <a:lstStyle/>
          <a:p>
            <a:pPr algn="ctr"/>
            <a:r>
              <a:rPr lang="en-US" sz="1200" dirty="0">
                <a:solidFill>
                  <a:srgbClr val="FFFF00"/>
                </a:solidFill>
                <a:effectLst>
                  <a:outerShdw blurRad="38100" dist="38100" dir="2700000" algn="tl">
                    <a:srgbClr val="000000">
                      <a:alpha val="43137"/>
                    </a:srgbClr>
                  </a:outerShdw>
                </a:effectLst>
                <a:latin typeface="Arial"/>
              </a:rPr>
              <a:t>AF = attributable fraction (risk)</a:t>
            </a:r>
          </a:p>
        </p:txBody>
      </p:sp>
      <p:sp>
        <p:nvSpPr>
          <p:cNvPr id="4" name="TextBox 3"/>
          <p:cNvSpPr txBox="1"/>
          <p:nvPr/>
        </p:nvSpPr>
        <p:spPr>
          <a:xfrm>
            <a:off x="41723" y="5875886"/>
            <a:ext cx="5576887" cy="336550"/>
          </a:xfrm>
          <a:prstGeom prst="rect">
            <a:avLst/>
          </a:prstGeom>
          <a:noFill/>
        </p:spPr>
        <p:txBody>
          <a:bodyPr wrap="none">
            <a:spAutoFit/>
          </a:bodyPr>
          <a:lstStyle/>
          <a:p>
            <a:r>
              <a:rPr lang="en-US" sz="1600" dirty="0">
                <a:solidFill>
                  <a:srgbClr val="FEEE9E"/>
                </a:solidFill>
                <a:effectLst>
                  <a:outerShdw blurRad="38100" dist="38100" dir="2700000" algn="tl">
                    <a:srgbClr val="000000">
                      <a:alpha val="43137"/>
                    </a:srgbClr>
                  </a:outerShdw>
                </a:effectLst>
                <a:latin typeface="Arial"/>
              </a:rPr>
              <a:t>Note: 37.2% STEMI; Similar effect in STEMI and NSTEMI</a:t>
            </a:r>
          </a:p>
        </p:txBody>
      </p:sp>
      <p:sp>
        <p:nvSpPr>
          <p:cNvPr id="20482" name="Rectangle 2"/>
          <p:cNvSpPr>
            <a:spLocks noChangeArrowheads="1"/>
          </p:cNvSpPr>
          <p:nvPr/>
        </p:nvSpPr>
        <p:spPr bwMode="hidden">
          <a:xfrm>
            <a:off x="3474265" y="1455563"/>
            <a:ext cx="5546440" cy="2543175"/>
          </a:xfrm>
          <a:prstGeom prst="rect">
            <a:avLst/>
          </a:prstGeom>
          <a:solidFill>
            <a:srgbClr val="14202E"/>
          </a:solidFill>
          <a:ln w="19050" algn="ctr">
            <a:solidFill>
              <a:srgbClr val="39536E"/>
            </a:solidFill>
            <a:miter lim="800000"/>
            <a:headEnd/>
            <a:tailEnd/>
          </a:ln>
          <a:effectLst>
            <a:outerShdw dist="17961" dir="2700000" algn="ctr" rotWithShape="0">
              <a:srgbClr val="1C1C1C"/>
            </a:outerShdw>
          </a:effectLst>
        </p:spPr>
        <p:txBody>
          <a:bodyPr anchor="ctr"/>
          <a:lstStyle/>
          <a:p>
            <a:pPr>
              <a:defRPr/>
            </a:pPr>
            <a:endParaRPr lang="en-US" sz="1800" i="1">
              <a:solidFill>
                <a:srgbClr val="FFCC99"/>
              </a:solidFill>
              <a:latin typeface="Arial"/>
              <a:ea typeface="ヒラギノ角ゴ Pro W3" pitchFamily="-111" charset="-128"/>
              <a:cs typeface="Arial" charset="0"/>
            </a:endParaRPr>
          </a:p>
        </p:txBody>
      </p:sp>
      <p:graphicFrame>
        <p:nvGraphicFramePr>
          <p:cNvPr id="43079" name="Group 71"/>
          <p:cNvGraphicFramePr>
            <a:graphicFrameLocks noGrp="1"/>
          </p:cNvGraphicFramePr>
          <p:nvPr>
            <p:extLst>
              <p:ext uri="{D42A27DB-BD31-4B8C-83A1-F6EECF244321}">
                <p14:modId xmlns:p14="http://schemas.microsoft.com/office/powerpoint/2010/main" val="2817290392"/>
              </p:ext>
            </p:extLst>
          </p:nvPr>
        </p:nvGraphicFramePr>
        <p:xfrm>
          <a:off x="3520169" y="1498425"/>
          <a:ext cx="5454632" cy="2487168"/>
        </p:xfrm>
        <a:graphic>
          <a:graphicData uri="http://schemas.openxmlformats.org/drawingml/2006/table">
            <a:tbl>
              <a:tblPr/>
              <a:tblGrid>
                <a:gridCol w="2900362">
                  <a:extLst>
                    <a:ext uri="{9D8B030D-6E8A-4147-A177-3AD203B41FA5}">
                      <a16:colId xmlns:a16="http://schemas.microsoft.com/office/drawing/2014/main" val="20000"/>
                    </a:ext>
                  </a:extLst>
                </a:gridCol>
                <a:gridCol w="1187807">
                  <a:extLst>
                    <a:ext uri="{9D8B030D-6E8A-4147-A177-3AD203B41FA5}">
                      <a16:colId xmlns:a16="http://schemas.microsoft.com/office/drawing/2014/main" val="20001"/>
                    </a:ext>
                  </a:extLst>
                </a:gridCol>
                <a:gridCol w="1366463">
                  <a:extLst>
                    <a:ext uri="{9D8B030D-6E8A-4147-A177-3AD203B41FA5}">
                      <a16:colId xmlns:a16="http://schemas.microsoft.com/office/drawing/2014/main" val="20002"/>
                    </a:ext>
                  </a:extLst>
                </a:gridCol>
              </a:tblGrid>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dirty="0">
                          <a:ln>
                            <a:noFill/>
                          </a:ln>
                          <a:solidFill>
                            <a:schemeClr val="hlink"/>
                          </a:solidFill>
                          <a:effectLst/>
                          <a:latin typeface="Arial" pitchFamily="34" charset="0"/>
                          <a:cs typeface="Arial" pitchFamily="34" charset="0"/>
                        </a:rPr>
                        <a:t>Guideline recommendation*</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hlink"/>
                          </a:solidFill>
                          <a:effectLst/>
                          <a:latin typeface="Arial" pitchFamily="34" charset="0"/>
                          <a:cs typeface="Arial" pitchFamily="34" charset="0"/>
                        </a:rPr>
                        <a:t>AF (%)</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hlink"/>
                          </a:solidFill>
                          <a:effectLst/>
                          <a:latin typeface="Arial" pitchFamily="34" charset="0"/>
                          <a:cs typeface="Arial" pitchFamily="34" charset="0"/>
                        </a:rPr>
                        <a:t>95% CI (%)</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Revascularization</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31.9</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19.4 to 42.4</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01"/>
                  </a:ext>
                </a:extLst>
              </a:tr>
              <a:tr h="2301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Thienopyridine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10.9</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2.3 to 9.8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2"/>
                  </a:ext>
                </a:extLst>
              </a:tr>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Statin therapy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9.7</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4.1 to 15.0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3"/>
                  </a:ext>
                </a:extLst>
              </a:tr>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Rehabilitation referral</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10.6</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-2.4 to 21.5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4"/>
                  </a:ext>
                </a:extLst>
              </a:tr>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ACE inhibitor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4.3</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-0.1 to 9.4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5"/>
                  </a:ext>
                </a:extLst>
              </a:tr>
              <a:tr h="2301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Glycoprotein IIb/IIIa inhibition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1.9</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-1.68 to 17.3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6"/>
                  </a:ext>
                </a:extLst>
              </a:tr>
              <a:tr h="2317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ß-blocker</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pitchFamily="34" charset="0"/>
                          <a:cs typeface="Arial" pitchFamily="34" charset="0"/>
                        </a:rPr>
                        <a:t>0.1</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cs typeface="Arial" pitchFamily="34" charset="0"/>
                        </a:rPr>
                        <a:t>-2.8 to 4.6</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7"/>
                  </a:ext>
                </a:extLst>
              </a:tr>
            </a:tbl>
          </a:graphicData>
        </a:graphic>
      </p:graphicFrame>
      <p:sp>
        <p:nvSpPr>
          <p:cNvPr id="6" name="Rectangle 4"/>
          <p:cNvSpPr/>
          <p:nvPr/>
        </p:nvSpPr>
        <p:spPr>
          <a:xfrm>
            <a:off x="501650" y="1370497"/>
            <a:ext cx="579438" cy="336550"/>
          </a:xfrm>
          <a:prstGeom prst="rect">
            <a:avLst/>
          </a:prstGeom>
        </p:spPr>
        <p:txBody>
          <a:bodyPr wrap="none">
            <a:spAutoFit/>
          </a:bodyPr>
          <a:lstStyle/>
          <a:p>
            <a:pPr algn="r"/>
            <a:r>
              <a:rPr lang="en-US" sz="1600" b="1">
                <a:solidFill>
                  <a:srgbClr val="FFFFFF"/>
                </a:solidFill>
                <a:latin typeface="Arial"/>
              </a:rPr>
              <a:t>1.50</a:t>
            </a:r>
          </a:p>
        </p:txBody>
      </p:sp>
      <p:sp>
        <p:nvSpPr>
          <p:cNvPr id="43081" name="Line 73"/>
          <p:cNvSpPr>
            <a:spLocks noChangeShapeType="1"/>
          </p:cNvSpPr>
          <p:nvPr/>
        </p:nvSpPr>
        <p:spPr bwMode="auto">
          <a:xfrm>
            <a:off x="1100138" y="1529247"/>
            <a:ext cx="0" cy="400685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43082" name="Line 74"/>
          <p:cNvSpPr>
            <a:spLocks noChangeShapeType="1"/>
          </p:cNvSpPr>
          <p:nvPr/>
        </p:nvSpPr>
        <p:spPr bwMode="auto">
          <a:xfrm>
            <a:off x="1023938" y="1537185"/>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7" name="Rectangle 4"/>
          <p:cNvSpPr/>
          <p:nvPr/>
        </p:nvSpPr>
        <p:spPr>
          <a:xfrm>
            <a:off x="501650" y="2037247"/>
            <a:ext cx="579438" cy="336550"/>
          </a:xfrm>
          <a:prstGeom prst="rect">
            <a:avLst/>
          </a:prstGeom>
        </p:spPr>
        <p:txBody>
          <a:bodyPr wrap="none">
            <a:spAutoFit/>
          </a:bodyPr>
          <a:lstStyle/>
          <a:p>
            <a:pPr algn="r"/>
            <a:r>
              <a:rPr lang="en-US" sz="1600" b="1">
                <a:solidFill>
                  <a:srgbClr val="FFFFFF"/>
                </a:solidFill>
                <a:latin typeface="Arial"/>
              </a:rPr>
              <a:t>1.25</a:t>
            </a:r>
          </a:p>
        </p:txBody>
      </p:sp>
      <p:sp>
        <p:nvSpPr>
          <p:cNvPr id="43084" name="Line 76"/>
          <p:cNvSpPr>
            <a:spLocks noChangeShapeType="1"/>
          </p:cNvSpPr>
          <p:nvPr/>
        </p:nvSpPr>
        <p:spPr bwMode="auto">
          <a:xfrm>
            <a:off x="1023938" y="2203935"/>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8" name="Rectangle 4"/>
          <p:cNvSpPr/>
          <p:nvPr/>
        </p:nvSpPr>
        <p:spPr>
          <a:xfrm>
            <a:off x="501650" y="2689710"/>
            <a:ext cx="579438" cy="336550"/>
          </a:xfrm>
          <a:prstGeom prst="rect">
            <a:avLst/>
          </a:prstGeom>
        </p:spPr>
        <p:txBody>
          <a:bodyPr wrap="none">
            <a:spAutoFit/>
          </a:bodyPr>
          <a:lstStyle/>
          <a:p>
            <a:pPr algn="r"/>
            <a:r>
              <a:rPr lang="en-US" sz="1600" b="1">
                <a:solidFill>
                  <a:srgbClr val="FFFFFF"/>
                </a:solidFill>
                <a:latin typeface="Arial"/>
              </a:rPr>
              <a:t>1.00</a:t>
            </a:r>
          </a:p>
        </p:txBody>
      </p:sp>
      <p:sp>
        <p:nvSpPr>
          <p:cNvPr id="43086" name="Line 78"/>
          <p:cNvSpPr>
            <a:spLocks noChangeShapeType="1"/>
          </p:cNvSpPr>
          <p:nvPr/>
        </p:nvSpPr>
        <p:spPr bwMode="auto">
          <a:xfrm>
            <a:off x="1023938" y="2856397"/>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9" name="Rectangle 4"/>
          <p:cNvSpPr/>
          <p:nvPr/>
        </p:nvSpPr>
        <p:spPr>
          <a:xfrm>
            <a:off x="501650" y="3362810"/>
            <a:ext cx="579438" cy="336550"/>
          </a:xfrm>
          <a:prstGeom prst="rect">
            <a:avLst/>
          </a:prstGeom>
        </p:spPr>
        <p:txBody>
          <a:bodyPr wrap="none">
            <a:spAutoFit/>
          </a:bodyPr>
          <a:lstStyle/>
          <a:p>
            <a:pPr algn="r"/>
            <a:r>
              <a:rPr lang="en-US" sz="1600" b="1">
                <a:solidFill>
                  <a:srgbClr val="FFFFFF"/>
                </a:solidFill>
                <a:latin typeface="Arial"/>
              </a:rPr>
              <a:t>0.75</a:t>
            </a:r>
          </a:p>
        </p:txBody>
      </p:sp>
      <p:sp>
        <p:nvSpPr>
          <p:cNvPr id="43088" name="Line 80"/>
          <p:cNvSpPr>
            <a:spLocks noChangeShapeType="1"/>
          </p:cNvSpPr>
          <p:nvPr/>
        </p:nvSpPr>
        <p:spPr bwMode="auto">
          <a:xfrm>
            <a:off x="1023938" y="3532672"/>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10" name="Rectangle 4"/>
          <p:cNvSpPr/>
          <p:nvPr/>
        </p:nvSpPr>
        <p:spPr>
          <a:xfrm>
            <a:off x="501650" y="4020035"/>
            <a:ext cx="579438" cy="336550"/>
          </a:xfrm>
          <a:prstGeom prst="rect">
            <a:avLst/>
          </a:prstGeom>
        </p:spPr>
        <p:txBody>
          <a:bodyPr wrap="none">
            <a:spAutoFit/>
          </a:bodyPr>
          <a:lstStyle/>
          <a:p>
            <a:pPr algn="r"/>
            <a:r>
              <a:rPr lang="en-US" sz="1600" b="1">
                <a:solidFill>
                  <a:srgbClr val="FFFFFF"/>
                </a:solidFill>
                <a:latin typeface="Arial"/>
              </a:rPr>
              <a:t>0.50</a:t>
            </a:r>
          </a:p>
        </p:txBody>
      </p:sp>
      <p:sp>
        <p:nvSpPr>
          <p:cNvPr id="43090" name="Line 82"/>
          <p:cNvSpPr>
            <a:spLocks noChangeShapeType="1"/>
          </p:cNvSpPr>
          <p:nvPr/>
        </p:nvSpPr>
        <p:spPr bwMode="auto">
          <a:xfrm>
            <a:off x="1023938" y="4189897"/>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11" name="Rectangle 4"/>
          <p:cNvSpPr/>
          <p:nvPr/>
        </p:nvSpPr>
        <p:spPr>
          <a:xfrm>
            <a:off x="501650" y="4667735"/>
            <a:ext cx="579438" cy="336550"/>
          </a:xfrm>
          <a:prstGeom prst="rect">
            <a:avLst/>
          </a:prstGeom>
        </p:spPr>
        <p:txBody>
          <a:bodyPr wrap="none">
            <a:spAutoFit/>
          </a:bodyPr>
          <a:lstStyle/>
          <a:p>
            <a:pPr algn="r"/>
            <a:r>
              <a:rPr lang="en-US" sz="1600" b="1">
                <a:solidFill>
                  <a:srgbClr val="FFFFFF"/>
                </a:solidFill>
                <a:latin typeface="Arial"/>
              </a:rPr>
              <a:t>0.25</a:t>
            </a:r>
          </a:p>
        </p:txBody>
      </p:sp>
      <p:sp>
        <p:nvSpPr>
          <p:cNvPr id="43092" name="Line 84"/>
          <p:cNvSpPr>
            <a:spLocks noChangeShapeType="1"/>
          </p:cNvSpPr>
          <p:nvPr/>
        </p:nvSpPr>
        <p:spPr bwMode="auto">
          <a:xfrm>
            <a:off x="1023938" y="4837597"/>
            <a:ext cx="85725"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12" name="Rectangle 4"/>
          <p:cNvSpPr/>
          <p:nvPr/>
        </p:nvSpPr>
        <p:spPr>
          <a:xfrm>
            <a:off x="784225" y="5358297"/>
            <a:ext cx="296863" cy="336550"/>
          </a:xfrm>
          <a:prstGeom prst="rect">
            <a:avLst/>
          </a:prstGeom>
        </p:spPr>
        <p:txBody>
          <a:bodyPr wrap="none">
            <a:spAutoFit/>
          </a:bodyPr>
          <a:lstStyle/>
          <a:p>
            <a:pPr algn="r"/>
            <a:r>
              <a:rPr lang="en-US" sz="1600" b="1">
                <a:solidFill>
                  <a:srgbClr val="FFFFFF"/>
                </a:solidFill>
                <a:latin typeface="Arial"/>
              </a:rPr>
              <a:t>0</a:t>
            </a:r>
          </a:p>
        </p:txBody>
      </p:sp>
      <p:sp>
        <p:nvSpPr>
          <p:cNvPr id="43094" name="Line 86"/>
          <p:cNvSpPr>
            <a:spLocks noChangeShapeType="1"/>
          </p:cNvSpPr>
          <p:nvPr/>
        </p:nvSpPr>
        <p:spPr bwMode="auto">
          <a:xfrm>
            <a:off x="1023938" y="5528160"/>
            <a:ext cx="7758112" cy="0"/>
          </a:xfrm>
          <a:prstGeom prst="line">
            <a:avLst/>
          </a:prstGeom>
          <a:noFill/>
          <a:ln w="19050">
            <a:solidFill>
              <a:schemeClr val="tx1"/>
            </a:solidFill>
            <a:round/>
            <a:headEnd/>
            <a:tailEnd/>
          </a:ln>
          <a:effectLst/>
        </p:spPr>
        <p:txBody>
          <a:bodyPr/>
          <a:lstStyle/>
          <a:p>
            <a:endParaRPr lang="en-US" sz="1800">
              <a:solidFill>
                <a:srgbClr val="FFFFFF"/>
              </a:solidFill>
              <a:latin typeface="Arial"/>
            </a:endParaRPr>
          </a:p>
        </p:txBody>
      </p:sp>
      <p:sp>
        <p:nvSpPr>
          <p:cNvPr id="13" name="Rectangle 4"/>
          <p:cNvSpPr/>
          <p:nvPr/>
        </p:nvSpPr>
        <p:spPr>
          <a:xfrm>
            <a:off x="815975" y="5591660"/>
            <a:ext cx="565150" cy="274637"/>
          </a:xfrm>
          <a:prstGeom prst="rect">
            <a:avLst/>
          </a:prstGeom>
        </p:spPr>
        <p:txBody>
          <a:bodyPr wrap="none">
            <a:spAutoFit/>
          </a:bodyPr>
          <a:lstStyle/>
          <a:p>
            <a:pPr algn="ctr"/>
            <a:r>
              <a:rPr lang="en-US" sz="1200" b="1">
                <a:solidFill>
                  <a:srgbClr val="FFFFFF"/>
                </a:solidFill>
                <a:latin typeface="Arial"/>
              </a:rPr>
              <a:t>None</a:t>
            </a:r>
          </a:p>
        </p:txBody>
      </p:sp>
      <p:sp>
        <p:nvSpPr>
          <p:cNvPr id="14" name="Rectangle 4"/>
          <p:cNvSpPr/>
          <p:nvPr/>
        </p:nvSpPr>
        <p:spPr>
          <a:xfrm>
            <a:off x="1649413" y="5591660"/>
            <a:ext cx="757237" cy="274637"/>
          </a:xfrm>
          <a:prstGeom prst="rect">
            <a:avLst/>
          </a:prstGeom>
        </p:spPr>
        <p:txBody>
          <a:bodyPr wrap="none">
            <a:spAutoFit/>
          </a:bodyPr>
          <a:lstStyle/>
          <a:p>
            <a:pPr algn="ctr"/>
            <a:r>
              <a:rPr lang="en-US" sz="1200" b="1" dirty="0">
                <a:solidFill>
                  <a:srgbClr val="FFFF00"/>
                </a:solidFill>
                <a:latin typeface="Arial"/>
              </a:rPr>
              <a:t>Revasc</a:t>
            </a:r>
            <a:r>
              <a:rPr lang="en-US" sz="1200" b="1" dirty="0">
                <a:solidFill>
                  <a:srgbClr val="FFFFFF"/>
                </a:solidFill>
                <a:latin typeface="Arial"/>
              </a:rPr>
              <a:t>.</a:t>
            </a:r>
          </a:p>
        </p:txBody>
      </p:sp>
      <p:sp>
        <p:nvSpPr>
          <p:cNvPr id="15" name="Rectangle 4"/>
          <p:cNvSpPr/>
          <p:nvPr/>
        </p:nvSpPr>
        <p:spPr>
          <a:xfrm>
            <a:off x="2435225" y="5591660"/>
            <a:ext cx="739775" cy="274637"/>
          </a:xfrm>
          <a:prstGeom prst="rect">
            <a:avLst/>
          </a:prstGeom>
        </p:spPr>
        <p:txBody>
          <a:bodyPr wrap="none">
            <a:spAutoFit/>
          </a:bodyPr>
          <a:lstStyle/>
          <a:p>
            <a:pPr algn="ctr"/>
            <a:r>
              <a:rPr lang="en-US" sz="1200" b="1">
                <a:solidFill>
                  <a:srgbClr val="FFFFFF"/>
                </a:solidFill>
                <a:latin typeface="Arial"/>
              </a:rPr>
              <a:t>+ Statin</a:t>
            </a:r>
          </a:p>
        </p:txBody>
      </p:sp>
      <p:sp>
        <p:nvSpPr>
          <p:cNvPr id="16" name="Rectangle 4"/>
          <p:cNvSpPr/>
          <p:nvPr/>
        </p:nvSpPr>
        <p:spPr>
          <a:xfrm>
            <a:off x="3138488" y="5591660"/>
            <a:ext cx="1411287" cy="274637"/>
          </a:xfrm>
          <a:prstGeom prst="rect">
            <a:avLst/>
          </a:prstGeom>
        </p:spPr>
        <p:txBody>
          <a:bodyPr wrap="none">
            <a:spAutoFit/>
          </a:bodyPr>
          <a:lstStyle/>
          <a:p>
            <a:pPr algn="ctr"/>
            <a:r>
              <a:rPr lang="en-US" sz="1200" b="1">
                <a:solidFill>
                  <a:srgbClr val="FFFFFF"/>
                </a:solidFill>
                <a:latin typeface="Arial"/>
              </a:rPr>
              <a:t>+ Thienopyridine</a:t>
            </a:r>
          </a:p>
        </p:txBody>
      </p:sp>
      <p:sp>
        <p:nvSpPr>
          <p:cNvPr id="17" name="Rectangle 4"/>
          <p:cNvSpPr/>
          <p:nvPr/>
        </p:nvSpPr>
        <p:spPr>
          <a:xfrm>
            <a:off x="8386763" y="5591660"/>
            <a:ext cx="636587" cy="274637"/>
          </a:xfrm>
          <a:prstGeom prst="rect">
            <a:avLst/>
          </a:prstGeom>
        </p:spPr>
        <p:txBody>
          <a:bodyPr wrap="none">
            <a:spAutoFit/>
          </a:bodyPr>
          <a:lstStyle/>
          <a:p>
            <a:pPr algn="ctr"/>
            <a:r>
              <a:rPr lang="en-US" sz="1200" b="1">
                <a:solidFill>
                  <a:srgbClr val="FFFFFF"/>
                </a:solidFill>
                <a:latin typeface="Arial"/>
              </a:rPr>
              <a:t>+ ASA</a:t>
            </a:r>
          </a:p>
        </p:txBody>
      </p:sp>
      <p:sp>
        <p:nvSpPr>
          <p:cNvPr id="18" name="Rectangle 4"/>
          <p:cNvSpPr/>
          <p:nvPr/>
        </p:nvSpPr>
        <p:spPr>
          <a:xfrm>
            <a:off x="4395788" y="5591660"/>
            <a:ext cx="1004887" cy="274637"/>
          </a:xfrm>
          <a:prstGeom prst="rect">
            <a:avLst/>
          </a:prstGeom>
        </p:spPr>
        <p:txBody>
          <a:bodyPr wrap="none">
            <a:spAutoFit/>
          </a:bodyPr>
          <a:lstStyle/>
          <a:p>
            <a:pPr algn="ctr"/>
            <a:r>
              <a:rPr lang="en-US" sz="1200" b="1">
                <a:solidFill>
                  <a:srgbClr val="FFFFFF"/>
                </a:solidFill>
                <a:latin typeface="Arial"/>
              </a:rPr>
              <a:t>+ GP IIa/IIIa</a:t>
            </a:r>
          </a:p>
        </p:txBody>
      </p:sp>
      <p:sp>
        <p:nvSpPr>
          <p:cNvPr id="19" name="Rectangle 4"/>
          <p:cNvSpPr/>
          <p:nvPr/>
        </p:nvSpPr>
        <p:spPr>
          <a:xfrm>
            <a:off x="5413375" y="5591660"/>
            <a:ext cx="866775" cy="274637"/>
          </a:xfrm>
          <a:prstGeom prst="rect">
            <a:avLst/>
          </a:prstGeom>
        </p:spPr>
        <p:txBody>
          <a:bodyPr wrap="none">
            <a:spAutoFit/>
          </a:bodyPr>
          <a:lstStyle/>
          <a:p>
            <a:pPr algn="ctr"/>
            <a:r>
              <a:rPr lang="en-US" sz="1200" b="1">
                <a:solidFill>
                  <a:srgbClr val="FFFFFF"/>
                </a:solidFill>
                <a:latin typeface="Arial"/>
              </a:rPr>
              <a:t>+ Rehab. </a:t>
            </a:r>
          </a:p>
        </p:txBody>
      </p:sp>
      <p:sp>
        <p:nvSpPr>
          <p:cNvPr id="20" name="Rectangle 4"/>
          <p:cNvSpPr/>
          <p:nvPr/>
        </p:nvSpPr>
        <p:spPr>
          <a:xfrm>
            <a:off x="7391400" y="5591660"/>
            <a:ext cx="765175" cy="274637"/>
          </a:xfrm>
          <a:prstGeom prst="rect">
            <a:avLst/>
          </a:prstGeom>
        </p:spPr>
        <p:txBody>
          <a:bodyPr wrap="none">
            <a:spAutoFit/>
          </a:bodyPr>
          <a:lstStyle/>
          <a:p>
            <a:pPr algn="ctr"/>
            <a:r>
              <a:rPr lang="en-US" sz="1200" b="1">
                <a:solidFill>
                  <a:srgbClr val="FFFFFF"/>
                </a:solidFill>
                <a:latin typeface="Arial"/>
              </a:rPr>
              <a:t>+ ACE I </a:t>
            </a:r>
          </a:p>
        </p:txBody>
      </p:sp>
      <p:sp>
        <p:nvSpPr>
          <p:cNvPr id="21" name="Rectangle 4"/>
          <p:cNvSpPr/>
          <p:nvPr/>
        </p:nvSpPr>
        <p:spPr>
          <a:xfrm>
            <a:off x="1066800" y="2484922"/>
            <a:ext cx="528638" cy="304800"/>
          </a:xfrm>
          <a:prstGeom prst="rect">
            <a:avLst/>
          </a:prstGeom>
        </p:spPr>
        <p:txBody>
          <a:bodyPr wrap="none">
            <a:spAutoFit/>
          </a:bodyPr>
          <a:lstStyle/>
          <a:p>
            <a:pPr algn="ctr"/>
            <a:r>
              <a:rPr lang="en-US" sz="1400" b="1">
                <a:solidFill>
                  <a:srgbClr val="FFFFFF"/>
                </a:solidFill>
                <a:latin typeface="Arial"/>
              </a:rPr>
              <a:t>1.00</a:t>
            </a:r>
          </a:p>
        </p:txBody>
      </p:sp>
      <p:sp>
        <p:nvSpPr>
          <p:cNvPr id="22" name="Rectangle 4"/>
          <p:cNvSpPr/>
          <p:nvPr/>
        </p:nvSpPr>
        <p:spPr>
          <a:xfrm>
            <a:off x="1447800" y="3861285"/>
            <a:ext cx="528638" cy="304800"/>
          </a:xfrm>
          <a:prstGeom prst="rect">
            <a:avLst/>
          </a:prstGeom>
        </p:spPr>
        <p:txBody>
          <a:bodyPr wrap="none">
            <a:spAutoFit/>
          </a:bodyPr>
          <a:lstStyle/>
          <a:p>
            <a:pPr algn="ctr"/>
            <a:r>
              <a:rPr lang="en-US" sz="1400" b="1">
                <a:solidFill>
                  <a:srgbClr val="FFFFFF"/>
                </a:solidFill>
                <a:latin typeface="Arial"/>
              </a:rPr>
              <a:t>0.58</a:t>
            </a:r>
          </a:p>
        </p:txBody>
      </p:sp>
      <p:sp>
        <p:nvSpPr>
          <p:cNvPr id="23" name="Rectangle 4"/>
          <p:cNvSpPr/>
          <p:nvPr/>
        </p:nvSpPr>
        <p:spPr>
          <a:xfrm>
            <a:off x="2746375" y="4367697"/>
            <a:ext cx="528638" cy="304800"/>
          </a:xfrm>
          <a:prstGeom prst="rect">
            <a:avLst/>
          </a:prstGeom>
        </p:spPr>
        <p:txBody>
          <a:bodyPr wrap="none">
            <a:spAutoFit/>
          </a:bodyPr>
          <a:lstStyle/>
          <a:p>
            <a:pPr algn="ctr"/>
            <a:r>
              <a:rPr lang="en-US" sz="1400" b="1">
                <a:solidFill>
                  <a:srgbClr val="FFFFFF"/>
                </a:solidFill>
                <a:latin typeface="Arial"/>
              </a:rPr>
              <a:t>0.44</a:t>
            </a:r>
          </a:p>
        </p:txBody>
      </p:sp>
      <p:sp>
        <p:nvSpPr>
          <p:cNvPr id="24" name="Rectangle 4"/>
          <p:cNvSpPr/>
          <p:nvPr/>
        </p:nvSpPr>
        <p:spPr>
          <a:xfrm>
            <a:off x="3690938" y="4608997"/>
            <a:ext cx="528637" cy="304800"/>
          </a:xfrm>
          <a:prstGeom prst="rect">
            <a:avLst/>
          </a:prstGeom>
        </p:spPr>
        <p:txBody>
          <a:bodyPr wrap="none">
            <a:spAutoFit/>
          </a:bodyPr>
          <a:lstStyle/>
          <a:p>
            <a:pPr algn="ctr"/>
            <a:r>
              <a:rPr lang="en-US" sz="1400" b="1">
                <a:solidFill>
                  <a:srgbClr val="FFFFFF"/>
                </a:solidFill>
                <a:latin typeface="Arial"/>
              </a:rPr>
              <a:t>0.36</a:t>
            </a:r>
          </a:p>
        </p:txBody>
      </p:sp>
      <p:sp>
        <p:nvSpPr>
          <p:cNvPr id="25" name="Rectangle 4"/>
          <p:cNvSpPr/>
          <p:nvPr/>
        </p:nvSpPr>
        <p:spPr>
          <a:xfrm>
            <a:off x="4632325" y="4602647"/>
            <a:ext cx="528638" cy="304800"/>
          </a:xfrm>
          <a:prstGeom prst="rect">
            <a:avLst/>
          </a:prstGeom>
        </p:spPr>
        <p:txBody>
          <a:bodyPr wrap="none">
            <a:spAutoFit/>
          </a:bodyPr>
          <a:lstStyle/>
          <a:p>
            <a:pPr algn="ctr"/>
            <a:r>
              <a:rPr lang="en-US" sz="1400" b="1">
                <a:solidFill>
                  <a:srgbClr val="FFFFFF"/>
                </a:solidFill>
                <a:latin typeface="Arial"/>
              </a:rPr>
              <a:t>0.35</a:t>
            </a:r>
          </a:p>
        </p:txBody>
      </p:sp>
      <p:sp>
        <p:nvSpPr>
          <p:cNvPr id="26" name="Rectangle 4"/>
          <p:cNvSpPr/>
          <p:nvPr/>
        </p:nvSpPr>
        <p:spPr>
          <a:xfrm>
            <a:off x="5580063" y="4666147"/>
            <a:ext cx="528637" cy="304800"/>
          </a:xfrm>
          <a:prstGeom prst="rect">
            <a:avLst/>
          </a:prstGeom>
        </p:spPr>
        <p:txBody>
          <a:bodyPr wrap="none">
            <a:spAutoFit/>
          </a:bodyPr>
          <a:lstStyle/>
          <a:p>
            <a:pPr algn="ctr"/>
            <a:r>
              <a:rPr lang="en-US" sz="1400" b="1">
                <a:solidFill>
                  <a:srgbClr val="FFFFFF"/>
                </a:solidFill>
                <a:latin typeface="Arial"/>
              </a:rPr>
              <a:t>0.33</a:t>
            </a:r>
          </a:p>
        </p:txBody>
      </p:sp>
      <p:sp>
        <p:nvSpPr>
          <p:cNvPr id="27" name="Rectangle 4"/>
          <p:cNvSpPr/>
          <p:nvPr/>
        </p:nvSpPr>
        <p:spPr>
          <a:xfrm>
            <a:off x="6534150" y="4756635"/>
            <a:ext cx="528638" cy="304800"/>
          </a:xfrm>
          <a:prstGeom prst="rect">
            <a:avLst/>
          </a:prstGeom>
        </p:spPr>
        <p:txBody>
          <a:bodyPr wrap="none">
            <a:spAutoFit/>
          </a:bodyPr>
          <a:lstStyle/>
          <a:p>
            <a:pPr algn="ctr"/>
            <a:r>
              <a:rPr lang="en-US" sz="1400" b="1">
                <a:solidFill>
                  <a:srgbClr val="FFFFFF"/>
                </a:solidFill>
                <a:latin typeface="Arial"/>
              </a:rPr>
              <a:t>0.29</a:t>
            </a:r>
          </a:p>
        </p:txBody>
      </p:sp>
      <p:sp>
        <p:nvSpPr>
          <p:cNvPr id="28" name="Rectangle 4"/>
          <p:cNvSpPr/>
          <p:nvPr/>
        </p:nvSpPr>
        <p:spPr>
          <a:xfrm>
            <a:off x="7510463" y="4875697"/>
            <a:ext cx="528637" cy="304800"/>
          </a:xfrm>
          <a:prstGeom prst="rect">
            <a:avLst/>
          </a:prstGeom>
        </p:spPr>
        <p:txBody>
          <a:bodyPr wrap="none">
            <a:spAutoFit/>
          </a:bodyPr>
          <a:lstStyle/>
          <a:p>
            <a:pPr algn="ctr"/>
            <a:r>
              <a:rPr lang="en-US" sz="1400" b="1">
                <a:solidFill>
                  <a:srgbClr val="FFFFFF"/>
                </a:solidFill>
                <a:latin typeface="Arial"/>
              </a:rPr>
              <a:t>0.25</a:t>
            </a:r>
          </a:p>
        </p:txBody>
      </p:sp>
      <p:sp>
        <p:nvSpPr>
          <p:cNvPr id="29" name="Rectangle 4"/>
          <p:cNvSpPr/>
          <p:nvPr/>
        </p:nvSpPr>
        <p:spPr>
          <a:xfrm>
            <a:off x="8434388" y="4818547"/>
            <a:ext cx="528637" cy="304800"/>
          </a:xfrm>
          <a:prstGeom prst="rect">
            <a:avLst/>
          </a:prstGeom>
        </p:spPr>
        <p:txBody>
          <a:bodyPr wrap="none">
            <a:spAutoFit/>
          </a:bodyPr>
          <a:lstStyle/>
          <a:p>
            <a:pPr algn="ctr"/>
            <a:r>
              <a:rPr lang="en-US" sz="1400" b="1">
                <a:solidFill>
                  <a:srgbClr val="FFFFFF"/>
                </a:solidFill>
                <a:latin typeface="Arial"/>
              </a:rPr>
              <a:t>0.29</a:t>
            </a:r>
          </a:p>
        </p:txBody>
      </p:sp>
      <p:sp>
        <p:nvSpPr>
          <p:cNvPr id="30" name="Rectangle 4"/>
          <p:cNvSpPr/>
          <p:nvPr/>
        </p:nvSpPr>
        <p:spPr>
          <a:xfrm>
            <a:off x="6299200" y="5591660"/>
            <a:ext cx="1001713" cy="274637"/>
          </a:xfrm>
          <a:prstGeom prst="rect">
            <a:avLst/>
          </a:prstGeom>
        </p:spPr>
        <p:txBody>
          <a:bodyPr wrap="none">
            <a:spAutoFit/>
          </a:bodyPr>
          <a:lstStyle/>
          <a:p>
            <a:pPr algn="ctr"/>
            <a:r>
              <a:rPr lang="en-US" sz="1200" b="1">
                <a:solidFill>
                  <a:srgbClr val="FFFFFF"/>
                </a:solidFill>
                <a:latin typeface="Arial"/>
              </a:rPr>
              <a:t>+ ß-blocker</a:t>
            </a:r>
          </a:p>
        </p:txBody>
      </p:sp>
      <p:sp>
        <p:nvSpPr>
          <p:cNvPr id="43114" name="Oval 106"/>
          <p:cNvSpPr>
            <a:spLocks noChangeArrowheads="1"/>
          </p:cNvSpPr>
          <p:nvPr/>
        </p:nvSpPr>
        <p:spPr bwMode="auto">
          <a:xfrm>
            <a:off x="1066800" y="279924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22" name="Oval 114"/>
          <p:cNvSpPr>
            <a:spLocks noChangeArrowheads="1"/>
          </p:cNvSpPr>
          <p:nvPr/>
        </p:nvSpPr>
        <p:spPr bwMode="auto">
          <a:xfrm>
            <a:off x="8629650" y="468519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23" name="Freeform 115"/>
          <p:cNvSpPr>
            <a:spLocks/>
          </p:cNvSpPr>
          <p:nvPr/>
        </p:nvSpPr>
        <p:spPr bwMode="auto">
          <a:xfrm>
            <a:off x="1114425" y="2861160"/>
            <a:ext cx="7600950" cy="1990725"/>
          </a:xfrm>
          <a:custGeom>
            <a:avLst/>
            <a:gdLst/>
            <a:ahLst/>
            <a:cxnLst>
              <a:cxn ang="0">
                <a:pos x="0" y="0"/>
              </a:cxn>
              <a:cxn ang="0">
                <a:pos x="594" y="696"/>
              </a:cxn>
              <a:cxn ang="0">
                <a:pos x="1188" y="930"/>
              </a:cxn>
              <a:cxn ang="0">
                <a:pos x="1788" y="1074"/>
              </a:cxn>
              <a:cxn ang="0">
                <a:pos x="2394" y="1086"/>
              </a:cxn>
              <a:cxn ang="0">
                <a:pos x="2994" y="1140"/>
              </a:cxn>
              <a:cxn ang="0">
                <a:pos x="3570" y="1188"/>
              </a:cxn>
              <a:cxn ang="0">
                <a:pos x="4188" y="1254"/>
              </a:cxn>
              <a:cxn ang="0">
                <a:pos x="4788" y="1200"/>
              </a:cxn>
            </a:cxnLst>
            <a:rect l="0" t="0" r="r" b="b"/>
            <a:pathLst>
              <a:path w="4788" h="1254">
                <a:moveTo>
                  <a:pt x="0" y="0"/>
                </a:moveTo>
                <a:lnTo>
                  <a:pt x="594" y="696"/>
                </a:lnTo>
                <a:lnTo>
                  <a:pt x="1188" y="930"/>
                </a:lnTo>
                <a:lnTo>
                  <a:pt x="1788" y="1074"/>
                </a:lnTo>
                <a:lnTo>
                  <a:pt x="2394" y="1086"/>
                </a:lnTo>
                <a:lnTo>
                  <a:pt x="2994" y="1140"/>
                </a:lnTo>
                <a:lnTo>
                  <a:pt x="3570" y="1188"/>
                </a:lnTo>
                <a:lnTo>
                  <a:pt x="4188" y="1254"/>
                </a:lnTo>
                <a:lnTo>
                  <a:pt x="4788" y="1200"/>
                </a:lnTo>
              </a:path>
            </a:pathLst>
          </a:custGeom>
          <a:noFill/>
          <a:ln w="38100">
            <a:solidFill>
              <a:schemeClr val="accent1"/>
            </a:solidFill>
            <a:round/>
            <a:headEnd type="none" w="med" len="med"/>
            <a:tailEnd type="none" w="med" len="med"/>
          </a:ln>
          <a:effectLst/>
        </p:spPr>
        <p:txBody>
          <a:bodyPr/>
          <a:lstStyle/>
          <a:p>
            <a:endParaRPr lang="en-US" sz="1800">
              <a:solidFill>
                <a:srgbClr val="FFFFFF"/>
              </a:solidFill>
              <a:latin typeface="Arial"/>
            </a:endParaRPr>
          </a:p>
        </p:txBody>
      </p:sp>
      <p:sp>
        <p:nvSpPr>
          <p:cNvPr id="43117" name="Oval 109"/>
          <p:cNvSpPr>
            <a:spLocks noChangeArrowheads="1"/>
          </p:cNvSpPr>
          <p:nvPr/>
        </p:nvSpPr>
        <p:spPr bwMode="auto">
          <a:xfrm>
            <a:off x="3886200" y="449469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18" name="Oval 110"/>
          <p:cNvSpPr>
            <a:spLocks noChangeArrowheads="1"/>
          </p:cNvSpPr>
          <p:nvPr/>
        </p:nvSpPr>
        <p:spPr bwMode="auto">
          <a:xfrm>
            <a:off x="4838700" y="451374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19" name="Oval 111"/>
          <p:cNvSpPr>
            <a:spLocks noChangeArrowheads="1"/>
          </p:cNvSpPr>
          <p:nvPr/>
        </p:nvSpPr>
        <p:spPr bwMode="auto">
          <a:xfrm>
            <a:off x="5781675" y="458994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20" name="Oval 112"/>
          <p:cNvSpPr>
            <a:spLocks noChangeArrowheads="1"/>
          </p:cNvSpPr>
          <p:nvPr/>
        </p:nvSpPr>
        <p:spPr bwMode="auto">
          <a:xfrm>
            <a:off x="6734175" y="4675672"/>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21" name="Oval 113"/>
          <p:cNvSpPr>
            <a:spLocks noChangeArrowheads="1"/>
          </p:cNvSpPr>
          <p:nvPr/>
        </p:nvSpPr>
        <p:spPr bwMode="auto">
          <a:xfrm>
            <a:off x="7696200" y="478044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15" name="Oval 107"/>
          <p:cNvSpPr>
            <a:spLocks noChangeArrowheads="1"/>
          </p:cNvSpPr>
          <p:nvPr/>
        </p:nvSpPr>
        <p:spPr bwMode="auto">
          <a:xfrm>
            <a:off x="1971675" y="3894622"/>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43116" name="Oval 108"/>
          <p:cNvSpPr>
            <a:spLocks noChangeArrowheads="1"/>
          </p:cNvSpPr>
          <p:nvPr/>
        </p:nvSpPr>
        <p:spPr bwMode="auto">
          <a:xfrm>
            <a:off x="2933700" y="4266097"/>
            <a:ext cx="142875" cy="142875"/>
          </a:xfrm>
          <a:prstGeom prst="ellipse">
            <a:avLst/>
          </a:prstGeom>
          <a:solidFill>
            <a:schemeClr val="accent1"/>
          </a:solidFill>
          <a:ln w="9525">
            <a:solidFill>
              <a:schemeClr val="tx1"/>
            </a:solidFill>
            <a:round/>
            <a:headEnd/>
            <a:tailEnd/>
          </a:ln>
          <a:effectLst/>
        </p:spPr>
        <p:txBody>
          <a:bodyPr wrap="none" anchor="ctr"/>
          <a:lstStyle/>
          <a:p>
            <a:endParaRPr lang="en-US" sz="1800">
              <a:solidFill>
                <a:srgbClr val="FFFFFF"/>
              </a:solidFill>
              <a:latin typeface="Arial"/>
            </a:endParaRPr>
          </a:p>
        </p:txBody>
      </p:sp>
      <p:sp>
        <p:nvSpPr>
          <p:cNvPr id="31" name="TextBox 30"/>
          <p:cNvSpPr txBox="1"/>
          <p:nvPr/>
        </p:nvSpPr>
        <p:spPr>
          <a:xfrm rot="16200000">
            <a:off x="-832021" y="3340441"/>
            <a:ext cx="2234907" cy="400110"/>
          </a:xfrm>
          <a:prstGeom prst="rect">
            <a:avLst/>
          </a:prstGeom>
          <a:noFill/>
        </p:spPr>
        <p:txBody>
          <a:bodyPr wrap="none" rtlCol="0">
            <a:spAutoFit/>
          </a:bodyPr>
          <a:lstStyle/>
          <a:p>
            <a:r>
              <a:rPr lang="en-US" sz="2000" b="1" dirty="0">
                <a:solidFill>
                  <a:srgbClr val="FDE25E">
                    <a:lumMod val="60000"/>
                    <a:lumOff val="40000"/>
                  </a:srgbClr>
                </a:solidFill>
                <a:latin typeface="Arial"/>
              </a:rPr>
              <a:t>Relative Survival</a:t>
            </a:r>
          </a:p>
        </p:txBody>
      </p:sp>
    </p:spTree>
    <p:extLst>
      <p:ext uri="{BB962C8B-B14F-4D97-AF65-F5344CB8AC3E}">
        <p14:creationId xmlns:p14="http://schemas.microsoft.com/office/powerpoint/2010/main" val="405611125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ChangeArrowheads="1"/>
          </p:cNvSpPr>
          <p:nvPr/>
        </p:nvSpPr>
        <p:spPr bwMode="hidden">
          <a:xfrm>
            <a:off x="1273175" y="1290638"/>
            <a:ext cx="6616700" cy="3598862"/>
          </a:xfrm>
          <a:prstGeom prst="rect">
            <a:avLst/>
          </a:prstGeom>
          <a:solidFill>
            <a:schemeClr val="bg2">
              <a:alpha val="67000"/>
            </a:schemeClr>
          </a:solidFill>
          <a:ln w="19050" algn="ctr">
            <a:solidFill>
              <a:srgbClr val="007370"/>
            </a:solidFill>
            <a:miter lim="800000"/>
            <a:headEnd/>
            <a:tailEnd/>
          </a:ln>
          <a:effectLst>
            <a:outerShdw dist="35921" dir="2700000" algn="ctr" rotWithShape="0">
              <a:schemeClr val="bg2"/>
            </a:outerShdw>
          </a:effectLst>
        </p:spPr>
        <p:txBody>
          <a:bodyPr anchor="ctr"/>
          <a:lstStyle/>
          <a:p>
            <a:pPr>
              <a:defRPr/>
            </a:pPr>
            <a:endParaRPr lang="en-US">
              <a:solidFill>
                <a:srgbClr val="FFFFFF"/>
              </a:solidFill>
              <a:effectLst>
                <a:outerShdw blurRad="38100" dist="38100" dir="2700000" algn="tl">
                  <a:srgbClr val="000000"/>
                </a:outerShdw>
              </a:effectLst>
            </a:endParaRPr>
          </a:p>
        </p:txBody>
      </p:sp>
      <p:grpSp>
        <p:nvGrpSpPr>
          <p:cNvPr id="60419" name="Group 3"/>
          <p:cNvGrpSpPr>
            <a:grpSpLocks/>
          </p:cNvGrpSpPr>
          <p:nvPr/>
        </p:nvGrpSpPr>
        <p:grpSpPr bwMode="auto">
          <a:xfrm>
            <a:off x="1277938" y="1263650"/>
            <a:ext cx="6615112" cy="3614738"/>
            <a:chOff x="1126" y="1091"/>
            <a:chExt cx="4167" cy="2277"/>
          </a:xfrm>
        </p:grpSpPr>
        <p:grpSp>
          <p:nvGrpSpPr>
            <p:cNvPr id="60461" name="Group 4"/>
            <p:cNvGrpSpPr>
              <a:grpSpLocks/>
            </p:cNvGrpSpPr>
            <p:nvPr/>
          </p:nvGrpSpPr>
          <p:grpSpPr bwMode="auto">
            <a:xfrm>
              <a:off x="1128" y="1127"/>
              <a:ext cx="4162" cy="2241"/>
              <a:chOff x="1128" y="1127"/>
              <a:chExt cx="4162" cy="2241"/>
            </a:xfrm>
          </p:grpSpPr>
          <p:sp>
            <p:nvSpPr>
              <p:cNvPr id="60463" name="Freeform 5"/>
              <p:cNvSpPr>
                <a:spLocks/>
              </p:cNvSpPr>
              <p:nvPr/>
            </p:nvSpPr>
            <p:spPr bwMode="auto">
              <a:xfrm>
                <a:off x="1128" y="1127"/>
                <a:ext cx="658" cy="2240"/>
              </a:xfrm>
              <a:custGeom>
                <a:avLst/>
                <a:gdLst>
                  <a:gd name="T0" fmla="*/ 0 w 656"/>
                  <a:gd name="T1" fmla="*/ 2240 h 2240"/>
                  <a:gd name="T2" fmla="*/ 692 w 656"/>
                  <a:gd name="T3" fmla="*/ 2239 h 2240"/>
                  <a:gd name="T4" fmla="*/ 679 w 656"/>
                  <a:gd name="T5" fmla="*/ 1581 h 2240"/>
                  <a:gd name="T6" fmla="*/ 598 w 656"/>
                  <a:gd name="T7" fmla="*/ 1329 h 2240"/>
                  <a:gd name="T8" fmla="*/ 553 w 656"/>
                  <a:gd name="T9" fmla="*/ 1177 h 2240"/>
                  <a:gd name="T10" fmla="*/ 505 w 656"/>
                  <a:gd name="T11" fmla="*/ 1014 h 2240"/>
                  <a:gd name="T12" fmla="*/ 459 w 656"/>
                  <a:gd name="T13" fmla="*/ 875 h 2240"/>
                  <a:gd name="T14" fmla="*/ 418 w 656"/>
                  <a:gd name="T15" fmla="*/ 668 h 2240"/>
                  <a:gd name="T16" fmla="*/ 390 w 656"/>
                  <a:gd name="T17" fmla="*/ 528 h 2240"/>
                  <a:gd name="T18" fmla="*/ 342 w 656"/>
                  <a:gd name="T19" fmla="*/ 407 h 2240"/>
                  <a:gd name="T20" fmla="*/ 306 w 656"/>
                  <a:gd name="T21" fmla="*/ 304 h 2240"/>
                  <a:gd name="T22" fmla="*/ 274 w 656"/>
                  <a:gd name="T23" fmla="*/ 241 h 2240"/>
                  <a:gd name="T24" fmla="*/ 263 w 656"/>
                  <a:gd name="T25" fmla="*/ 184 h 2240"/>
                  <a:gd name="T26" fmla="*/ 229 w 656"/>
                  <a:gd name="T27" fmla="*/ 120 h 2240"/>
                  <a:gd name="T28" fmla="*/ 189 w 656"/>
                  <a:gd name="T29" fmla="*/ 57 h 2240"/>
                  <a:gd name="T30" fmla="*/ 144 w 656"/>
                  <a:gd name="T31" fmla="*/ 32 h 2240"/>
                  <a:gd name="T32" fmla="*/ 121 w 656"/>
                  <a:gd name="T33" fmla="*/ 12 h 2240"/>
                  <a:gd name="T34" fmla="*/ 99 w 656"/>
                  <a:gd name="T35" fmla="*/ 1 h 2240"/>
                  <a:gd name="T36" fmla="*/ 2 w 656"/>
                  <a:gd name="T37" fmla="*/ 0 h 2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2240"/>
                  <a:gd name="T59" fmla="*/ 656 w 656"/>
                  <a:gd name="T60" fmla="*/ 2240 h 2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2240">
                    <a:moveTo>
                      <a:pt x="0" y="2240"/>
                    </a:moveTo>
                    <a:lnTo>
                      <a:pt x="656" y="2239"/>
                    </a:lnTo>
                    <a:lnTo>
                      <a:pt x="643" y="1581"/>
                    </a:lnTo>
                    <a:lnTo>
                      <a:pt x="562" y="1329"/>
                    </a:lnTo>
                    <a:lnTo>
                      <a:pt x="517" y="1177"/>
                    </a:lnTo>
                    <a:lnTo>
                      <a:pt x="481" y="1014"/>
                    </a:lnTo>
                    <a:lnTo>
                      <a:pt x="441" y="875"/>
                    </a:lnTo>
                    <a:lnTo>
                      <a:pt x="400" y="668"/>
                    </a:lnTo>
                    <a:lnTo>
                      <a:pt x="372" y="528"/>
                    </a:lnTo>
                    <a:lnTo>
                      <a:pt x="324" y="407"/>
                    </a:lnTo>
                    <a:lnTo>
                      <a:pt x="288" y="304"/>
                    </a:lnTo>
                    <a:lnTo>
                      <a:pt x="256" y="241"/>
                    </a:lnTo>
                    <a:lnTo>
                      <a:pt x="245" y="184"/>
                    </a:lnTo>
                    <a:lnTo>
                      <a:pt x="211" y="120"/>
                    </a:lnTo>
                    <a:lnTo>
                      <a:pt x="171" y="57"/>
                    </a:lnTo>
                    <a:lnTo>
                      <a:pt x="144" y="32"/>
                    </a:lnTo>
                    <a:lnTo>
                      <a:pt x="121" y="12"/>
                    </a:lnTo>
                    <a:lnTo>
                      <a:pt x="99" y="1"/>
                    </a:lnTo>
                    <a:lnTo>
                      <a:pt x="2" y="0"/>
                    </a:lnTo>
                  </a:path>
                </a:pathLst>
              </a:custGeom>
              <a:gradFill rotWithShape="1">
                <a:gsLst>
                  <a:gs pos="0">
                    <a:srgbClr val="FF7757"/>
                  </a:gs>
                  <a:gs pos="100000">
                    <a:srgbClr val="FF9981"/>
                  </a:gs>
                </a:gsLst>
                <a:lin ang="0" scaled="1"/>
              </a:gra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solidFill>
                    <a:srgbClr val="FFFFFF"/>
                  </a:solidFill>
                </a:endParaRPr>
              </a:p>
            </p:txBody>
          </p:sp>
          <p:sp>
            <p:nvSpPr>
              <p:cNvPr id="60464" name="Freeform 6"/>
              <p:cNvSpPr>
                <a:spLocks/>
              </p:cNvSpPr>
              <p:nvPr/>
            </p:nvSpPr>
            <p:spPr bwMode="auto">
              <a:xfrm>
                <a:off x="1772" y="2753"/>
                <a:ext cx="3518" cy="615"/>
              </a:xfrm>
              <a:custGeom>
                <a:avLst/>
                <a:gdLst>
                  <a:gd name="T0" fmla="*/ 2 w 3518"/>
                  <a:gd name="T1" fmla="*/ 615 h 615"/>
                  <a:gd name="T2" fmla="*/ 3518 w 3518"/>
                  <a:gd name="T3" fmla="*/ 615 h 615"/>
                  <a:gd name="T4" fmla="*/ 3516 w 3518"/>
                  <a:gd name="T5" fmla="*/ 421 h 615"/>
                  <a:gd name="T6" fmla="*/ 2945 w 3518"/>
                  <a:gd name="T7" fmla="*/ 422 h 615"/>
                  <a:gd name="T8" fmla="*/ 2283 w 3518"/>
                  <a:gd name="T9" fmla="*/ 418 h 615"/>
                  <a:gd name="T10" fmla="*/ 1760 w 3518"/>
                  <a:gd name="T11" fmla="*/ 391 h 615"/>
                  <a:gd name="T12" fmla="*/ 1349 w 3518"/>
                  <a:gd name="T13" fmla="*/ 368 h 615"/>
                  <a:gd name="T14" fmla="*/ 1102 w 3518"/>
                  <a:gd name="T15" fmla="*/ 337 h 615"/>
                  <a:gd name="T16" fmla="*/ 844 w 3518"/>
                  <a:gd name="T17" fmla="*/ 323 h 615"/>
                  <a:gd name="T18" fmla="*/ 624 w 3518"/>
                  <a:gd name="T19" fmla="*/ 287 h 615"/>
                  <a:gd name="T20" fmla="*/ 339 w 3518"/>
                  <a:gd name="T21" fmla="*/ 269 h 615"/>
                  <a:gd name="T22" fmla="*/ 101 w 3518"/>
                  <a:gd name="T23" fmla="*/ 202 h 615"/>
                  <a:gd name="T24" fmla="*/ 0 w 3518"/>
                  <a:gd name="T25" fmla="*/ 0 h 6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18"/>
                  <a:gd name="T40" fmla="*/ 0 h 615"/>
                  <a:gd name="T41" fmla="*/ 3518 w 3518"/>
                  <a:gd name="T42" fmla="*/ 615 h 6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18" h="615">
                    <a:moveTo>
                      <a:pt x="2" y="615"/>
                    </a:moveTo>
                    <a:lnTo>
                      <a:pt x="3518" y="615"/>
                    </a:lnTo>
                    <a:lnTo>
                      <a:pt x="3516" y="421"/>
                    </a:lnTo>
                    <a:lnTo>
                      <a:pt x="2945" y="422"/>
                    </a:lnTo>
                    <a:lnTo>
                      <a:pt x="2283" y="418"/>
                    </a:lnTo>
                    <a:lnTo>
                      <a:pt x="1760" y="391"/>
                    </a:lnTo>
                    <a:lnTo>
                      <a:pt x="1349" y="368"/>
                    </a:lnTo>
                    <a:lnTo>
                      <a:pt x="1102" y="337"/>
                    </a:lnTo>
                    <a:lnTo>
                      <a:pt x="844" y="323"/>
                    </a:lnTo>
                    <a:lnTo>
                      <a:pt x="624" y="287"/>
                    </a:lnTo>
                    <a:lnTo>
                      <a:pt x="339" y="269"/>
                    </a:lnTo>
                    <a:lnTo>
                      <a:pt x="101" y="202"/>
                    </a:lnTo>
                    <a:lnTo>
                      <a:pt x="0" y="0"/>
                    </a:lnTo>
                  </a:path>
                </a:pathLst>
              </a:custGeom>
              <a:gradFill rotWithShape="1">
                <a:gsLst>
                  <a:gs pos="0">
                    <a:srgbClr val="FF9981"/>
                  </a:gs>
                  <a:gs pos="100000">
                    <a:srgbClr val="FFBBAB"/>
                  </a:gs>
                </a:gsLst>
                <a:lin ang="0" scaled="1"/>
              </a:gra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solidFill>
                    <a:srgbClr val="FFFFFF"/>
                  </a:solidFill>
                </a:endParaRPr>
              </a:p>
            </p:txBody>
          </p:sp>
        </p:grpSp>
        <p:sp>
          <p:nvSpPr>
            <p:cNvPr id="60462" name="Freeform 7"/>
            <p:cNvSpPr>
              <a:spLocks/>
            </p:cNvSpPr>
            <p:nvPr/>
          </p:nvSpPr>
          <p:spPr bwMode="auto">
            <a:xfrm>
              <a:off x="1126" y="1091"/>
              <a:ext cx="4167" cy="2090"/>
            </a:xfrm>
            <a:custGeom>
              <a:avLst/>
              <a:gdLst>
                <a:gd name="T0" fmla="*/ 0 w 2303"/>
                <a:gd name="T1" fmla="*/ 1189856 h 1125"/>
                <a:gd name="T2" fmla="*/ 8431931 w 2303"/>
                <a:gd name="T3" fmla="*/ 21706392 h 1125"/>
                <a:gd name="T4" fmla="*/ 15309504 w 2303"/>
                <a:gd name="T5" fmla="*/ 61909793 h 1125"/>
                <a:gd name="T6" fmla="*/ 17410526 w 2303"/>
                <a:gd name="T7" fmla="*/ 69421083 h 1125"/>
                <a:gd name="T8" fmla="*/ 21565625 w 2303"/>
                <a:gd name="T9" fmla="*/ 71847964 h 1125"/>
                <a:gd name="T10" fmla="*/ 41530313 w 2303"/>
                <a:gd name="T11" fmla="*/ 75477257 h 1125"/>
                <a:gd name="T12" fmla="*/ 68917772 w 2303"/>
                <a:gd name="T13" fmla="*/ 78178376 h 1125"/>
                <a:gd name="T14" fmla="*/ 99506745 w 2303"/>
                <a:gd name="T15" fmla="*/ 78178376 h 1125"/>
                <a:gd name="T16" fmla="*/ 0 60000 65536"/>
                <a:gd name="T17" fmla="*/ 0 60000 65536"/>
                <a:gd name="T18" fmla="*/ 0 60000 65536"/>
                <a:gd name="T19" fmla="*/ 0 60000 65536"/>
                <a:gd name="T20" fmla="*/ 0 60000 65536"/>
                <a:gd name="T21" fmla="*/ 0 60000 65536"/>
                <a:gd name="T22" fmla="*/ 0 60000 65536"/>
                <a:gd name="T23" fmla="*/ 0 60000 65536"/>
                <a:gd name="T24" fmla="*/ 0 w 2303"/>
                <a:gd name="T25" fmla="*/ 0 h 1125"/>
                <a:gd name="T26" fmla="*/ 2303 w 2303"/>
                <a:gd name="T27" fmla="*/ 1125 h 1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3" h="1125">
                  <a:moveTo>
                    <a:pt x="0" y="17"/>
                  </a:moveTo>
                  <a:cubicBezTo>
                    <a:pt x="125" y="0"/>
                    <a:pt x="169" y="226"/>
                    <a:pt x="195" y="312"/>
                  </a:cubicBezTo>
                  <a:cubicBezTo>
                    <a:pt x="251" y="502"/>
                    <a:pt x="290" y="700"/>
                    <a:pt x="354" y="891"/>
                  </a:cubicBezTo>
                  <a:cubicBezTo>
                    <a:pt x="367" y="926"/>
                    <a:pt x="376" y="971"/>
                    <a:pt x="403" y="999"/>
                  </a:cubicBezTo>
                  <a:cubicBezTo>
                    <a:pt x="427" y="1024"/>
                    <a:pt x="467" y="1028"/>
                    <a:pt x="499" y="1034"/>
                  </a:cubicBezTo>
                  <a:cubicBezTo>
                    <a:pt x="499" y="1034"/>
                    <a:pt x="812" y="1073"/>
                    <a:pt x="961" y="1086"/>
                  </a:cubicBezTo>
                  <a:cubicBezTo>
                    <a:pt x="1595" y="1125"/>
                    <a:pt x="1595" y="1125"/>
                    <a:pt x="1595" y="1125"/>
                  </a:cubicBezTo>
                  <a:cubicBezTo>
                    <a:pt x="2303" y="1125"/>
                    <a:pt x="2303" y="1125"/>
                    <a:pt x="2303" y="1125"/>
                  </a:cubicBezTo>
                </a:path>
              </a:pathLst>
            </a:custGeom>
            <a:noFill/>
            <a:ln w="762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endParaRPr>
            </a:p>
          </p:txBody>
        </p:sp>
      </p:grpSp>
      <p:sp>
        <p:nvSpPr>
          <p:cNvPr id="60420" name="Rectangle 8"/>
          <p:cNvSpPr>
            <a:spLocks noChangeArrowheads="1"/>
          </p:cNvSpPr>
          <p:nvPr/>
        </p:nvSpPr>
        <p:spPr bwMode="auto">
          <a:xfrm>
            <a:off x="1270000" y="1290638"/>
            <a:ext cx="66167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0421" name="Rectangle 9"/>
          <p:cNvSpPr>
            <a:spLocks noChangeArrowheads="1"/>
          </p:cNvSpPr>
          <p:nvPr/>
        </p:nvSpPr>
        <p:spPr bwMode="auto">
          <a:xfrm>
            <a:off x="1273175" y="1290638"/>
            <a:ext cx="6616700" cy="35988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endParaRPr>
          </a:p>
        </p:txBody>
      </p:sp>
      <p:sp>
        <p:nvSpPr>
          <p:cNvPr id="60422" name="Line 11"/>
          <p:cNvSpPr>
            <a:spLocks noChangeShapeType="1"/>
          </p:cNvSpPr>
          <p:nvPr/>
        </p:nvSpPr>
        <p:spPr bwMode="auto">
          <a:xfrm>
            <a:off x="1200150" y="4889500"/>
            <a:ext cx="698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23" name="Line 12"/>
          <p:cNvSpPr>
            <a:spLocks noChangeShapeType="1"/>
          </p:cNvSpPr>
          <p:nvPr/>
        </p:nvSpPr>
        <p:spPr bwMode="auto">
          <a:xfrm>
            <a:off x="1200150" y="4175125"/>
            <a:ext cx="698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24" name="Line 13"/>
          <p:cNvSpPr>
            <a:spLocks noChangeShapeType="1"/>
          </p:cNvSpPr>
          <p:nvPr/>
        </p:nvSpPr>
        <p:spPr bwMode="auto">
          <a:xfrm>
            <a:off x="1200150" y="3460750"/>
            <a:ext cx="698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25" name="Line 14"/>
          <p:cNvSpPr>
            <a:spLocks noChangeShapeType="1"/>
          </p:cNvSpPr>
          <p:nvPr/>
        </p:nvSpPr>
        <p:spPr bwMode="auto">
          <a:xfrm>
            <a:off x="1200150" y="2727325"/>
            <a:ext cx="69850" cy="158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26" name="Line 15"/>
          <p:cNvSpPr>
            <a:spLocks noChangeShapeType="1"/>
          </p:cNvSpPr>
          <p:nvPr/>
        </p:nvSpPr>
        <p:spPr bwMode="auto">
          <a:xfrm>
            <a:off x="1200150" y="2008188"/>
            <a:ext cx="69850" cy="1587"/>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27" name="Freeform 16"/>
          <p:cNvSpPr>
            <a:spLocks/>
          </p:cNvSpPr>
          <p:nvPr/>
        </p:nvSpPr>
        <p:spPr bwMode="auto">
          <a:xfrm>
            <a:off x="1195388" y="1289050"/>
            <a:ext cx="74612" cy="1588"/>
          </a:xfrm>
          <a:custGeom>
            <a:avLst/>
            <a:gdLst>
              <a:gd name="T0" fmla="*/ 0 w 47"/>
              <a:gd name="T1" fmla="*/ 0 h 1"/>
              <a:gd name="T2" fmla="*/ 2147483647 w 47"/>
              <a:gd name="T3" fmla="*/ 0 h 1"/>
              <a:gd name="T4" fmla="*/ 0 60000 65536"/>
              <a:gd name="T5" fmla="*/ 0 60000 65536"/>
              <a:gd name="T6" fmla="*/ 0 w 47"/>
              <a:gd name="T7" fmla="*/ 0 h 1"/>
              <a:gd name="T8" fmla="*/ 47 w 47"/>
              <a:gd name="T9" fmla="*/ 1 h 1"/>
            </a:gdLst>
            <a:ahLst/>
            <a:cxnLst>
              <a:cxn ang="T4">
                <a:pos x="T0" y="T1"/>
              </a:cxn>
              <a:cxn ang="T5">
                <a:pos x="T2" y="T3"/>
              </a:cxn>
            </a:cxnLst>
            <a:rect l="T6" t="T7" r="T8" b="T9"/>
            <a:pathLst>
              <a:path w="47" h="1">
                <a:moveTo>
                  <a:pt x="0" y="0"/>
                </a:moveTo>
                <a:lnTo>
                  <a:pt x="47" y="0"/>
                </a:lnTo>
              </a:path>
            </a:pathLst>
          </a:custGeom>
          <a:solidFill>
            <a:srgbClr val="FFFFFF"/>
          </a:solidFill>
          <a:ln w="26988">
            <a:solidFill>
              <a:schemeClr val="tx1"/>
            </a:solidFill>
            <a:round/>
            <a:headEnd/>
            <a:tailEnd/>
          </a:ln>
        </p:spPr>
        <p:txBody>
          <a:bodyPr/>
          <a:lstStyle/>
          <a:p>
            <a:endParaRPr lang="en-US">
              <a:solidFill>
                <a:srgbClr val="FFFFFF"/>
              </a:solidFill>
            </a:endParaRPr>
          </a:p>
        </p:txBody>
      </p:sp>
      <p:sp>
        <p:nvSpPr>
          <p:cNvPr id="1277969" name="Rectangle 17"/>
          <p:cNvSpPr>
            <a:spLocks noChangeArrowheads="1"/>
          </p:cNvSpPr>
          <p:nvPr/>
        </p:nvSpPr>
        <p:spPr bwMode="auto">
          <a:xfrm>
            <a:off x="1019175" y="4749800"/>
            <a:ext cx="141288"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0</a:t>
            </a:r>
          </a:p>
        </p:txBody>
      </p:sp>
      <p:sp>
        <p:nvSpPr>
          <p:cNvPr id="1277970" name="Rectangle 18"/>
          <p:cNvSpPr>
            <a:spLocks noChangeArrowheads="1"/>
          </p:cNvSpPr>
          <p:nvPr/>
        </p:nvSpPr>
        <p:spPr bwMode="auto">
          <a:xfrm>
            <a:off x="884238" y="4032250"/>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20</a:t>
            </a:r>
          </a:p>
        </p:txBody>
      </p:sp>
      <p:sp>
        <p:nvSpPr>
          <p:cNvPr id="1277971" name="Rectangle 19"/>
          <p:cNvSpPr>
            <a:spLocks noChangeArrowheads="1"/>
          </p:cNvSpPr>
          <p:nvPr/>
        </p:nvSpPr>
        <p:spPr bwMode="auto">
          <a:xfrm>
            <a:off x="884238" y="3313113"/>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40</a:t>
            </a:r>
          </a:p>
        </p:txBody>
      </p:sp>
      <p:sp>
        <p:nvSpPr>
          <p:cNvPr id="1277972" name="Rectangle 20"/>
          <p:cNvSpPr>
            <a:spLocks noChangeArrowheads="1"/>
          </p:cNvSpPr>
          <p:nvPr/>
        </p:nvSpPr>
        <p:spPr bwMode="auto">
          <a:xfrm>
            <a:off x="884238" y="2587625"/>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60</a:t>
            </a:r>
          </a:p>
        </p:txBody>
      </p:sp>
      <p:sp>
        <p:nvSpPr>
          <p:cNvPr id="1277973" name="Rectangle 21"/>
          <p:cNvSpPr>
            <a:spLocks noChangeArrowheads="1"/>
          </p:cNvSpPr>
          <p:nvPr/>
        </p:nvSpPr>
        <p:spPr bwMode="auto">
          <a:xfrm>
            <a:off x="884238" y="1868488"/>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80</a:t>
            </a:r>
          </a:p>
        </p:txBody>
      </p:sp>
      <p:sp>
        <p:nvSpPr>
          <p:cNvPr id="1277974" name="Rectangle 22"/>
          <p:cNvSpPr>
            <a:spLocks noChangeArrowheads="1"/>
          </p:cNvSpPr>
          <p:nvPr/>
        </p:nvSpPr>
        <p:spPr bwMode="auto">
          <a:xfrm>
            <a:off x="752475" y="1150938"/>
            <a:ext cx="423863"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100</a:t>
            </a:r>
          </a:p>
        </p:txBody>
      </p:sp>
      <p:sp>
        <p:nvSpPr>
          <p:cNvPr id="60434" name="Line 23"/>
          <p:cNvSpPr>
            <a:spLocks noChangeShapeType="1"/>
          </p:cNvSpPr>
          <p:nvPr/>
        </p:nvSpPr>
        <p:spPr bwMode="auto">
          <a:xfrm flipV="1">
            <a:off x="1635125" y="4889500"/>
            <a:ext cx="1588" cy="7143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35" name="Line 24"/>
          <p:cNvSpPr>
            <a:spLocks noChangeShapeType="1"/>
          </p:cNvSpPr>
          <p:nvPr/>
        </p:nvSpPr>
        <p:spPr bwMode="auto">
          <a:xfrm flipV="1">
            <a:off x="2392363" y="4889500"/>
            <a:ext cx="1587" cy="7143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36" name="Line 25"/>
          <p:cNvSpPr>
            <a:spLocks noChangeShapeType="1"/>
          </p:cNvSpPr>
          <p:nvPr/>
        </p:nvSpPr>
        <p:spPr bwMode="auto">
          <a:xfrm flipV="1">
            <a:off x="3421063" y="4889500"/>
            <a:ext cx="1587" cy="7143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37" name="Line 26"/>
          <p:cNvSpPr>
            <a:spLocks noChangeShapeType="1"/>
          </p:cNvSpPr>
          <p:nvPr/>
        </p:nvSpPr>
        <p:spPr bwMode="auto">
          <a:xfrm flipV="1">
            <a:off x="5821363" y="4889500"/>
            <a:ext cx="1587" cy="7143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60438" name="Line 27"/>
          <p:cNvSpPr>
            <a:spLocks noChangeShapeType="1"/>
          </p:cNvSpPr>
          <p:nvPr/>
        </p:nvSpPr>
        <p:spPr bwMode="auto">
          <a:xfrm flipV="1">
            <a:off x="7888288" y="4889500"/>
            <a:ext cx="1587" cy="71438"/>
          </a:xfrm>
          <a:prstGeom prst="line">
            <a:avLst/>
          </a:prstGeom>
          <a:noFill/>
          <a:ln w="269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1277980" name="Rectangle 28"/>
          <p:cNvSpPr>
            <a:spLocks noChangeArrowheads="1"/>
          </p:cNvSpPr>
          <p:nvPr/>
        </p:nvSpPr>
        <p:spPr bwMode="auto">
          <a:xfrm>
            <a:off x="1565275" y="5100638"/>
            <a:ext cx="141288"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1</a:t>
            </a:r>
          </a:p>
        </p:txBody>
      </p:sp>
      <p:sp>
        <p:nvSpPr>
          <p:cNvPr id="1277981" name="Rectangle 29"/>
          <p:cNvSpPr>
            <a:spLocks noChangeArrowheads="1"/>
          </p:cNvSpPr>
          <p:nvPr/>
        </p:nvSpPr>
        <p:spPr bwMode="auto">
          <a:xfrm>
            <a:off x="2322513" y="5100638"/>
            <a:ext cx="141287"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3</a:t>
            </a:r>
          </a:p>
        </p:txBody>
      </p:sp>
      <p:sp>
        <p:nvSpPr>
          <p:cNvPr id="1277982" name="Rectangle 30"/>
          <p:cNvSpPr>
            <a:spLocks noChangeArrowheads="1"/>
          </p:cNvSpPr>
          <p:nvPr/>
        </p:nvSpPr>
        <p:spPr bwMode="auto">
          <a:xfrm>
            <a:off x="3351213" y="5100638"/>
            <a:ext cx="141287"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6</a:t>
            </a:r>
          </a:p>
        </p:txBody>
      </p:sp>
      <p:sp>
        <p:nvSpPr>
          <p:cNvPr id="1277983" name="Rectangle 31"/>
          <p:cNvSpPr>
            <a:spLocks noChangeArrowheads="1"/>
          </p:cNvSpPr>
          <p:nvPr/>
        </p:nvSpPr>
        <p:spPr bwMode="auto">
          <a:xfrm>
            <a:off x="5681663" y="5100638"/>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12</a:t>
            </a:r>
          </a:p>
        </p:txBody>
      </p:sp>
      <p:sp>
        <p:nvSpPr>
          <p:cNvPr id="1277984" name="Rectangle 32"/>
          <p:cNvSpPr>
            <a:spLocks noChangeArrowheads="1"/>
          </p:cNvSpPr>
          <p:nvPr/>
        </p:nvSpPr>
        <p:spPr bwMode="auto">
          <a:xfrm>
            <a:off x="7748588" y="5100638"/>
            <a:ext cx="282575" cy="304800"/>
          </a:xfrm>
          <a:prstGeom prst="rect">
            <a:avLst/>
          </a:prstGeom>
          <a:noFill/>
          <a:ln w="9525">
            <a:noFill/>
            <a:miter lim="800000"/>
            <a:headEnd/>
            <a:tailEnd/>
          </a:ln>
        </p:spPr>
        <p:txBody>
          <a:bodyPr wrap="none" lIns="0" tIns="0" rIns="0" bIns="0">
            <a:spAutoFit/>
          </a:bodyPr>
          <a:lstStyle/>
          <a:p>
            <a:pPr algn="ctr" eaLnBrk="0" hangingPunct="0">
              <a:defRPr/>
            </a:pPr>
            <a:r>
              <a:rPr lang="en-US" sz="2000" b="1">
                <a:solidFill>
                  <a:srgbClr val="FFFFFF"/>
                </a:solidFill>
                <a:effectLst>
                  <a:outerShdw blurRad="38100" dist="38100" dir="2700000" algn="tl">
                    <a:srgbClr val="000000"/>
                  </a:outerShdw>
                </a:effectLst>
              </a:rPr>
              <a:t>24</a:t>
            </a:r>
          </a:p>
        </p:txBody>
      </p:sp>
      <p:sp>
        <p:nvSpPr>
          <p:cNvPr id="1277985" name="Text Box 33"/>
          <p:cNvSpPr txBox="1">
            <a:spLocks noChangeArrowheads="1"/>
          </p:cNvSpPr>
          <p:nvPr/>
        </p:nvSpPr>
        <p:spPr bwMode="auto">
          <a:xfrm>
            <a:off x="1266825" y="4530725"/>
            <a:ext cx="4452938" cy="381000"/>
          </a:xfrm>
          <a:prstGeom prst="rect">
            <a:avLst/>
          </a:prstGeom>
          <a:noFill/>
          <a:ln w="19050">
            <a:noFill/>
            <a:miter lim="800000"/>
            <a:headEnd/>
            <a:tailEnd/>
          </a:ln>
          <a:effectLst/>
        </p:spPr>
        <p:txBody>
          <a:bodyPr wrap="none">
            <a:spAutoFit/>
          </a:bodyPr>
          <a:lstStyle/>
          <a:p>
            <a:pPr eaLnBrk="0" hangingPunct="0">
              <a:lnSpc>
                <a:spcPct val="95000"/>
              </a:lnSpc>
              <a:defRPr/>
            </a:pPr>
            <a:r>
              <a:rPr lang="en-US" sz="2000" b="1">
                <a:solidFill>
                  <a:srgbClr val="000000"/>
                </a:solidFill>
                <a:effectLst>
                  <a:outerShdw blurRad="38100" dist="38100" dir="2700000" algn="tl">
                    <a:srgbClr val="FFFFFF"/>
                  </a:outerShdw>
                </a:effectLst>
              </a:rPr>
              <a:t>Extent of salvage (% of area at risk)</a:t>
            </a:r>
          </a:p>
        </p:txBody>
      </p:sp>
      <p:sp>
        <p:nvSpPr>
          <p:cNvPr id="1277987" name="AutoShape 35"/>
          <p:cNvSpPr>
            <a:spLocks noChangeArrowheads="1"/>
          </p:cNvSpPr>
          <p:nvPr/>
        </p:nvSpPr>
        <p:spPr bwMode="auto">
          <a:xfrm rot="21600000">
            <a:off x="3098800" y="5321300"/>
            <a:ext cx="3001963" cy="400050"/>
          </a:xfrm>
          <a:prstGeom prst="roundRect">
            <a:avLst>
              <a:gd name="adj" fmla="val 16667"/>
            </a:avLst>
          </a:prstGeom>
          <a:noFill/>
          <a:ln w="28575">
            <a:noFill/>
            <a:round/>
            <a:headEnd/>
            <a:tailEnd/>
          </a:ln>
          <a:effectLst/>
        </p:spPr>
        <p:txBody>
          <a:bodyPr wrap="none" lIns="82550" tIns="41275" rIns="82550" bIns="41275" anchor="ctr"/>
          <a:lstStyle/>
          <a:p>
            <a:pPr algn="ctr" defTabSz="739775" eaLnBrk="0" hangingPunct="0">
              <a:lnSpc>
                <a:spcPct val="90000"/>
              </a:lnSpc>
              <a:defRPr/>
            </a:pPr>
            <a:r>
              <a:rPr lang="en-US" sz="1800" b="1" u="sng" dirty="0">
                <a:solidFill>
                  <a:srgbClr val="FFFF00"/>
                </a:solidFill>
                <a:effectLst>
                  <a:outerShdw blurRad="38100" dist="38100" dir="2700000" algn="tl">
                    <a:srgbClr val="000000"/>
                  </a:outerShdw>
                </a:effectLst>
              </a:rPr>
              <a:t>Treatment objectives</a:t>
            </a:r>
          </a:p>
        </p:txBody>
      </p:sp>
      <p:sp>
        <p:nvSpPr>
          <p:cNvPr id="1277989" name="Rectangle 37"/>
          <p:cNvSpPr>
            <a:spLocks noChangeArrowheads="1"/>
          </p:cNvSpPr>
          <p:nvPr/>
        </p:nvSpPr>
        <p:spPr bwMode="auto">
          <a:xfrm>
            <a:off x="2382838" y="5702300"/>
            <a:ext cx="3163887" cy="360363"/>
          </a:xfrm>
          <a:prstGeom prst="rect">
            <a:avLst/>
          </a:prstGeom>
          <a:noFill/>
          <a:ln w="9525">
            <a:noFill/>
            <a:miter lim="800000"/>
            <a:headEnd/>
            <a:tailEnd/>
          </a:ln>
          <a:effectLst/>
        </p:spPr>
        <p:txBody>
          <a:bodyPr wrap="none" lIns="82550" tIns="41275" rIns="82550" bIns="41275">
            <a:spAutoFit/>
          </a:bodyPr>
          <a:lstStyle/>
          <a:p>
            <a:pPr defTabSz="739775" eaLnBrk="0" hangingPunct="0">
              <a:defRPr/>
            </a:pPr>
            <a:r>
              <a:rPr lang="en-US" sz="1800" b="1" dirty="0">
                <a:solidFill>
                  <a:srgbClr val="FFFFFF"/>
                </a:solidFill>
                <a:effectLst>
                  <a:outerShdw blurRad="38100" dist="38100" dir="2700000" algn="tl">
                    <a:srgbClr val="000000"/>
                  </a:outerShdw>
                </a:effectLst>
              </a:rPr>
              <a:t>Time to treatment is critical</a:t>
            </a:r>
          </a:p>
        </p:txBody>
      </p:sp>
      <p:sp>
        <p:nvSpPr>
          <p:cNvPr id="1277990" name="AutoShape 38"/>
          <p:cNvSpPr>
            <a:spLocks noChangeArrowheads="1"/>
          </p:cNvSpPr>
          <p:nvPr/>
        </p:nvSpPr>
        <p:spPr bwMode="auto">
          <a:xfrm>
            <a:off x="1282700" y="5818188"/>
            <a:ext cx="1116013" cy="188912"/>
          </a:xfrm>
          <a:prstGeom prst="leftRightArrow">
            <a:avLst>
              <a:gd name="adj1" fmla="val 34398"/>
              <a:gd name="adj2" fmla="val 86562"/>
            </a:avLst>
          </a:prstGeom>
          <a:solidFill>
            <a:srgbClr val="FFFF00"/>
          </a:solidFill>
          <a:ln w="19050">
            <a:noFill/>
            <a:miter lim="800000"/>
            <a:headEnd/>
            <a:tailEnd/>
          </a:ln>
          <a:effectLst>
            <a:outerShdw dist="35921" dir="2700000" algn="ctr" rotWithShape="0">
              <a:schemeClr val="bg2"/>
            </a:outerShdw>
          </a:effectLst>
        </p:spPr>
        <p:txBody>
          <a:bodyPr anchor="ctr">
            <a:spAutoFit/>
          </a:bodyPr>
          <a:lstStyle/>
          <a:p>
            <a:pPr>
              <a:defRPr/>
            </a:pPr>
            <a:endParaRPr lang="en-US">
              <a:solidFill>
                <a:srgbClr val="FFFFFF"/>
              </a:solidFill>
            </a:endParaRPr>
          </a:p>
        </p:txBody>
      </p:sp>
      <p:sp>
        <p:nvSpPr>
          <p:cNvPr id="1277992" name="Rectangle 40"/>
          <p:cNvSpPr>
            <a:spLocks noChangeArrowheads="1"/>
          </p:cNvSpPr>
          <p:nvPr/>
        </p:nvSpPr>
        <p:spPr bwMode="auto">
          <a:xfrm>
            <a:off x="4429125" y="6034088"/>
            <a:ext cx="3344863" cy="360362"/>
          </a:xfrm>
          <a:prstGeom prst="rect">
            <a:avLst/>
          </a:prstGeom>
          <a:noFill/>
          <a:ln w="9525">
            <a:noFill/>
            <a:miter lim="800000"/>
            <a:headEnd/>
            <a:tailEnd/>
          </a:ln>
          <a:effectLst/>
        </p:spPr>
        <p:txBody>
          <a:bodyPr wrap="none" lIns="82550" tIns="41275" rIns="82550" bIns="41275">
            <a:spAutoFit/>
          </a:bodyPr>
          <a:lstStyle/>
          <a:p>
            <a:pPr defTabSz="739775" eaLnBrk="0" hangingPunct="0">
              <a:defRPr/>
            </a:pPr>
            <a:r>
              <a:rPr lang="en-US" sz="1800" b="1" dirty="0">
                <a:solidFill>
                  <a:srgbClr val="FFFFFF"/>
                </a:solidFill>
                <a:effectLst>
                  <a:outerShdw blurRad="38100" dist="38100" dir="2700000" algn="tl">
                    <a:srgbClr val="000000"/>
                  </a:outerShdw>
                </a:effectLst>
              </a:rPr>
              <a:t>Opening the IRA (PCI &gt; lysis)</a:t>
            </a:r>
          </a:p>
        </p:txBody>
      </p:sp>
      <p:sp>
        <p:nvSpPr>
          <p:cNvPr id="1277993" name="AutoShape 41"/>
          <p:cNvSpPr>
            <a:spLocks noChangeArrowheads="1"/>
          </p:cNvSpPr>
          <p:nvPr/>
        </p:nvSpPr>
        <p:spPr bwMode="auto">
          <a:xfrm>
            <a:off x="2335213" y="6148388"/>
            <a:ext cx="2101850" cy="188912"/>
          </a:xfrm>
          <a:prstGeom prst="leftRightArrow">
            <a:avLst>
              <a:gd name="adj1" fmla="val 36139"/>
              <a:gd name="adj2" fmla="val 89060"/>
            </a:avLst>
          </a:prstGeom>
          <a:solidFill>
            <a:srgbClr val="FF9900"/>
          </a:solidFill>
          <a:ln w="19050">
            <a:noFill/>
            <a:miter lim="800000"/>
            <a:headEnd/>
            <a:tailEnd/>
          </a:ln>
          <a:effectLst>
            <a:outerShdw dist="35921" dir="2700000" algn="ctr" rotWithShape="0">
              <a:schemeClr val="bg2"/>
            </a:outerShdw>
          </a:effectLst>
        </p:spPr>
        <p:txBody>
          <a:bodyPr anchor="ctr">
            <a:spAutoFit/>
          </a:bodyPr>
          <a:lstStyle/>
          <a:p>
            <a:pPr>
              <a:defRPr/>
            </a:pPr>
            <a:endParaRPr lang="en-US">
              <a:solidFill>
                <a:srgbClr val="FFFFFF"/>
              </a:solidFill>
            </a:endParaRPr>
          </a:p>
        </p:txBody>
      </p:sp>
      <p:sp>
        <p:nvSpPr>
          <p:cNvPr id="1277994" name="Rectangle 42"/>
          <p:cNvSpPr>
            <a:spLocks noChangeArrowheads="1"/>
          </p:cNvSpPr>
          <p:nvPr/>
        </p:nvSpPr>
        <p:spPr bwMode="auto">
          <a:xfrm rot="21600000">
            <a:off x="454025" y="5040313"/>
            <a:ext cx="973138" cy="417512"/>
          </a:xfrm>
          <a:prstGeom prst="rect">
            <a:avLst/>
          </a:prstGeom>
          <a:noFill/>
          <a:ln w="9525">
            <a:noFill/>
            <a:miter lim="800000"/>
            <a:headEnd/>
            <a:tailEnd/>
          </a:ln>
          <a:effectLst/>
        </p:spPr>
        <p:txBody>
          <a:bodyPr wrap="none" lIns="82550" tIns="41275" rIns="82550" bIns="41275">
            <a:spAutoFit/>
          </a:bodyPr>
          <a:lstStyle/>
          <a:p>
            <a:pPr algn="ctr" defTabSz="739775" eaLnBrk="0" hangingPunct="0">
              <a:defRPr/>
            </a:pPr>
            <a:r>
              <a:rPr lang="en-US" sz="2200" b="1">
                <a:solidFill>
                  <a:srgbClr val="FFFF00"/>
                </a:solidFill>
                <a:effectLst>
                  <a:outerShdw blurRad="38100" dist="38100" dir="2700000" algn="tl">
                    <a:srgbClr val="000000"/>
                  </a:outerShdw>
                </a:effectLst>
              </a:rPr>
              <a:t>Hours</a:t>
            </a:r>
          </a:p>
        </p:txBody>
      </p:sp>
      <p:sp>
        <p:nvSpPr>
          <p:cNvPr id="1277995" name="Rectangle 43"/>
          <p:cNvSpPr>
            <a:spLocks noGrp="1" noChangeArrowheads="1"/>
          </p:cNvSpPr>
          <p:nvPr>
            <p:ph type="title"/>
          </p:nvPr>
        </p:nvSpPr>
        <p:spPr>
          <a:xfrm>
            <a:off x="153988" y="31750"/>
            <a:ext cx="8896350" cy="755650"/>
          </a:xfrm>
        </p:spPr>
        <p:txBody>
          <a:bodyPr/>
          <a:lstStyle/>
          <a:p>
            <a:pPr eaLnBrk="1" hangingPunct="1">
              <a:defRPr/>
            </a:pPr>
            <a:r>
              <a:rPr lang="en-US" sz="3200" dirty="0" err="1"/>
              <a:t>Liên</a:t>
            </a:r>
            <a:r>
              <a:rPr lang="en-US" sz="3200" dirty="0"/>
              <a:t> </a:t>
            </a:r>
            <a:r>
              <a:rPr lang="en-US" sz="3200" dirty="0" err="1"/>
              <a:t>quan</a:t>
            </a:r>
            <a:r>
              <a:rPr lang="en-US" sz="3200" dirty="0"/>
              <a:t> </a:t>
            </a:r>
            <a:r>
              <a:rPr lang="en-US" sz="3200" dirty="0" err="1"/>
              <a:t>giữa</a:t>
            </a:r>
            <a:r>
              <a:rPr lang="en-US" sz="3200" dirty="0"/>
              <a:t> </a:t>
            </a:r>
            <a:r>
              <a:rPr lang="en-US" sz="3200" dirty="0" err="1"/>
              <a:t>thời</a:t>
            </a:r>
            <a:r>
              <a:rPr lang="en-US" sz="3200" dirty="0"/>
              <a:t> </a:t>
            </a:r>
            <a:r>
              <a:rPr lang="en-US" sz="3200" dirty="0" err="1"/>
              <a:t>gian</a:t>
            </a:r>
            <a:r>
              <a:rPr lang="en-US" sz="3200" dirty="0"/>
              <a:t> đ</a:t>
            </a:r>
            <a:r>
              <a:rPr lang="vi-VN" sz="3200" dirty="0"/>
              <a:t>ư</a:t>
            </a:r>
            <a:r>
              <a:rPr lang="en-US" sz="3200" dirty="0" err="1"/>
              <a:t>ợc</a:t>
            </a:r>
            <a:r>
              <a:rPr lang="en-US" sz="3200" dirty="0"/>
              <a:t> </a:t>
            </a:r>
            <a:r>
              <a:rPr lang="en-US" sz="3200" dirty="0" err="1"/>
              <a:t>tái</a:t>
            </a:r>
            <a:r>
              <a:rPr lang="en-US" sz="3200" dirty="0"/>
              <a:t> </a:t>
            </a:r>
            <a:r>
              <a:rPr lang="en-US" sz="3200" dirty="0" err="1"/>
              <a:t>thông</a:t>
            </a:r>
            <a:r>
              <a:rPr lang="en-US" sz="3200" dirty="0"/>
              <a:t>, </a:t>
            </a:r>
            <a:r>
              <a:rPr lang="en-US" sz="3200" dirty="0" err="1"/>
              <a:t>vùng</a:t>
            </a:r>
            <a:r>
              <a:rPr lang="en-US" sz="3200" dirty="0"/>
              <a:t> c</a:t>
            </a:r>
            <a:r>
              <a:rPr lang="vi-VN" sz="3200" dirty="0"/>
              <a:t>ơ</a:t>
            </a:r>
            <a:r>
              <a:rPr lang="en-US" sz="3200" dirty="0"/>
              <a:t> </a:t>
            </a:r>
            <a:r>
              <a:rPr lang="en-US" sz="3200" dirty="0" err="1"/>
              <a:t>tim</a:t>
            </a:r>
            <a:r>
              <a:rPr lang="en-US" sz="3200" dirty="0"/>
              <a:t> </a:t>
            </a:r>
            <a:r>
              <a:rPr lang="en-US" sz="3200" dirty="0" err="1"/>
              <a:t>sống</a:t>
            </a:r>
            <a:r>
              <a:rPr lang="en-US" sz="3200" dirty="0"/>
              <a:t> </a:t>
            </a:r>
            <a:r>
              <a:rPr lang="en-US" sz="3200" dirty="0" err="1"/>
              <a:t>còn</a:t>
            </a:r>
            <a:r>
              <a:rPr lang="en-US" sz="3200" dirty="0"/>
              <a:t> </a:t>
            </a:r>
            <a:r>
              <a:rPr lang="en-US" sz="3200" dirty="0" err="1"/>
              <a:t>và</a:t>
            </a:r>
            <a:r>
              <a:rPr lang="en-US" sz="3200" dirty="0"/>
              <a:t> </a:t>
            </a:r>
            <a:r>
              <a:rPr lang="en-US" sz="3200" dirty="0" err="1"/>
              <a:t>tiên</a:t>
            </a:r>
            <a:r>
              <a:rPr lang="en-US" sz="3200" dirty="0"/>
              <a:t> l</a:t>
            </a:r>
            <a:r>
              <a:rPr lang="vi-VN" sz="3200" dirty="0"/>
              <a:t>ư</a:t>
            </a:r>
            <a:r>
              <a:rPr lang="en-US" sz="3200" dirty="0" err="1"/>
              <a:t>ợng</a:t>
            </a:r>
            <a:endParaRPr lang="en-US" sz="3200" dirty="0">
              <a:solidFill>
                <a:srgbClr val="FFFF00"/>
              </a:solidFill>
            </a:endParaRPr>
          </a:p>
        </p:txBody>
      </p:sp>
      <p:sp>
        <p:nvSpPr>
          <p:cNvPr id="1277996" name="Text Box 44"/>
          <p:cNvSpPr txBox="1">
            <a:spLocks noChangeArrowheads="1"/>
          </p:cNvSpPr>
          <p:nvPr/>
        </p:nvSpPr>
        <p:spPr bwMode="auto">
          <a:xfrm>
            <a:off x="3036094" y="6471838"/>
            <a:ext cx="3071812" cy="304800"/>
          </a:xfrm>
          <a:prstGeom prst="rect">
            <a:avLst/>
          </a:prstGeom>
          <a:noFill/>
          <a:ln w="50800">
            <a:noFill/>
            <a:miter lim="800000"/>
            <a:headEnd type="none" w="sm" len="sm"/>
            <a:tailEnd type="none" w="med" len="lg"/>
          </a:ln>
          <a:effectLst>
            <a:outerShdw dist="17961" dir="2700000" algn="ctr" rotWithShape="0">
              <a:schemeClr val="bg2"/>
            </a:outerShdw>
          </a:effectLst>
        </p:spPr>
        <p:txBody>
          <a:bodyPr wrap="none" anchor="b">
            <a:spAutoFit/>
          </a:bodyPr>
          <a:lstStyle/>
          <a:p>
            <a:pPr algn="ctr" eaLnBrk="0" hangingPunct="0">
              <a:defRPr/>
            </a:pPr>
            <a:r>
              <a:rPr lang="en-US" sz="1400" b="1" dirty="0">
                <a:solidFill>
                  <a:srgbClr val="FFFFFF"/>
                </a:solidFill>
                <a:effectLst>
                  <a:outerShdw blurRad="38100" dist="38100" dir="2700000" algn="tl">
                    <a:srgbClr val="000000">
                      <a:alpha val="43137"/>
                    </a:srgbClr>
                  </a:outerShdw>
                </a:effectLst>
              </a:rPr>
              <a:t>Gersh, Stone, Holmes. </a:t>
            </a:r>
            <a:r>
              <a:rPr lang="en-US" sz="1400" b="1" i="1" dirty="0">
                <a:solidFill>
                  <a:srgbClr val="FFFFFF"/>
                </a:solidFill>
                <a:effectLst>
                  <a:outerShdw blurRad="38100" dist="38100" dir="2700000" algn="tl">
                    <a:srgbClr val="000000">
                      <a:alpha val="43137"/>
                    </a:srgbClr>
                  </a:outerShdw>
                </a:effectLst>
              </a:rPr>
              <a:t>JAMA </a:t>
            </a:r>
            <a:r>
              <a:rPr lang="en-US" sz="1400" b="1" dirty="0">
                <a:solidFill>
                  <a:srgbClr val="FFFFFF"/>
                </a:solidFill>
                <a:effectLst>
                  <a:outerShdw blurRad="38100" dist="38100" dir="2700000" algn="tl">
                    <a:srgbClr val="000000">
                      <a:alpha val="43137"/>
                    </a:srgbClr>
                  </a:outerShdw>
                </a:effectLst>
              </a:rPr>
              <a:t>2005</a:t>
            </a:r>
          </a:p>
        </p:txBody>
      </p:sp>
      <p:sp>
        <p:nvSpPr>
          <p:cNvPr id="60453" name="Oval 46"/>
          <p:cNvSpPr>
            <a:spLocks noChangeArrowheads="1"/>
          </p:cNvSpPr>
          <p:nvPr/>
        </p:nvSpPr>
        <p:spPr bwMode="auto">
          <a:xfrm>
            <a:off x="1806575" y="2501411"/>
            <a:ext cx="282575" cy="282575"/>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sp>
        <p:nvSpPr>
          <p:cNvPr id="1277999" name="Text Box 47"/>
          <p:cNvSpPr txBox="1">
            <a:spLocks noChangeArrowheads="1"/>
          </p:cNvSpPr>
          <p:nvPr/>
        </p:nvSpPr>
        <p:spPr bwMode="auto">
          <a:xfrm>
            <a:off x="2092325" y="2444261"/>
            <a:ext cx="2838450" cy="396875"/>
          </a:xfrm>
          <a:prstGeom prst="rect">
            <a:avLst/>
          </a:prstGeom>
          <a:noFill/>
          <a:ln w="9525">
            <a:noFill/>
            <a:miter lim="800000"/>
            <a:headEnd/>
            <a:tailEnd/>
          </a:ln>
          <a:effectLst/>
        </p:spPr>
        <p:txBody>
          <a:bodyPr wrap="none">
            <a:spAutoFit/>
          </a:bodyPr>
          <a:lstStyle/>
          <a:p>
            <a:pPr>
              <a:defRPr/>
            </a:pPr>
            <a:r>
              <a:rPr lang="en-US" sz="2000" b="1" dirty="0">
                <a:solidFill>
                  <a:srgbClr val="FFFFFF"/>
                </a:solidFill>
                <a:effectLst>
                  <a:outerShdw blurRad="38100" dist="38100" dir="2700000" algn="tl">
                    <a:srgbClr val="000000"/>
                  </a:outerShdw>
                </a:effectLst>
              </a:rPr>
              <a:t>Median U.S. Sx-ER: 2°</a:t>
            </a:r>
          </a:p>
        </p:txBody>
      </p:sp>
      <p:sp>
        <p:nvSpPr>
          <p:cNvPr id="1278012" name="Rectangle 60"/>
          <p:cNvSpPr>
            <a:spLocks noChangeArrowheads="1"/>
          </p:cNvSpPr>
          <p:nvPr/>
        </p:nvSpPr>
        <p:spPr bwMode="auto">
          <a:xfrm rot="-5400000">
            <a:off x="-958850" y="2898775"/>
            <a:ext cx="2930525" cy="396875"/>
          </a:xfrm>
          <a:prstGeom prst="rect">
            <a:avLst/>
          </a:prstGeom>
          <a:noFill/>
          <a:ln w="9525">
            <a:noFill/>
            <a:miter lim="800000"/>
            <a:headEnd/>
            <a:tailEnd/>
          </a:ln>
          <a:effectLst/>
        </p:spPr>
        <p:txBody>
          <a:bodyPr wrap="none">
            <a:spAutoFit/>
          </a:bodyPr>
          <a:lstStyle/>
          <a:p>
            <a:pPr>
              <a:defRPr/>
            </a:pPr>
            <a:r>
              <a:rPr lang="en-US" sz="2000" b="1">
                <a:solidFill>
                  <a:srgbClr val="FFFF00"/>
                </a:solidFill>
                <a:effectLst>
                  <a:outerShdw blurRad="38100" dist="38100" dir="2700000" algn="tl">
                    <a:srgbClr val="000000"/>
                  </a:outerShdw>
                </a:effectLst>
              </a:rPr>
              <a:t>Mortality reduction (%)</a:t>
            </a:r>
          </a:p>
        </p:txBody>
      </p:sp>
      <p:sp>
        <p:nvSpPr>
          <p:cNvPr id="49" name="Text Box 47"/>
          <p:cNvSpPr txBox="1">
            <a:spLocks noChangeArrowheads="1"/>
          </p:cNvSpPr>
          <p:nvPr/>
        </p:nvSpPr>
        <p:spPr bwMode="auto">
          <a:xfrm>
            <a:off x="2725371" y="3194538"/>
            <a:ext cx="1125886" cy="400110"/>
          </a:xfrm>
          <a:prstGeom prst="rect">
            <a:avLst/>
          </a:prstGeom>
          <a:solidFill>
            <a:schemeClr val="bg2"/>
          </a:solidFill>
          <a:ln w="9525">
            <a:noFill/>
            <a:miter lim="800000"/>
            <a:headEnd/>
            <a:tailEnd/>
          </a:ln>
          <a:effectLst/>
        </p:spPr>
        <p:txBody>
          <a:bodyPr wrap="none">
            <a:spAutoFit/>
          </a:bodyPr>
          <a:lstStyle/>
          <a:p>
            <a:pPr>
              <a:defRPr/>
            </a:pPr>
            <a:r>
              <a:rPr lang="en-US" sz="2000" b="1" dirty="0">
                <a:solidFill>
                  <a:srgbClr val="FDE25E">
                    <a:lumMod val="60000"/>
                    <a:lumOff val="40000"/>
                  </a:srgbClr>
                </a:solidFill>
                <a:effectLst>
                  <a:outerShdw blurRad="38100" dist="38100" dir="2700000" algn="tl">
                    <a:srgbClr val="000000"/>
                  </a:outerShdw>
                </a:effectLst>
              </a:rPr>
              <a:t>60’ DBT</a:t>
            </a:r>
          </a:p>
        </p:txBody>
      </p:sp>
      <p:grpSp>
        <p:nvGrpSpPr>
          <p:cNvPr id="6" name="Group 5"/>
          <p:cNvGrpSpPr/>
          <p:nvPr/>
        </p:nvGrpSpPr>
        <p:grpSpPr>
          <a:xfrm>
            <a:off x="1254367" y="4030663"/>
            <a:ext cx="4388323" cy="369332"/>
            <a:chOff x="1289538" y="4136170"/>
            <a:chExt cx="4388323" cy="369332"/>
          </a:xfrm>
        </p:grpSpPr>
        <p:sp>
          <p:nvSpPr>
            <p:cNvPr id="1278007" name="Rectangle 55"/>
            <p:cNvSpPr>
              <a:spLocks noChangeArrowheads="1"/>
            </p:cNvSpPr>
            <p:nvPr/>
          </p:nvSpPr>
          <p:spPr bwMode="auto">
            <a:xfrm>
              <a:off x="2720000" y="4136170"/>
              <a:ext cx="2957861" cy="369332"/>
            </a:xfrm>
            <a:prstGeom prst="rect">
              <a:avLst/>
            </a:prstGeom>
            <a:solidFill>
              <a:schemeClr val="tx2"/>
            </a:solidFill>
            <a:ln w="9525">
              <a:solidFill>
                <a:schemeClr val="bg2"/>
              </a:solidFill>
              <a:miter lim="800000"/>
              <a:headEnd/>
              <a:tailEnd/>
            </a:ln>
            <a:effectLst/>
          </p:spPr>
          <p:txBody>
            <a:bodyPr wrap="none">
              <a:spAutoFit/>
            </a:bodyPr>
            <a:lstStyle/>
            <a:p>
              <a:pPr>
                <a:defRPr/>
              </a:pPr>
              <a:r>
                <a:rPr lang="en-US" sz="1800" b="1" dirty="0">
                  <a:solidFill>
                    <a:srgbClr val="000000"/>
                  </a:solidFill>
                  <a:effectLst>
                    <a:outerShdw blurRad="38100" dist="38100" dir="2700000" algn="tl">
                      <a:srgbClr val="FFFFFF"/>
                    </a:outerShdw>
                  </a:effectLst>
                </a:rPr>
                <a:t>Symptom to balloon: 3.0°</a:t>
              </a:r>
            </a:p>
          </p:txBody>
        </p:sp>
        <p:cxnSp>
          <p:nvCxnSpPr>
            <p:cNvPr id="3" name="Straight Connector 2"/>
            <p:cNvCxnSpPr/>
            <p:nvPr/>
          </p:nvCxnSpPr>
          <p:spPr bwMode="auto">
            <a:xfrm flipH="1">
              <a:off x="1289538" y="4325815"/>
              <a:ext cx="1277816" cy="0"/>
            </a:xfrm>
            <a:prstGeom prst="line">
              <a:avLst/>
            </a:prstGeom>
            <a:solidFill>
              <a:schemeClr val="accent1"/>
            </a:solidFill>
            <a:ln w="38100" cap="flat" cmpd="sng" algn="ctr">
              <a:solidFill>
                <a:schemeClr val="tx1"/>
              </a:solidFill>
              <a:prstDash val="sysDash"/>
              <a:round/>
              <a:headEnd type="none" w="med" len="med"/>
              <a:tailEnd type="none" w="med" len="med"/>
            </a:ln>
            <a:effectLst/>
          </p:spPr>
        </p:cxnSp>
        <p:sp>
          <p:nvSpPr>
            <p:cNvPr id="60455" name="Oval 52"/>
            <p:cNvSpPr>
              <a:spLocks noChangeArrowheads="1"/>
            </p:cNvSpPr>
            <p:nvPr/>
          </p:nvSpPr>
          <p:spPr bwMode="auto">
            <a:xfrm>
              <a:off x="2313234" y="4191000"/>
              <a:ext cx="282575" cy="282575"/>
            </a:xfrm>
            <a:prstGeom prst="ellipse">
              <a:avLst/>
            </a:prstGeom>
            <a:solidFill>
              <a:srgbClr val="FF0000"/>
            </a:solidFill>
            <a:ln w="9525">
              <a:solidFill>
                <a:schemeClr val="tx1"/>
              </a:solidFill>
              <a:round/>
              <a:headEnd/>
              <a:tailEnd/>
            </a:ln>
          </p:spPr>
          <p:txBody>
            <a:bodyPr wrap="none" anchor="ctr"/>
            <a:lstStyle/>
            <a:p>
              <a:endParaRPr lang="en-US">
                <a:solidFill>
                  <a:srgbClr val="FFFFFF"/>
                </a:solidFill>
              </a:endParaRPr>
            </a:p>
          </p:txBody>
        </p:sp>
      </p:grpSp>
      <p:cxnSp>
        <p:nvCxnSpPr>
          <p:cNvPr id="52" name="Straight Arrow Connector 51"/>
          <p:cNvCxnSpPr/>
          <p:nvPr/>
        </p:nvCxnSpPr>
        <p:spPr bwMode="auto">
          <a:xfrm>
            <a:off x="3880338" y="2825262"/>
            <a:ext cx="0" cy="119575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54" name="Group 47"/>
          <p:cNvGrpSpPr>
            <a:grpSpLocks/>
          </p:cNvGrpSpPr>
          <p:nvPr/>
        </p:nvGrpSpPr>
        <p:grpSpPr bwMode="auto">
          <a:xfrm>
            <a:off x="5320201" y="1404450"/>
            <a:ext cx="3743325" cy="1511300"/>
            <a:chOff x="5249863" y="1474881"/>
            <a:chExt cx="3743325" cy="1511300"/>
          </a:xfrm>
        </p:grpSpPr>
        <p:sp>
          <p:nvSpPr>
            <p:cNvPr id="55" name="Rectangle 57"/>
            <p:cNvSpPr>
              <a:spLocks noChangeArrowheads="1"/>
            </p:cNvSpPr>
            <p:nvPr/>
          </p:nvSpPr>
          <p:spPr bwMode="auto">
            <a:xfrm>
              <a:off x="5249863" y="1474881"/>
              <a:ext cx="3500437" cy="1511300"/>
            </a:xfrm>
            <a:prstGeom prst="rect">
              <a:avLst/>
            </a:prstGeom>
            <a:solidFill>
              <a:srgbClr val="002060"/>
            </a:solidFill>
            <a:ln w="9525">
              <a:solidFill>
                <a:schemeClr val="tx1"/>
              </a:solidFill>
              <a:miter lim="800000"/>
              <a:headEnd/>
              <a:tailEnd/>
            </a:ln>
          </p:spPr>
          <p:txBody>
            <a:bodyPr wrap="none" anchor="ctr"/>
            <a:lstStyle/>
            <a:p>
              <a:pPr marL="457200" indent="-457200"/>
              <a:endParaRPr lang="en-US" sz="2000">
                <a:solidFill>
                  <a:srgbClr val="FFFFFF"/>
                </a:solidFill>
              </a:endParaRPr>
            </a:p>
          </p:txBody>
        </p:sp>
        <p:sp>
          <p:nvSpPr>
            <p:cNvPr id="56" name="Rectangle 58"/>
            <p:cNvSpPr>
              <a:spLocks noChangeArrowheads="1"/>
            </p:cNvSpPr>
            <p:nvPr/>
          </p:nvSpPr>
          <p:spPr bwMode="auto">
            <a:xfrm>
              <a:off x="5313363" y="1538381"/>
              <a:ext cx="3679825" cy="1384300"/>
            </a:xfrm>
            <a:prstGeom prst="rect">
              <a:avLst/>
            </a:prstGeom>
            <a:noFill/>
            <a:ln w="9525">
              <a:noFill/>
              <a:miter lim="800000"/>
              <a:headEnd/>
              <a:tailEnd/>
            </a:ln>
            <a:effectLst/>
          </p:spPr>
          <p:txBody>
            <a:bodyPr>
              <a:spAutoFit/>
            </a:bodyPr>
            <a:lstStyle/>
            <a:p>
              <a:pPr>
                <a:defRPr/>
              </a:pPr>
              <a:r>
                <a:rPr lang="en-US" sz="2000" b="1" dirty="0">
                  <a:solidFill>
                    <a:srgbClr val="FFCC99"/>
                  </a:solidFill>
                  <a:effectLst>
                    <a:outerShdw blurRad="38100" dist="38100" dir="2700000" algn="tl">
                      <a:srgbClr val="000000"/>
                    </a:outerShdw>
                  </a:effectLst>
                </a:rPr>
                <a:t>Modifying factors</a:t>
              </a:r>
            </a:p>
            <a:p>
              <a:pPr marL="0" lvl="3">
                <a:defRPr/>
              </a:pPr>
              <a:r>
                <a:rPr lang="en-US" sz="2000" b="1" dirty="0">
                  <a:solidFill>
                    <a:srgbClr val="FFFFFF"/>
                  </a:solidFill>
                  <a:effectLst>
                    <a:outerShdw blurRad="38100" dist="38100" dir="2700000" algn="tl">
                      <a:srgbClr val="000000"/>
                    </a:outerShdw>
                  </a:effectLst>
                </a:rPr>
                <a:t>• Collaterals                                       </a:t>
              </a:r>
              <a:r>
                <a:rPr lang="en-US" dirty="0">
                  <a:solidFill>
                    <a:srgbClr val="FFFFFF"/>
                  </a:solidFill>
                </a:rPr>
                <a:t> </a:t>
              </a:r>
              <a:r>
                <a:rPr lang="en-US" sz="2000" b="1" dirty="0">
                  <a:solidFill>
                    <a:srgbClr val="FFFFFF"/>
                  </a:solidFill>
                  <a:effectLst>
                    <a:outerShdw blurRad="38100" dist="38100" dir="2700000" algn="tl">
                      <a:srgbClr val="000000"/>
                    </a:outerShdw>
                  </a:effectLst>
                </a:rPr>
                <a:t>•</a:t>
              </a:r>
              <a:r>
                <a:rPr lang="en-US" sz="2000" dirty="0">
                  <a:solidFill>
                    <a:srgbClr val="FFFFFF"/>
                  </a:solidFill>
                </a:rPr>
                <a:t> </a:t>
              </a:r>
              <a:r>
                <a:rPr lang="en-US" sz="2000" b="1" dirty="0">
                  <a:solidFill>
                    <a:srgbClr val="FFFFFF"/>
                  </a:solidFill>
                  <a:effectLst>
                    <a:outerShdw blurRad="38100" dist="38100" dir="2700000" algn="tl">
                      <a:srgbClr val="000000"/>
                    </a:outerShdw>
                  </a:effectLst>
                </a:rPr>
                <a:t>Ischemic preconditioning </a:t>
              </a:r>
            </a:p>
            <a:p>
              <a:pPr marL="0" lvl="3">
                <a:defRPr/>
              </a:pPr>
              <a:r>
                <a:rPr lang="en-US" sz="2000" b="1" dirty="0">
                  <a:solidFill>
                    <a:srgbClr val="FFFFFF"/>
                  </a:solidFill>
                  <a:effectLst>
                    <a:outerShdw blurRad="38100" dist="38100" dir="2700000" algn="tl">
                      <a:srgbClr val="000000"/>
                    </a:outerShdw>
                  </a:effectLst>
                </a:rPr>
                <a:t>•</a:t>
              </a:r>
              <a:r>
                <a:rPr lang="en-US" sz="2000" dirty="0">
                  <a:solidFill>
                    <a:srgbClr val="FFFFFF"/>
                  </a:solidFill>
                </a:rPr>
                <a:t> </a:t>
              </a:r>
              <a:r>
                <a:rPr lang="en-US" sz="2000" b="1" dirty="0">
                  <a:solidFill>
                    <a:srgbClr val="FFFFFF"/>
                  </a:solidFill>
                  <a:effectLst>
                    <a:outerShdw blurRad="38100" dist="38100" dir="2700000" algn="tl">
                      <a:srgbClr val="000000"/>
                    </a:outerShdw>
                  </a:effectLst>
                </a:rPr>
                <a:t>MVO</a:t>
              </a:r>
              <a:r>
                <a:rPr lang="en-US" sz="2000" b="1" baseline="-25000" dirty="0">
                  <a:solidFill>
                    <a:srgbClr val="FFFFFF"/>
                  </a:solidFill>
                  <a:effectLst>
                    <a:outerShdw blurRad="38100" dist="38100" dir="2700000" algn="tl">
                      <a:srgbClr val="000000"/>
                    </a:outerShdw>
                  </a:effectLst>
                </a:rPr>
                <a:t>2</a:t>
              </a:r>
            </a:p>
          </p:txBody>
        </p:sp>
      </p:grpSp>
    </p:spTree>
    <p:extLst>
      <p:ext uri="{BB962C8B-B14F-4D97-AF65-F5344CB8AC3E}">
        <p14:creationId xmlns:p14="http://schemas.microsoft.com/office/powerpoint/2010/main" val="11761169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53"/>
                                        </p:tgtEl>
                                        <p:attrNameLst>
                                          <p:attrName>style.visibility</p:attrName>
                                        </p:attrNameLst>
                                      </p:cBhvr>
                                      <p:to>
                                        <p:strVal val="visible"/>
                                      </p:to>
                                    </p:set>
                                    <p:animEffect transition="in" filter="wipe(left)">
                                      <p:cBhvr>
                                        <p:cTn id="7" dur="500"/>
                                        <p:tgtEl>
                                          <p:spTgt spid="6045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77999"/>
                                        </p:tgtEl>
                                        <p:attrNameLst>
                                          <p:attrName>style.visibility</p:attrName>
                                        </p:attrNameLst>
                                      </p:cBhvr>
                                      <p:to>
                                        <p:strVal val="visible"/>
                                      </p:to>
                                    </p:set>
                                    <p:animEffect transition="in" filter="wipe(left)">
                                      <p:cBhvr>
                                        <p:cTn id="10" dur="500"/>
                                        <p:tgtEl>
                                          <p:spTgt spid="127799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53" grpId="0" animBg="1"/>
      <p:bldP spid="1277999" grpId="0"/>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hidden">
          <a:xfrm>
            <a:off x="738188" y="1686013"/>
            <a:ext cx="7667625" cy="3935412"/>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defRPr/>
            </a:pPr>
            <a:endParaRPr lang="en-US" sz="1800" i="1">
              <a:solidFill>
                <a:srgbClr val="FFCC99"/>
              </a:solidFill>
              <a:latin typeface="Arial"/>
              <a:ea typeface="ヒラギノ角ゴ Pro W3" pitchFamily="-111" charset="-128"/>
              <a:cs typeface="Arial" charset="0"/>
            </a:endParaRPr>
          </a:p>
        </p:txBody>
      </p:sp>
      <p:sp>
        <p:nvSpPr>
          <p:cNvPr id="48130" name="Rectangle 2"/>
          <p:cNvSpPr>
            <a:spLocks noGrp="1" noChangeArrowheads="1"/>
          </p:cNvSpPr>
          <p:nvPr>
            <p:ph type="title" idx="4294967295"/>
          </p:nvPr>
        </p:nvSpPr>
        <p:spPr>
          <a:xfrm>
            <a:off x="0" y="98425"/>
            <a:ext cx="9144000" cy="1212850"/>
          </a:xfrm>
        </p:spPr>
        <p:txBody>
          <a:bodyPr/>
          <a:lstStyle/>
          <a:p>
            <a:pPr eaLnBrk="1" hangingPunct="1">
              <a:defRPr/>
            </a:pPr>
            <a:r>
              <a:rPr lang="en-US" sz="2800" dirty="0" err="1"/>
              <a:t>Thời</a:t>
            </a:r>
            <a:r>
              <a:rPr lang="en-US" sz="2800" dirty="0"/>
              <a:t> </a:t>
            </a:r>
            <a:r>
              <a:rPr lang="en-US" sz="2800" dirty="0" err="1"/>
              <a:t>gian</a:t>
            </a:r>
            <a:r>
              <a:rPr lang="en-US" sz="2800" dirty="0"/>
              <a:t> </a:t>
            </a:r>
            <a:r>
              <a:rPr lang="en-US" sz="2800" dirty="0" err="1"/>
              <a:t>từ</a:t>
            </a:r>
            <a:r>
              <a:rPr lang="en-US" sz="2800" dirty="0"/>
              <a:t> </a:t>
            </a:r>
            <a:r>
              <a:rPr lang="en-US" sz="2800" dirty="0" err="1"/>
              <a:t>lúc</a:t>
            </a:r>
            <a:r>
              <a:rPr lang="en-US" sz="2800" dirty="0"/>
              <a:t> </a:t>
            </a:r>
            <a:r>
              <a:rPr lang="en-US" sz="2800" dirty="0" err="1"/>
              <a:t>có</a:t>
            </a:r>
            <a:r>
              <a:rPr lang="en-US" sz="2800" dirty="0"/>
              <a:t> </a:t>
            </a:r>
            <a:r>
              <a:rPr lang="en-US" sz="2800" dirty="0" err="1"/>
              <a:t>triệu</a:t>
            </a:r>
            <a:r>
              <a:rPr lang="en-US" sz="2800" dirty="0"/>
              <a:t> </a:t>
            </a:r>
            <a:r>
              <a:rPr lang="en-US" sz="2800" dirty="0" err="1"/>
              <a:t>chứng</a:t>
            </a:r>
            <a:r>
              <a:rPr lang="en-US" sz="2800" dirty="0"/>
              <a:t> </a:t>
            </a:r>
            <a:r>
              <a:rPr lang="en-US" sz="2800" dirty="0" err="1"/>
              <a:t>đến</a:t>
            </a:r>
            <a:r>
              <a:rPr lang="en-US" sz="2800" dirty="0"/>
              <a:t> </a:t>
            </a:r>
            <a:r>
              <a:rPr lang="en-US" sz="2800" dirty="0" err="1"/>
              <a:t>khi</a:t>
            </a:r>
            <a:r>
              <a:rPr lang="en-US" sz="2800" dirty="0"/>
              <a:t> đ</a:t>
            </a:r>
            <a:r>
              <a:rPr lang="vi-VN" sz="2800" dirty="0"/>
              <a:t>ư</a:t>
            </a:r>
            <a:r>
              <a:rPr lang="en-US" sz="2800" dirty="0" err="1"/>
              <a:t>ợc</a:t>
            </a:r>
            <a:r>
              <a:rPr lang="en-US" sz="2800" dirty="0"/>
              <a:t> </a:t>
            </a:r>
            <a:r>
              <a:rPr lang="en-US" sz="2800" dirty="0" err="1"/>
              <a:t>thông</a:t>
            </a:r>
            <a:r>
              <a:rPr lang="en-US" sz="2800" dirty="0"/>
              <a:t> ĐMV </a:t>
            </a:r>
            <a:r>
              <a:rPr lang="en-US" sz="2800" dirty="0" err="1"/>
              <a:t>có</a:t>
            </a:r>
            <a:r>
              <a:rPr lang="en-US" sz="2800" dirty="0"/>
              <a:t> </a:t>
            </a:r>
            <a:r>
              <a:rPr lang="en-US" sz="2800" dirty="0" err="1"/>
              <a:t>liên</a:t>
            </a:r>
            <a:r>
              <a:rPr lang="en-US" sz="2800" dirty="0"/>
              <a:t> </a:t>
            </a:r>
            <a:r>
              <a:rPr lang="en-US" sz="2800" dirty="0" err="1"/>
              <a:t>quan</a:t>
            </a:r>
            <a:r>
              <a:rPr lang="en-US" sz="2800" dirty="0"/>
              <a:t> </a:t>
            </a:r>
            <a:r>
              <a:rPr lang="en-US" sz="2800" dirty="0" err="1"/>
              <a:t>đến</a:t>
            </a:r>
            <a:r>
              <a:rPr lang="en-US" sz="2800" dirty="0"/>
              <a:t> </a:t>
            </a:r>
            <a:r>
              <a:rPr lang="en-US" sz="2800" dirty="0" err="1"/>
              <a:t>tiên</a:t>
            </a:r>
            <a:r>
              <a:rPr lang="en-US" sz="2800" dirty="0"/>
              <a:t> l</a:t>
            </a:r>
            <a:r>
              <a:rPr lang="vi-VN" sz="2800" dirty="0"/>
              <a:t>ư</a:t>
            </a:r>
            <a:r>
              <a:rPr lang="en-US" sz="2800" dirty="0" err="1"/>
              <a:t>ợng</a:t>
            </a:r>
            <a:r>
              <a:rPr lang="en-US" sz="2800" dirty="0"/>
              <a:t> </a:t>
            </a:r>
            <a:r>
              <a:rPr lang="en-US" sz="2800" dirty="0" err="1"/>
              <a:t>sau</a:t>
            </a:r>
            <a:r>
              <a:rPr lang="en-US" sz="2800" dirty="0"/>
              <a:t> </a:t>
            </a:r>
            <a:r>
              <a:rPr lang="en-US" sz="2800" dirty="0" err="1"/>
              <a:t>một</a:t>
            </a:r>
            <a:r>
              <a:rPr lang="en-US" sz="2800" dirty="0"/>
              <a:t> </a:t>
            </a:r>
            <a:r>
              <a:rPr lang="en-US" sz="2800" dirty="0" err="1"/>
              <a:t>năm</a:t>
            </a:r>
            <a:r>
              <a:rPr lang="en-US" sz="2800" dirty="0"/>
              <a:t> PCI ở BN NMCT </a:t>
            </a:r>
            <a:r>
              <a:rPr lang="en-US" sz="2800" dirty="0" err="1"/>
              <a:t>cấp</a:t>
            </a:r>
            <a:endParaRPr lang="en-US" sz="2800" dirty="0"/>
          </a:p>
        </p:txBody>
      </p:sp>
      <p:sp>
        <p:nvSpPr>
          <p:cNvPr id="27652" name="Text Box 4"/>
          <p:cNvSpPr txBox="1">
            <a:spLocks noChangeArrowheads="1"/>
          </p:cNvSpPr>
          <p:nvPr/>
        </p:nvSpPr>
        <p:spPr bwMode="auto">
          <a:xfrm>
            <a:off x="401638" y="5638500"/>
            <a:ext cx="8342312" cy="859696"/>
          </a:xfrm>
          <a:prstGeom prst="rect">
            <a:avLst/>
          </a:prstGeom>
          <a:noFill/>
          <a:ln>
            <a:noFill/>
          </a:ln>
        </p:spPr>
        <p:txBody>
          <a:bodyPr lIns="89383" tIns="44691" rIns="89383" bIns="44691">
            <a:spAutoFit/>
          </a:bodyPr>
          <a:lstStyle/>
          <a:p>
            <a:pPr algn="ctr" defTabSz="893763">
              <a:buClr>
                <a:srgbClr val="FF9900"/>
              </a:buClr>
            </a:pPr>
            <a:r>
              <a:rPr lang="en-US" altLang="en-US" sz="2500" b="1" dirty="0">
                <a:solidFill>
                  <a:srgbClr val="FFFF00"/>
                </a:solidFill>
                <a:effectLst>
                  <a:outerShdw blurRad="38100" dist="38100" dir="2700000" algn="tl">
                    <a:srgbClr val="000000">
                      <a:alpha val="43137"/>
                    </a:srgbClr>
                  </a:outerShdw>
                </a:effectLst>
                <a:ea typeface="Osaka"/>
                <a:cs typeface="Osaka"/>
              </a:rPr>
              <a:t>The relative risk of 1-year mortality increases by</a:t>
            </a:r>
          </a:p>
          <a:p>
            <a:pPr algn="ctr" defTabSz="893763">
              <a:buClr>
                <a:srgbClr val="FF9900"/>
              </a:buClr>
            </a:pPr>
            <a:r>
              <a:rPr lang="en-US" altLang="en-US" sz="2500" b="1" dirty="0">
                <a:solidFill>
                  <a:srgbClr val="FFFF00"/>
                </a:solidFill>
                <a:effectLst>
                  <a:outerShdw blurRad="38100" dist="38100" dir="2700000" algn="tl">
                    <a:srgbClr val="000000">
                      <a:alpha val="43137"/>
                    </a:srgbClr>
                  </a:outerShdw>
                </a:effectLst>
                <a:ea typeface="Osaka"/>
                <a:cs typeface="Osaka"/>
              </a:rPr>
              <a:t>7.5% for each 30-minute delay</a:t>
            </a:r>
            <a:endParaRPr lang="en-US" altLang="en-US" sz="2500" dirty="0">
              <a:solidFill>
                <a:srgbClr val="FFFF00"/>
              </a:solidFill>
              <a:effectLst>
                <a:outerShdw blurRad="38100" dist="38100" dir="2700000" algn="tl">
                  <a:srgbClr val="000000">
                    <a:alpha val="43137"/>
                  </a:srgbClr>
                </a:outerShdw>
              </a:effectLst>
              <a:ea typeface="Osaka"/>
              <a:cs typeface="Osaka"/>
            </a:endParaRPr>
          </a:p>
        </p:txBody>
      </p:sp>
      <p:sp>
        <p:nvSpPr>
          <p:cNvPr id="84998" name="Rectangle 3"/>
          <p:cNvSpPr>
            <a:spLocks noChangeArrowheads="1"/>
          </p:cNvSpPr>
          <p:nvPr/>
        </p:nvSpPr>
        <p:spPr bwMode="auto">
          <a:xfrm>
            <a:off x="2589213" y="6502000"/>
            <a:ext cx="3962400" cy="381000"/>
          </a:xfrm>
          <a:prstGeom prst="rect">
            <a:avLst/>
          </a:prstGeom>
          <a:noFill/>
          <a:ln w="9525">
            <a:noFill/>
            <a:miter lim="800000"/>
            <a:headEnd/>
            <a:tailEnd/>
          </a:ln>
        </p:spPr>
        <p:txBody>
          <a:bodyPr lIns="0" tIns="0" rIns="0" bIns="0"/>
          <a:lstStyle/>
          <a:p>
            <a:pPr algn="ctr" eaLnBrk="0" hangingPunct="0">
              <a:spcBef>
                <a:spcPct val="40000"/>
              </a:spcBef>
            </a:pPr>
            <a:r>
              <a:rPr lang="fr-FR" altLang="en-US" sz="1400" b="1" dirty="0">
                <a:solidFill>
                  <a:srgbClr val="FFFFFF"/>
                </a:solidFill>
                <a:ea typeface="Osaka"/>
                <a:cs typeface="Osaka"/>
              </a:rPr>
              <a:t>De Luca et al. </a:t>
            </a:r>
            <a:r>
              <a:rPr lang="fr-FR" altLang="en-US" sz="1400" b="1" i="1" dirty="0">
                <a:solidFill>
                  <a:srgbClr val="FFFFFF"/>
                </a:solidFill>
                <a:ea typeface="Osaka"/>
                <a:cs typeface="Osaka"/>
              </a:rPr>
              <a:t>Circulation</a:t>
            </a:r>
            <a:r>
              <a:rPr lang="fr-FR" altLang="en-US" sz="1400" b="1" dirty="0">
                <a:solidFill>
                  <a:srgbClr val="FFFFFF"/>
                </a:solidFill>
                <a:ea typeface="Osaka"/>
                <a:cs typeface="Osaka"/>
              </a:rPr>
              <a:t> 2004;109:1223-1225</a:t>
            </a:r>
          </a:p>
        </p:txBody>
      </p:sp>
      <p:sp>
        <p:nvSpPr>
          <p:cNvPr id="85000" name="Line 8"/>
          <p:cNvSpPr>
            <a:spLocks noChangeShapeType="1"/>
          </p:cNvSpPr>
          <p:nvPr/>
        </p:nvSpPr>
        <p:spPr bwMode="auto">
          <a:xfrm>
            <a:off x="1765300" y="4832238"/>
            <a:ext cx="5370513" cy="0"/>
          </a:xfrm>
          <a:prstGeom prst="line">
            <a:avLst/>
          </a:prstGeom>
          <a:noFill/>
          <a:ln w="19050">
            <a:solidFill>
              <a:schemeClr val="tx1"/>
            </a:solidFill>
            <a:round/>
            <a:headEnd/>
            <a:tailEnd/>
          </a:ln>
          <a:effectLst/>
        </p:spPr>
        <p:txBody>
          <a:bodyPr/>
          <a:lstStyle/>
          <a:p>
            <a:pPr algn="ctr"/>
            <a:endParaRPr lang="en-US" sz="1800">
              <a:solidFill>
                <a:srgbClr val="FFFFFF"/>
              </a:solidFill>
            </a:endParaRPr>
          </a:p>
        </p:txBody>
      </p:sp>
      <p:sp>
        <p:nvSpPr>
          <p:cNvPr id="85002" name="TextBox 8"/>
          <p:cNvSpPr txBox="1">
            <a:spLocks noChangeArrowheads="1"/>
          </p:cNvSpPr>
          <p:nvPr/>
        </p:nvSpPr>
        <p:spPr bwMode="auto">
          <a:xfrm>
            <a:off x="1260475" y="1685813"/>
            <a:ext cx="501650" cy="334962"/>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12</a:t>
            </a:r>
          </a:p>
        </p:txBody>
      </p:sp>
      <p:sp>
        <p:nvSpPr>
          <p:cNvPr id="85003" name="Line 12"/>
          <p:cNvSpPr>
            <a:spLocks noChangeShapeType="1"/>
          </p:cNvSpPr>
          <p:nvPr/>
        </p:nvSpPr>
        <p:spPr bwMode="auto">
          <a:xfrm>
            <a:off x="1784350" y="1847738"/>
            <a:ext cx="0" cy="2974975"/>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04" name="Line 13"/>
          <p:cNvSpPr>
            <a:spLocks noChangeShapeType="1"/>
          </p:cNvSpPr>
          <p:nvPr/>
        </p:nvSpPr>
        <p:spPr bwMode="auto">
          <a:xfrm>
            <a:off x="1717675" y="1855675"/>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05" name="Line 14"/>
          <p:cNvSpPr>
            <a:spLocks noChangeShapeType="1"/>
          </p:cNvSpPr>
          <p:nvPr/>
        </p:nvSpPr>
        <p:spPr bwMode="auto">
          <a:xfrm>
            <a:off x="1717675" y="2319225"/>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06" name="TextBox 8"/>
          <p:cNvSpPr txBox="1">
            <a:spLocks noChangeArrowheads="1"/>
          </p:cNvSpPr>
          <p:nvPr/>
        </p:nvSpPr>
        <p:spPr bwMode="auto">
          <a:xfrm>
            <a:off x="1260475" y="2147775"/>
            <a:ext cx="501650" cy="336550"/>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10</a:t>
            </a:r>
          </a:p>
        </p:txBody>
      </p:sp>
      <p:sp>
        <p:nvSpPr>
          <p:cNvPr id="85007" name="Line 16"/>
          <p:cNvSpPr>
            <a:spLocks noChangeShapeType="1"/>
          </p:cNvSpPr>
          <p:nvPr/>
        </p:nvSpPr>
        <p:spPr bwMode="auto">
          <a:xfrm>
            <a:off x="1717675" y="280658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08" name="TextBox 8"/>
          <p:cNvSpPr txBox="1">
            <a:spLocks noChangeArrowheads="1"/>
          </p:cNvSpPr>
          <p:nvPr/>
        </p:nvSpPr>
        <p:spPr bwMode="auto">
          <a:xfrm>
            <a:off x="1260475" y="2636725"/>
            <a:ext cx="501650" cy="336550"/>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8</a:t>
            </a:r>
          </a:p>
        </p:txBody>
      </p:sp>
      <p:sp>
        <p:nvSpPr>
          <p:cNvPr id="85009" name="Line 18"/>
          <p:cNvSpPr>
            <a:spLocks noChangeShapeType="1"/>
          </p:cNvSpPr>
          <p:nvPr/>
        </p:nvSpPr>
        <p:spPr bwMode="auto">
          <a:xfrm>
            <a:off x="1717675" y="32955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10" name="TextBox 8"/>
          <p:cNvSpPr txBox="1">
            <a:spLocks noChangeArrowheads="1"/>
          </p:cNvSpPr>
          <p:nvPr/>
        </p:nvSpPr>
        <p:spPr bwMode="auto">
          <a:xfrm>
            <a:off x="1260475" y="3127263"/>
            <a:ext cx="501650" cy="336550"/>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6</a:t>
            </a:r>
          </a:p>
        </p:txBody>
      </p:sp>
      <p:sp>
        <p:nvSpPr>
          <p:cNvPr id="85011" name="Line 20"/>
          <p:cNvSpPr>
            <a:spLocks noChangeShapeType="1"/>
          </p:cNvSpPr>
          <p:nvPr/>
        </p:nvSpPr>
        <p:spPr bwMode="auto">
          <a:xfrm>
            <a:off x="1717675" y="3782900"/>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12" name="TextBox 8"/>
          <p:cNvSpPr txBox="1">
            <a:spLocks noChangeArrowheads="1"/>
          </p:cNvSpPr>
          <p:nvPr/>
        </p:nvSpPr>
        <p:spPr bwMode="auto">
          <a:xfrm>
            <a:off x="1260475" y="3616213"/>
            <a:ext cx="501650" cy="336550"/>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4</a:t>
            </a:r>
          </a:p>
        </p:txBody>
      </p:sp>
      <p:sp>
        <p:nvSpPr>
          <p:cNvPr id="85013" name="Line 22"/>
          <p:cNvSpPr>
            <a:spLocks noChangeShapeType="1"/>
          </p:cNvSpPr>
          <p:nvPr/>
        </p:nvSpPr>
        <p:spPr bwMode="auto">
          <a:xfrm>
            <a:off x="1717675" y="4270263"/>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14" name="TextBox 8"/>
          <p:cNvSpPr txBox="1">
            <a:spLocks noChangeArrowheads="1"/>
          </p:cNvSpPr>
          <p:nvPr/>
        </p:nvSpPr>
        <p:spPr bwMode="auto">
          <a:xfrm>
            <a:off x="1260475" y="4100400"/>
            <a:ext cx="501650" cy="338138"/>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2</a:t>
            </a:r>
          </a:p>
        </p:txBody>
      </p:sp>
      <p:sp>
        <p:nvSpPr>
          <p:cNvPr id="85015" name="TextBox 8"/>
          <p:cNvSpPr txBox="1">
            <a:spLocks noChangeArrowheads="1"/>
          </p:cNvSpPr>
          <p:nvPr/>
        </p:nvSpPr>
        <p:spPr bwMode="auto">
          <a:xfrm>
            <a:off x="1260475" y="4579825"/>
            <a:ext cx="501650" cy="334963"/>
          </a:xfrm>
          <a:prstGeom prst="rect">
            <a:avLst/>
          </a:prstGeom>
          <a:noFill/>
          <a:ln w="9525">
            <a:noFill/>
            <a:miter lim="800000"/>
            <a:headEnd/>
            <a:tailEnd/>
          </a:ln>
        </p:spPr>
        <p:txBody>
          <a:bodyPr anchor="ctr">
            <a:spAutoFit/>
          </a:bodyPr>
          <a:lstStyle/>
          <a:p>
            <a:pPr algn="r"/>
            <a:r>
              <a:rPr lang="en-US" sz="1600" b="1">
                <a:solidFill>
                  <a:srgbClr val="FFFFFF"/>
                </a:solidFill>
                <a:ea typeface="MS PGothic" pitchFamily="34" charset="-128"/>
              </a:rPr>
              <a:t>0</a:t>
            </a:r>
          </a:p>
        </p:txBody>
      </p:sp>
      <p:sp>
        <p:nvSpPr>
          <p:cNvPr id="85016" name="Text Box 119"/>
          <p:cNvSpPr txBox="1">
            <a:spLocks noChangeArrowheads="1"/>
          </p:cNvSpPr>
          <p:nvPr/>
        </p:nvSpPr>
        <p:spPr bwMode="auto">
          <a:xfrm>
            <a:off x="2978150" y="5181488"/>
            <a:ext cx="2854325" cy="336550"/>
          </a:xfrm>
          <a:prstGeom prst="rect">
            <a:avLst/>
          </a:prstGeom>
          <a:noFill/>
          <a:ln w="9525">
            <a:noFill/>
            <a:miter lim="800000"/>
            <a:headEnd/>
            <a:tailEnd/>
          </a:ln>
          <a:effectLst>
            <a:prstShdw prst="shdw17" dist="17961" dir="2700000">
              <a:srgbClr val="8B0000"/>
            </a:prstShdw>
          </a:effectLst>
        </p:spPr>
        <p:txBody>
          <a:bodyPr>
            <a:spAutoFit/>
          </a:bodyPr>
          <a:lstStyle/>
          <a:p>
            <a:pPr algn="ctr"/>
            <a:r>
              <a:rPr lang="en-US" altLang="en-US" sz="1600" b="1" dirty="0">
                <a:solidFill>
                  <a:srgbClr val="FEEE9E"/>
                </a:solidFill>
                <a:ea typeface="MS PGothic" pitchFamily="34" charset="-128"/>
              </a:rPr>
              <a:t>Ischemic Time (minutes)</a:t>
            </a:r>
          </a:p>
        </p:txBody>
      </p:sp>
      <p:sp>
        <p:nvSpPr>
          <p:cNvPr id="85017" name="Rectangle 159"/>
          <p:cNvSpPr>
            <a:spLocks noChangeArrowheads="1"/>
          </p:cNvSpPr>
          <p:nvPr/>
        </p:nvSpPr>
        <p:spPr bwMode="auto">
          <a:xfrm rot="-5400000">
            <a:off x="-124080" y="3112745"/>
            <a:ext cx="2544287" cy="400110"/>
          </a:xfrm>
          <a:prstGeom prst="rect">
            <a:avLst/>
          </a:prstGeom>
          <a:noFill/>
          <a:ln w="9525">
            <a:noFill/>
            <a:miter lim="800000"/>
            <a:headEnd/>
            <a:tailEnd/>
          </a:ln>
          <a:effectLst>
            <a:prstShdw prst="shdw17" dist="17961" dir="2700000">
              <a:srgbClr val="8B0000"/>
            </a:prstShdw>
          </a:effectLst>
        </p:spPr>
        <p:txBody>
          <a:bodyPr wrap="none">
            <a:spAutoFit/>
          </a:bodyPr>
          <a:lstStyle/>
          <a:p>
            <a:pPr algn="ctr"/>
            <a:r>
              <a:rPr lang="en-US" altLang="en-US" sz="2000" b="1" dirty="0">
                <a:solidFill>
                  <a:srgbClr val="FEEE9E"/>
                </a:solidFill>
                <a:ea typeface="MS PGothic" pitchFamily="34" charset="-128"/>
              </a:rPr>
              <a:t>1-year Mortality (%)</a:t>
            </a:r>
          </a:p>
        </p:txBody>
      </p:sp>
      <p:sp>
        <p:nvSpPr>
          <p:cNvPr id="85018" name="Text Box 119"/>
          <p:cNvSpPr txBox="1">
            <a:spLocks noChangeArrowheads="1"/>
          </p:cNvSpPr>
          <p:nvPr/>
        </p:nvSpPr>
        <p:spPr bwMode="auto">
          <a:xfrm>
            <a:off x="4213225" y="4035313"/>
            <a:ext cx="4133850" cy="336550"/>
          </a:xfrm>
          <a:prstGeom prst="rect">
            <a:avLst/>
          </a:prstGeom>
          <a:noFill/>
          <a:ln w="9525">
            <a:noFill/>
            <a:miter lim="800000"/>
            <a:headEnd/>
            <a:tailEnd/>
          </a:ln>
          <a:effectLst>
            <a:prstShdw prst="shdw17" dist="17961" dir="2700000">
              <a:srgbClr val="8B0000"/>
            </a:prstShdw>
          </a:effectLst>
        </p:spPr>
        <p:txBody>
          <a:bodyPr>
            <a:spAutoFit/>
          </a:bodyPr>
          <a:lstStyle/>
          <a:p>
            <a:pPr algn="ctr"/>
            <a:r>
              <a:rPr lang="en-US" altLang="en-US" sz="1600" b="1">
                <a:solidFill>
                  <a:srgbClr val="FFFFFF"/>
                </a:solidFill>
                <a:ea typeface="MS PGothic" pitchFamily="34" charset="-128"/>
              </a:rPr>
              <a:t>Y=2.86 (± 1.46) + 0.0045X</a:t>
            </a:r>
            <a:r>
              <a:rPr lang="en-US" altLang="en-US" sz="1600" b="1" baseline="30000">
                <a:solidFill>
                  <a:srgbClr val="FFFFFF"/>
                </a:solidFill>
                <a:ea typeface="MS PGothic" pitchFamily="34" charset="-128"/>
              </a:rPr>
              <a:t>1</a:t>
            </a:r>
            <a:r>
              <a:rPr lang="en-US" altLang="en-US" sz="1600" b="1">
                <a:solidFill>
                  <a:srgbClr val="FFFFFF"/>
                </a:solidFill>
                <a:ea typeface="MS PGothic" pitchFamily="34" charset="-128"/>
              </a:rPr>
              <a:t> + 0.000043X</a:t>
            </a:r>
            <a:r>
              <a:rPr lang="en-US" altLang="en-US" sz="1600" b="1" baseline="30000">
                <a:solidFill>
                  <a:srgbClr val="FFFFFF"/>
                </a:solidFill>
                <a:ea typeface="MS PGothic" pitchFamily="34" charset="-128"/>
              </a:rPr>
              <a:t>2</a:t>
            </a:r>
          </a:p>
        </p:txBody>
      </p:sp>
      <p:sp>
        <p:nvSpPr>
          <p:cNvPr id="85019" name="Text Box 119"/>
          <p:cNvSpPr txBox="1">
            <a:spLocks noChangeArrowheads="1"/>
          </p:cNvSpPr>
          <p:nvPr/>
        </p:nvSpPr>
        <p:spPr bwMode="auto">
          <a:xfrm>
            <a:off x="4203700" y="4335350"/>
            <a:ext cx="4133850" cy="336550"/>
          </a:xfrm>
          <a:prstGeom prst="rect">
            <a:avLst/>
          </a:prstGeom>
          <a:noFill/>
          <a:ln w="9525">
            <a:noFill/>
            <a:miter lim="800000"/>
            <a:headEnd/>
            <a:tailEnd/>
          </a:ln>
          <a:effectLst>
            <a:prstShdw prst="shdw17" dist="17961" dir="2700000">
              <a:srgbClr val="8B0000"/>
            </a:prstShdw>
          </a:effectLst>
        </p:spPr>
        <p:txBody>
          <a:bodyPr>
            <a:spAutoFit/>
          </a:bodyPr>
          <a:lstStyle/>
          <a:p>
            <a:pPr algn="ctr"/>
            <a:r>
              <a:rPr lang="en-US" altLang="en-US" sz="1600" b="1" i="1">
                <a:solidFill>
                  <a:srgbClr val="FFFF00"/>
                </a:solidFill>
                <a:ea typeface="MS PGothic" pitchFamily="34" charset="-128"/>
              </a:rPr>
              <a:t>P</a:t>
            </a:r>
            <a:r>
              <a:rPr lang="en-US" altLang="en-US" sz="1600" b="1">
                <a:solidFill>
                  <a:srgbClr val="FFFF00"/>
                </a:solidFill>
                <a:ea typeface="MS PGothic" pitchFamily="34" charset="-128"/>
              </a:rPr>
              <a:t>&lt;0.001</a:t>
            </a:r>
            <a:endParaRPr lang="en-US" altLang="en-US" sz="1600" b="1" baseline="30000">
              <a:solidFill>
                <a:srgbClr val="FFFF00"/>
              </a:solidFill>
              <a:ea typeface="MS PGothic" pitchFamily="34" charset="-128"/>
            </a:endParaRPr>
          </a:p>
        </p:txBody>
      </p:sp>
      <p:sp>
        <p:nvSpPr>
          <p:cNvPr id="85021" name="Line 22"/>
          <p:cNvSpPr>
            <a:spLocks noChangeShapeType="1"/>
          </p:cNvSpPr>
          <p:nvPr/>
        </p:nvSpPr>
        <p:spPr bwMode="auto">
          <a:xfrm>
            <a:off x="1717675" y="4757625"/>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23" name="TextBox 8"/>
          <p:cNvSpPr txBox="1">
            <a:spLocks noChangeArrowheads="1"/>
          </p:cNvSpPr>
          <p:nvPr/>
        </p:nvSpPr>
        <p:spPr bwMode="auto">
          <a:xfrm>
            <a:off x="1565275" y="4849700"/>
            <a:ext cx="501650" cy="334963"/>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0</a:t>
            </a:r>
          </a:p>
        </p:txBody>
      </p:sp>
      <p:sp>
        <p:nvSpPr>
          <p:cNvPr id="85024" name="Line 22"/>
          <p:cNvSpPr>
            <a:spLocks noChangeShapeType="1"/>
          </p:cNvSpPr>
          <p:nvPr/>
        </p:nvSpPr>
        <p:spPr bwMode="auto">
          <a:xfrm rot="-5400000">
            <a:off x="1782762"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25" name="Line 22"/>
          <p:cNvSpPr>
            <a:spLocks noChangeShapeType="1"/>
          </p:cNvSpPr>
          <p:nvPr/>
        </p:nvSpPr>
        <p:spPr bwMode="auto">
          <a:xfrm rot="-5400000">
            <a:off x="2641600"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26" name="TextBox 8"/>
          <p:cNvSpPr txBox="1">
            <a:spLocks noChangeArrowheads="1"/>
          </p:cNvSpPr>
          <p:nvPr/>
        </p:nvSpPr>
        <p:spPr bwMode="auto">
          <a:xfrm>
            <a:off x="2422525" y="4849700"/>
            <a:ext cx="501650" cy="334963"/>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60</a:t>
            </a:r>
          </a:p>
        </p:txBody>
      </p:sp>
      <p:sp>
        <p:nvSpPr>
          <p:cNvPr id="85027" name="Line 22"/>
          <p:cNvSpPr>
            <a:spLocks noChangeShapeType="1"/>
          </p:cNvSpPr>
          <p:nvPr/>
        </p:nvSpPr>
        <p:spPr bwMode="auto">
          <a:xfrm rot="-5400000">
            <a:off x="3513137"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28" name="TextBox 8"/>
          <p:cNvSpPr txBox="1">
            <a:spLocks noChangeArrowheads="1"/>
          </p:cNvSpPr>
          <p:nvPr/>
        </p:nvSpPr>
        <p:spPr bwMode="auto">
          <a:xfrm>
            <a:off x="3217863" y="4849700"/>
            <a:ext cx="654050" cy="336550"/>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120</a:t>
            </a:r>
          </a:p>
        </p:txBody>
      </p:sp>
      <p:sp>
        <p:nvSpPr>
          <p:cNvPr id="85029" name="Line 22"/>
          <p:cNvSpPr>
            <a:spLocks noChangeShapeType="1"/>
          </p:cNvSpPr>
          <p:nvPr/>
        </p:nvSpPr>
        <p:spPr bwMode="auto">
          <a:xfrm rot="-5400000">
            <a:off x="4362450"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30" name="TextBox 8"/>
          <p:cNvSpPr txBox="1">
            <a:spLocks noChangeArrowheads="1"/>
          </p:cNvSpPr>
          <p:nvPr/>
        </p:nvSpPr>
        <p:spPr bwMode="auto">
          <a:xfrm>
            <a:off x="4067175" y="4849700"/>
            <a:ext cx="654050" cy="336550"/>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180</a:t>
            </a:r>
          </a:p>
        </p:txBody>
      </p:sp>
      <p:sp>
        <p:nvSpPr>
          <p:cNvPr id="85031" name="Line 22"/>
          <p:cNvSpPr>
            <a:spLocks noChangeShapeType="1"/>
          </p:cNvSpPr>
          <p:nvPr/>
        </p:nvSpPr>
        <p:spPr bwMode="auto">
          <a:xfrm rot="-5400000">
            <a:off x="5246687"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32" name="TextBox 8"/>
          <p:cNvSpPr txBox="1">
            <a:spLocks noChangeArrowheads="1"/>
          </p:cNvSpPr>
          <p:nvPr/>
        </p:nvSpPr>
        <p:spPr bwMode="auto">
          <a:xfrm>
            <a:off x="4951413" y="4849700"/>
            <a:ext cx="654050" cy="336550"/>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240</a:t>
            </a:r>
          </a:p>
        </p:txBody>
      </p:sp>
      <p:sp>
        <p:nvSpPr>
          <p:cNvPr id="85033" name="Line 22"/>
          <p:cNvSpPr>
            <a:spLocks noChangeShapeType="1"/>
          </p:cNvSpPr>
          <p:nvPr/>
        </p:nvSpPr>
        <p:spPr bwMode="auto">
          <a:xfrm rot="-5400000">
            <a:off x="6118225"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34" name="TextBox 8"/>
          <p:cNvSpPr txBox="1">
            <a:spLocks noChangeArrowheads="1"/>
          </p:cNvSpPr>
          <p:nvPr/>
        </p:nvSpPr>
        <p:spPr bwMode="auto">
          <a:xfrm>
            <a:off x="5822950" y="4849700"/>
            <a:ext cx="654050" cy="336550"/>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300</a:t>
            </a:r>
          </a:p>
        </p:txBody>
      </p:sp>
      <p:sp>
        <p:nvSpPr>
          <p:cNvPr id="85035" name="Line 22"/>
          <p:cNvSpPr>
            <a:spLocks noChangeShapeType="1"/>
          </p:cNvSpPr>
          <p:nvPr/>
        </p:nvSpPr>
        <p:spPr bwMode="auto">
          <a:xfrm rot="-5400000">
            <a:off x="6989762"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36" name="TextBox 8"/>
          <p:cNvSpPr txBox="1">
            <a:spLocks noChangeArrowheads="1"/>
          </p:cNvSpPr>
          <p:nvPr/>
        </p:nvSpPr>
        <p:spPr bwMode="auto">
          <a:xfrm>
            <a:off x="6694488" y="4849700"/>
            <a:ext cx="654050" cy="336550"/>
          </a:xfrm>
          <a:prstGeom prst="rect">
            <a:avLst/>
          </a:prstGeom>
          <a:noFill/>
          <a:ln w="9525">
            <a:noFill/>
            <a:miter lim="800000"/>
            <a:headEnd/>
            <a:tailEnd/>
          </a:ln>
        </p:spPr>
        <p:txBody>
          <a:bodyPr anchor="ctr">
            <a:spAutoFit/>
          </a:bodyPr>
          <a:lstStyle/>
          <a:p>
            <a:pPr algn="ctr"/>
            <a:r>
              <a:rPr lang="en-US" sz="1600" b="1">
                <a:solidFill>
                  <a:srgbClr val="FFFFFF"/>
                </a:solidFill>
                <a:ea typeface="MS PGothic" pitchFamily="34" charset="-128"/>
              </a:rPr>
              <a:t>360</a:t>
            </a:r>
          </a:p>
        </p:txBody>
      </p:sp>
      <p:sp>
        <p:nvSpPr>
          <p:cNvPr id="85039" name="Line 22"/>
          <p:cNvSpPr>
            <a:spLocks noChangeShapeType="1"/>
          </p:cNvSpPr>
          <p:nvPr/>
        </p:nvSpPr>
        <p:spPr bwMode="auto">
          <a:xfrm rot="5400000" flipH="1">
            <a:off x="7085013" y="4783025"/>
            <a:ext cx="93662" cy="65088"/>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41" name="Line 22"/>
          <p:cNvSpPr>
            <a:spLocks noChangeShapeType="1"/>
          </p:cNvSpPr>
          <p:nvPr/>
        </p:nvSpPr>
        <p:spPr bwMode="auto">
          <a:xfrm rot="5400000" flipH="1">
            <a:off x="7151688" y="4783025"/>
            <a:ext cx="93662" cy="65088"/>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42" name="Line 50"/>
          <p:cNvSpPr>
            <a:spLocks noChangeShapeType="1"/>
          </p:cNvSpPr>
          <p:nvPr/>
        </p:nvSpPr>
        <p:spPr bwMode="auto">
          <a:xfrm>
            <a:off x="7218363" y="4830650"/>
            <a:ext cx="214312" cy="0"/>
          </a:xfrm>
          <a:prstGeom prst="line">
            <a:avLst/>
          </a:prstGeom>
          <a:noFill/>
          <a:ln w="19050">
            <a:solidFill>
              <a:schemeClr val="tx1"/>
            </a:solidFill>
            <a:round/>
            <a:headEnd/>
            <a:tailEnd/>
          </a:ln>
          <a:effectLst/>
        </p:spPr>
        <p:txBody>
          <a:bodyPr/>
          <a:lstStyle/>
          <a:p>
            <a:pPr algn="ctr"/>
            <a:endParaRPr lang="en-US" sz="1800">
              <a:solidFill>
                <a:srgbClr val="FFFFFF"/>
              </a:solidFill>
            </a:endParaRPr>
          </a:p>
        </p:txBody>
      </p:sp>
      <p:sp>
        <p:nvSpPr>
          <p:cNvPr id="85043" name="Line 22"/>
          <p:cNvSpPr>
            <a:spLocks noChangeShapeType="1"/>
          </p:cNvSpPr>
          <p:nvPr/>
        </p:nvSpPr>
        <p:spPr bwMode="auto">
          <a:xfrm rot="-5400000">
            <a:off x="7389812" y="4870338"/>
            <a:ext cx="66675" cy="0"/>
          </a:xfrm>
          <a:prstGeom prst="line">
            <a:avLst/>
          </a:prstGeom>
          <a:noFill/>
          <a:ln w="19050">
            <a:solidFill>
              <a:schemeClr val="tx1"/>
            </a:solidFill>
            <a:round/>
            <a:headEnd/>
            <a:tailEnd/>
          </a:ln>
        </p:spPr>
        <p:txBody>
          <a:bodyPr/>
          <a:lstStyle/>
          <a:p>
            <a:pPr algn="ctr"/>
            <a:endParaRPr lang="en-US" sz="1800">
              <a:solidFill>
                <a:srgbClr val="FFFFFF"/>
              </a:solidFill>
            </a:endParaRPr>
          </a:p>
        </p:txBody>
      </p:sp>
      <p:sp>
        <p:nvSpPr>
          <p:cNvPr id="85044" name="Freeform 52"/>
          <p:cNvSpPr>
            <a:spLocks/>
          </p:cNvSpPr>
          <p:nvPr/>
        </p:nvSpPr>
        <p:spPr bwMode="auto">
          <a:xfrm>
            <a:off x="2292350" y="1866788"/>
            <a:ext cx="4699000" cy="1817687"/>
          </a:xfrm>
          <a:custGeom>
            <a:avLst/>
            <a:gdLst/>
            <a:ahLst/>
            <a:cxnLst>
              <a:cxn ang="0">
                <a:pos x="0" y="1145"/>
              </a:cxn>
              <a:cxn ang="0">
                <a:pos x="1597" y="736"/>
              </a:cxn>
              <a:cxn ang="0">
                <a:pos x="2960" y="0"/>
              </a:cxn>
            </a:cxnLst>
            <a:rect l="0" t="0" r="r" b="b"/>
            <a:pathLst>
              <a:path w="2960" h="1145">
                <a:moveTo>
                  <a:pt x="0" y="1145"/>
                </a:moveTo>
                <a:cubicBezTo>
                  <a:pt x="266" y="1077"/>
                  <a:pt x="1104" y="927"/>
                  <a:pt x="1597" y="736"/>
                </a:cubicBezTo>
                <a:cubicBezTo>
                  <a:pt x="2090" y="545"/>
                  <a:pt x="2676" y="153"/>
                  <a:pt x="2960" y="0"/>
                </a:cubicBezTo>
              </a:path>
            </a:pathLst>
          </a:custGeom>
          <a:noFill/>
          <a:ln w="38100">
            <a:solidFill>
              <a:schemeClr val="accent2"/>
            </a:solidFill>
            <a:round/>
            <a:headEnd type="none" w="med" len="med"/>
            <a:tailEnd type="none" w="med" len="med"/>
          </a:ln>
          <a:effectLst/>
        </p:spPr>
        <p:txBody>
          <a:bodyPr/>
          <a:lstStyle/>
          <a:p>
            <a:pPr algn="ctr"/>
            <a:endParaRPr lang="en-US" sz="1800">
              <a:solidFill>
                <a:srgbClr val="FFFFFF"/>
              </a:solidFill>
            </a:endParaRPr>
          </a:p>
        </p:txBody>
      </p:sp>
      <p:sp>
        <p:nvSpPr>
          <p:cNvPr id="85045" name="Freeform 53"/>
          <p:cNvSpPr>
            <a:spLocks/>
          </p:cNvSpPr>
          <p:nvPr/>
        </p:nvSpPr>
        <p:spPr bwMode="auto">
          <a:xfrm>
            <a:off x="2281238" y="2641488"/>
            <a:ext cx="4710112" cy="1758950"/>
          </a:xfrm>
          <a:custGeom>
            <a:avLst/>
            <a:gdLst/>
            <a:ahLst/>
            <a:cxnLst>
              <a:cxn ang="0">
                <a:pos x="0" y="1108"/>
              </a:cxn>
              <a:cxn ang="0">
                <a:pos x="765" y="970"/>
              </a:cxn>
              <a:cxn ang="0">
                <a:pos x="1596" y="707"/>
              </a:cxn>
              <a:cxn ang="0">
                <a:pos x="2967" y="0"/>
              </a:cxn>
            </a:cxnLst>
            <a:rect l="0" t="0" r="r" b="b"/>
            <a:pathLst>
              <a:path w="2967" h="1108">
                <a:moveTo>
                  <a:pt x="0" y="1108"/>
                </a:moveTo>
                <a:cubicBezTo>
                  <a:pt x="127" y="1085"/>
                  <a:pt x="499" y="1037"/>
                  <a:pt x="765" y="970"/>
                </a:cubicBezTo>
                <a:cubicBezTo>
                  <a:pt x="1031" y="903"/>
                  <a:pt x="1229" y="869"/>
                  <a:pt x="1596" y="707"/>
                </a:cubicBezTo>
                <a:cubicBezTo>
                  <a:pt x="2090" y="522"/>
                  <a:pt x="2682" y="147"/>
                  <a:pt x="2967" y="0"/>
                </a:cubicBezTo>
              </a:path>
            </a:pathLst>
          </a:custGeom>
          <a:noFill/>
          <a:ln w="38100" cap="flat" cmpd="sng">
            <a:solidFill>
              <a:schemeClr val="accent2"/>
            </a:solidFill>
            <a:prstDash val="solid"/>
            <a:round/>
            <a:headEnd type="none" w="med" len="med"/>
            <a:tailEnd type="none" w="med" len="med"/>
          </a:ln>
          <a:effectLst/>
        </p:spPr>
        <p:txBody>
          <a:bodyPr/>
          <a:lstStyle/>
          <a:p>
            <a:pPr algn="ctr"/>
            <a:endParaRPr lang="en-US" sz="1800">
              <a:solidFill>
                <a:srgbClr val="FFFFFF"/>
              </a:solidFill>
            </a:endParaRPr>
          </a:p>
        </p:txBody>
      </p:sp>
      <p:sp>
        <p:nvSpPr>
          <p:cNvPr id="85046" name="Freeform 54"/>
          <p:cNvSpPr>
            <a:spLocks/>
          </p:cNvSpPr>
          <p:nvPr/>
        </p:nvSpPr>
        <p:spPr bwMode="auto">
          <a:xfrm>
            <a:off x="2222500" y="2271600"/>
            <a:ext cx="4757738" cy="1793875"/>
          </a:xfrm>
          <a:custGeom>
            <a:avLst/>
            <a:gdLst/>
            <a:ahLst/>
            <a:cxnLst>
              <a:cxn ang="0">
                <a:pos x="0" y="1130"/>
              </a:cxn>
              <a:cxn ang="0">
                <a:pos x="788" y="984"/>
              </a:cxn>
              <a:cxn ang="0">
                <a:pos x="1889" y="597"/>
              </a:cxn>
              <a:cxn ang="0">
                <a:pos x="2997" y="0"/>
              </a:cxn>
            </a:cxnLst>
            <a:rect l="0" t="0" r="r" b="b"/>
            <a:pathLst>
              <a:path w="2997" h="1130">
                <a:moveTo>
                  <a:pt x="0" y="1130"/>
                </a:moveTo>
                <a:cubicBezTo>
                  <a:pt x="131" y="1107"/>
                  <a:pt x="473" y="1073"/>
                  <a:pt x="788" y="984"/>
                </a:cubicBezTo>
                <a:cubicBezTo>
                  <a:pt x="1103" y="895"/>
                  <a:pt x="1521" y="761"/>
                  <a:pt x="1889" y="597"/>
                </a:cubicBezTo>
                <a:cubicBezTo>
                  <a:pt x="2257" y="433"/>
                  <a:pt x="2766" y="124"/>
                  <a:pt x="2997" y="0"/>
                </a:cubicBezTo>
              </a:path>
            </a:pathLst>
          </a:custGeom>
          <a:noFill/>
          <a:ln w="38100">
            <a:solidFill>
              <a:schemeClr val="accent1"/>
            </a:solidFill>
            <a:round/>
            <a:headEnd type="none" w="med" len="med"/>
            <a:tailEnd type="none" w="med" len="med"/>
          </a:ln>
          <a:effectLst/>
        </p:spPr>
        <p:txBody>
          <a:bodyPr/>
          <a:lstStyle/>
          <a:p>
            <a:pPr algn="ctr"/>
            <a:endParaRPr lang="en-US" sz="1800">
              <a:solidFill>
                <a:srgbClr val="FFFFFF"/>
              </a:solidFill>
            </a:endParaRPr>
          </a:p>
        </p:txBody>
      </p:sp>
    </p:spTree>
    <p:extLst>
      <p:ext uri="{BB962C8B-B14F-4D97-AF65-F5344CB8AC3E}">
        <p14:creationId xmlns:p14="http://schemas.microsoft.com/office/powerpoint/2010/main" val="186356425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a:xfrm>
            <a:off x="153988" y="127582"/>
            <a:ext cx="8896350" cy="755650"/>
          </a:xfrm>
        </p:spPr>
        <p:txBody>
          <a:bodyPr/>
          <a:lstStyle/>
          <a:p>
            <a:pPr eaLnBrk="1" hangingPunct="1">
              <a:defRPr/>
            </a:pPr>
            <a:r>
              <a:rPr lang="en-US" sz="3600" dirty="0">
                <a:solidFill>
                  <a:srgbClr val="FFFF00"/>
                </a:solidFill>
              </a:rPr>
              <a:t>Do </a:t>
            </a:r>
            <a:r>
              <a:rPr lang="en-US" sz="3600" dirty="0" err="1">
                <a:solidFill>
                  <a:srgbClr val="FFFF00"/>
                </a:solidFill>
              </a:rPr>
              <a:t>vậy</a:t>
            </a:r>
            <a:r>
              <a:rPr lang="en-US" sz="3600" dirty="0">
                <a:solidFill>
                  <a:srgbClr val="FFFF00"/>
                </a:solidFill>
              </a:rPr>
              <a:t>, </a:t>
            </a:r>
            <a:r>
              <a:rPr lang="en-US" sz="3600" dirty="0" err="1">
                <a:solidFill>
                  <a:srgbClr val="FFFF00"/>
                </a:solidFill>
              </a:rPr>
              <a:t>làm</a:t>
            </a:r>
            <a:r>
              <a:rPr lang="en-US" sz="3600" dirty="0">
                <a:solidFill>
                  <a:srgbClr val="FFFF00"/>
                </a:solidFill>
              </a:rPr>
              <a:t> </a:t>
            </a:r>
            <a:r>
              <a:rPr lang="en-US" sz="3600" dirty="0" err="1">
                <a:solidFill>
                  <a:srgbClr val="FFFF00"/>
                </a:solidFill>
              </a:rPr>
              <a:t>bất</a:t>
            </a:r>
            <a:r>
              <a:rPr lang="en-US" sz="3600" dirty="0">
                <a:solidFill>
                  <a:srgbClr val="FFFF00"/>
                </a:solidFill>
              </a:rPr>
              <a:t> </a:t>
            </a:r>
            <a:r>
              <a:rPr lang="en-US" sz="3600" dirty="0" err="1">
                <a:solidFill>
                  <a:srgbClr val="FFFF00"/>
                </a:solidFill>
              </a:rPr>
              <a:t>c</a:t>
            </a:r>
            <a:r>
              <a:rPr lang="en-US" dirty="0" err="1">
                <a:solidFill>
                  <a:srgbClr val="FFFF00"/>
                </a:solidFill>
              </a:rPr>
              <a:t>ứ</a:t>
            </a:r>
            <a:r>
              <a:rPr lang="en-US" dirty="0">
                <a:solidFill>
                  <a:srgbClr val="FFFF00"/>
                </a:solidFill>
              </a:rPr>
              <a:t> </a:t>
            </a:r>
            <a:r>
              <a:rPr lang="en-US" dirty="0" err="1">
                <a:solidFill>
                  <a:srgbClr val="FFFF00"/>
                </a:solidFill>
              </a:rPr>
              <a:t>gì</a:t>
            </a:r>
            <a:r>
              <a:rPr lang="en-US" dirty="0">
                <a:solidFill>
                  <a:srgbClr val="FFFF00"/>
                </a:solidFill>
              </a:rPr>
              <a:t> </a:t>
            </a:r>
            <a:r>
              <a:rPr lang="en-US" dirty="0" err="1">
                <a:solidFill>
                  <a:srgbClr val="FFFF00"/>
                </a:solidFill>
              </a:rPr>
              <a:t>có</a:t>
            </a:r>
            <a:r>
              <a:rPr lang="en-US" dirty="0">
                <a:solidFill>
                  <a:srgbClr val="FFFF00"/>
                </a:solidFill>
              </a:rPr>
              <a:t> </a:t>
            </a:r>
            <a:r>
              <a:rPr lang="en-US" dirty="0" err="1">
                <a:solidFill>
                  <a:srgbClr val="FFFF00"/>
                </a:solidFill>
              </a:rPr>
              <a:t>thể</a:t>
            </a:r>
            <a:r>
              <a:rPr lang="en-US" dirty="0">
                <a:solidFill>
                  <a:srgbClr val="FFFF00"/>
                </a:solidFill>
              </a:rPr>
              <a:t> đ</a:t>
            </a:r>
            <a:r>
              <a:rPr lang="vi-VN" dirty="0">
                <a:solidFill>
                  <a:srgbClr val="FFFF00"/>
                </a:solidFill>
              </a:rPr>
              <a:t>ư</a:t>
            </a:r>
            <a:r>
              <a:rPr lang="en-US" dirty="0" err="1">
                <a:solidFill>
                  <a:srgbClr val="FFFF00"/>
                </a:solidFill>
              </a:rPr>
              <a:t>ợc</a:t>
            </a:r>
            <a:r>
              <a:rPr lang="en-US" dirty="0">
                <a:solidFill>
                  <a:srgbClr val="FFFF00"/>
                </a:solidFill>
              </a:rPr>
              <a:t> </a:t>
            </a:r>
            <a:r>
              <a:rPr lang="en-US" sz="3600" dirty="0" err="1"/>
              <a:t>để</a:t>
            </a:r>
            <a:r>
              <a:rPr lang="en-US" sz="3600" dirty="0"/>
              <a:t> </a:t>
            </a:r>
            <a:r>
              <a:rPr lang="en-US" sz="3600" dirty="0" err="1"/>
              <a:t>làm</a:t>
            </a:r>
            <a:r>
              <a:rPr lang="en-US" sz="3600" dirty="0"/>
              <a:t> </a:t>
            </a:r>
            <a:r>
              <a:rPr lang="en-US" sz="3600" dirty="0" err="1"/>
              <a:t>giảm</a:t>
            </a:r>
            <a:r>
              <a:rPr lang="en-US" sz="3600" dirty="0"/>
              <a:t> </a:t>
            </a:r>
            <a:r>
              <a:rPr lang="en-US" sz="3600" dirty="0" err="1"/>
              <a:t>th</a:t>
            </a:r>
            <a:r>
              <a:rPr lang="en-US" dirty="0" err="1"/>
              <a:t>ời</a:t>
            </a:r>
            <a:r>
              <a:rPr lang="en-US" dirty="0"/>
              <a:t> </a:t>
            </a:r>
            <a:r>
              <a:rPr lang="en-US" dirty="0" err="1"/>
              <a:t>gian</a:t>
            </a:r>
            <a:r>
              <a:rPr lang="en-US" dirty="0"/>
              <a:t> </a:t>
            </a:r>
            <a:r>
              <a:rPr lang="en-US" sz="3600" dirty="0" err="1"/>
              <a:t>t</a:t>
            </a:r>
            <a:r>
              <a:rPr lang="en-US" dirty="0" err="1"/>
              <a:t>ừ</a:t>
            </a:r>
            <a:r>
              <a:rPr lang="en-US" dirty="0"/>
              <a:t> </a:t>
            </a:r>
            <a:r>
              <a:rPr lang="en-US" dirty="0" err="1"/>
              <a:t>lúc</a:t>
            </a:r>
            <a:r>
              <a:rPr lang="en-US" dirty="0"/>
              <a:t> BN </a:t>
            </a:r>
            <a:r>
              <a:rPr lang="en-US" dirty="0" err="1"/>
              <a:t>có</a:t>
            </a:r>
            <a:r>
              <a:rPr lang="en-US" dirty="0"/>
              <a:t> </a:t>
            </a:r>
            <a:r>
              <a:rPr lang="en-US" dirty="0" err="1"/>
              <a:t>triệu</a:t>
            </a:r>
            <a:r>
              <a:rPr lang="en-US" dirty="0"/>
              <a:t> </a:t>
            </a:r>
            <a:r>
              <a:rPr lang="en-US" dirty="0" err="1"/>
              <a:t>chứng</a:t>
            </a:r>
            <a:r>
              <a:rPr lang="en-US" dirty="0"/>
              <a:t> </a:t>
            </a:r>
            <a:r>
              <a:rPr lang="en-US" dirty="0" err="1"/>
              <a:t>đến</a:t>
            </a:r>
            <a:r>
              <a:rPr lang="en-US" dirty="0"/>
              <a:t> </a:t>
            </a:r>
            <a:r>
              <a:rPr lang="en-US" dirty="0" err="1"/>
              <a:t>lúc</a:t>
            </a:r>
            <a:r>
              <a:rPr lang="en-US" dirty="0"/>
              <a:t> đ</a:t>
            </a:r>
            <a:r>
              <a:rPr lang="vi-VN" dirty="0"/>
              <a:t>ư</a:t>
            </a:r>
            <a:r>
              <a:rPr lang="en-US" dirty="0" err="1"/>
              <a:t>ợc</a:t>
            </a:r>
            <a:r>
              <a:rPr lang="en-US" dirty="0"/>
              <a:t> can </a:t>
            </a:r>
            <a:r>
              <a:rPr lang="en-US" dirty="0" err="1"/>
              <a:t>thiệp</a:t>
            </a:r>
            <a:r>
              <a:rPr lang="en-US" dirty="0"/>
              <a:t> ĐMV</a:t>
            </a:r>
            <a:endParaRPr lang="en-US" sz="3600" dirty="0"/>
          </a:p>
        </p:txBody>
      </p:sp>
      <p:pic>
        <p:nvPicPr>
          <p:cNvPr id="77827" name="Picture 3" descr="Bicycle Ambulance"/>
          <p:cNvPicPr>
            <a:picLocks noChangeAspect="1" noChangeArrowheads="1"/>
          </p:cNvPicPr>
          <p:nvPr/>
        </p:nvPicPr>
        <p:blipFill rotWithShape="1">
          <a:blip r:embed="rId2">
            <a:extLst>
              <a:ext uri="{28A0092B-C50C-407E-A947-70E740481C1C}">
                <a14:useLocalDpi xmlns:a14="http://schemas.microsoft.com/office/drawing/2010/main" val="0"/>
              </a:ext>
            </a:extLst>
          </a:blip>
          <a:srcRect l="7458"/>
          <a:stretch/>
        </p:blipFill>
        <p:spPr bwMode="auto">
          <a:xfrm>
            <a:off x="0" y="1970719"/>
            <a:ext cx="5075738" cy="43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44008" y="1957254"/>
            <a:ext cx="4099992" cy="4585871"/>
          </a:xfrm>
          <a:prstGeom prst="rect">
            <a:avLst/>
          </a:prstGeom>
          <a:noFill/>
        </p:spPr>
        <p:txBody>
          <a:bodyPr wrap="square" rtlCol="0">
            <a:spAutoFit/>
          </a:bodyPr>
          <a:lstStyle/>
          <a:p>
            <a:pPr algn="ctr">
              <a:spcBef>
                <a:spcPts val="1200"/>
              </a:spcBef>
            </a:pPr>
            <a:r>
              <a:rPr lang="en-US" sz="2200" dirty="0">
                <a:solidFill>
                  <a:srgbClr val="FFFFFF"/>
                </a:solidFill>
                <a:sym typeface="Symbol"/>
              </a:rPr>
              <a:t> </a:t>
            </a:r>
            <a:r>
              <a:rPr lang="en-US" sz="2200" dirty="0" err="1">
                <a:solidFill>
                  <a:srgbClr val="FFFFFF"/>
                </a:solidFill>
              </a:rPr>
              <a:t>Tăng</a:t>
            </a:r>
            <a:r>
              <a:rPr lang="en-US" sz="2200" dirty="0">
                <a:solidFill>
                  <a:srgbClr val="FFFFFF"/>
                </a:solidFill>
              </a:rPr>
              <a:t> </a:t>
            </a:r>
            <a:r>
              <a:rPr lang="en-US" sz="2200" dirty="0" err="1">
                <a:solidFill>
                  <a:srgbClr val="FFFFFF"/>
                </a:solidFill>
              </a:rPr>
              <a:t>cường</a:t>
            </a:r>
            <a:r>
              <a:rPr lang="en-US" sz="2200" dirty="0">
                <a:solidFill>
                  <a:srgbClr val="FFFFFF"/>
                </a:solidFill>
              </a:rPr>
              <a:t> </a:t>
            </a:r>
            <a:r>
              <a:rPr lang="en-US" sz="2200" dirty="0" err="1">
                <a:solidFill>
                  <a:srgbClr val="FFFFFF"/>
                </a:solidFill>
              </a:rPr>
              <a:t>nhận</a:t>
            </a:r>
            <a:r>
              <a:rPr lang="en-US" sz="2200" dirty="0">
                <a:solidFill>
                  <a:srgbClr val="FFFFFF"/>
                </a:solidFill>
              </a:rPr>
              <a:t> </a:t>
            </a:r>
            <a:r>
              <a:rPr lang="en-US" sz="2200" dirty="0" err="1">
                <a:solidFill>
                  <a:srgbClr val="FFFFFF"/>
                </a:solidFill>
              </a:rPr>
              <a:t>thức</a:t>
            </a:r>
            <a:r>
              <a:rPr lang="en-US" sz="2200" dirty="0">
                <a:solidFill>
                  <a:srgbClr val="FFFFFF"/>
                </a:solidFill>
              </a:rPr>
              <a:t> </a:t>
            </a:r>
            <a:r>
              <a:rPr lang="en-US" sz="2200" dirty="0" err="1">
                <a:solidFill>
                  <a:srgbClr val="FFFFFF"/>
                </a:solidFill>
              </a:rPr>
              <a:t>trong</a:t>
            </a:r>
            <a:r>
              <a:rPr lang="en-US" sz="2200" dirty="0">
                <a:solidFill>
                  <a:srgbClr val="FFFFFF"/>
                </a:solidFill>
              </a:rPr>
              <a:t> </a:t>
            </a:r>
            <a:r>
              <a:rPr lang="en-US" sz="2200" dirty="0" err="1">
                <a:solidFill>
                  <a:srgbClr val="FFFFFF"/>
                </a:solidFill>
              </a:rPr>
              <a:t>cộng</a:t>
            </a:r>
            <a:r>
              <a:rPr lang="en-US" sz="2200" dirty="0">
                <a:solidFill>
                  <a:srgbClr val="FFFFFF"/>
                </a:solidFill>
              </a:rPr>
              <a:t> </a:t>
            </a:r>
            <a:r>
              <a:rPr lang="en-US" sz="2200" dirty="0" err="1">
                <a:solidFill>
                  <a:srgbClr val="FFFFFF"/>
                </a:solidFill>
              </a:rPr>
              <a:t>đồng</a:t>
            </a:r>
            <a:endParaRPr lang="en-US" sz="2200" dirty="0">
              <a:solidFill>
                <a:srgbClr val="FFFFFF"/>
              </a:solidFill>
            </a:endParaRPr>
          </a:p>
          <a:p>
            <a:pPr algn="ctr">
              <a:spcBef>
                <a:spcPts val="1200"/>
              </a:spcBef>
            </a:pPr>
            <a:r>
              <a:rPr lang="en-US" sz="2200" dirty="0" err="1">
                <a:solidFill>
                  <a:srgbClr val="FFFFFF"/>
                </a:solidFill>
              </a:rPr>
              <a:t>Thành</a:t>
            </a:r>
            <a:r>
              <a:rPr lang="en-US" sz="2200" dirty="0">
                <a:solidFill>
                  <a:srgbClr val="FFFFFF"/>
                </a:solidFill>
              </a:rPr>
              <a:t> </a:t>
            </a:r>
            <a:r>
              <a:rPr lang="en-US" sz="2200" dirty="0" err="1">
                <a:solidFill>
                  <a:srgbClr val="FFFFFF"/>
                </a:solidFill>
              </a:rPr>
              <a:t>lập</a:t>
            </a:r>
            <a:r>
              <a:rPr lang="en-US" sz="2200" dirty="0">
                <a:solidFill>
                  <a:srgbClr val="FFFFFF"/>
                </a:solidFill>
              </a:rPr>
              <a:t> </a:t>
            </a:r>
            <a:r>
              <a:rPr lang="en-US" sz="2200" dirty="0" err="1">
                <a:solidFill>
                  <a:srgbClr val="FFFFFF"/>
                </a:solidFill>
              </a:rPr>
              <a:t>các</a:t>
            </a:r>
            <a:r>
              <a:rPr lang="en-US" sz="2200" dirty="0">
                <a:solidFill>
                  <a:srgbClr val="FFFFFF"/>
                </a:solidFill>
              </a:rPr>
              <a:t> </a:t>
            </a:r>
            <a:r>
              <a:rPr lang="en-US" sz="2200" dirty="0" err="1">
                <a:solidFill>
                  <a:srgbClr val="FFFFFF"/>
                </a:solidFill>
              </a:rPr>
              <a:t>đơn</a:t>
            </a:r>
            <a:r>
              <a:rPr lang="en-US" sz="2200" dirty="0">
                <a:solidFill>
                  <a:srgbClr val="FFFFFF"/>
                </a:solidFill>
              </a:rPr>
              <a:t> </a:t>
            </a:r>
            <a:r>
              <a:rPr lang="en-US" sz="2200" dirty="0" err="1">
                <a:solidFill>
                  <a:srgbClr val="FFFFFF"/>
                </a:solidFill>
              </a:rPr>
              <a:t>vị</a:t>
            </a:r>
            <a:r>
              <a:rPr lang="en-US" sz="2200" dirty="0">
                <a:solidFill>
                  <a:srgbClr val="FFFFFF"/>
                </a:solidFill>
              </a:rPr>
              <a:t>/</a:t>
            </a:r>
            <a:r>
              <a:rPr lang="en-US" sz="2200" dirty="0" err="1">
                <a:solidFill>
                  <a:srgbClr val="FFFFFF"/>
                </a:solidFill>
              </a:rPr>
              <a:t>khu</a:t>
            </a:r>
            <a:r>
              <a:rPr lang="en-US" sz="2200" dirty="0">
                <a:solidFill>
                  <a:srgbClr val="FFFFFF"/>
                </a:solidFill>
              </a:rPr>
              <a:t> </a:t>
            </a:r>
            <a:r>
              <a:rPr lang="en-US" sz="2200" dirty="0" err="1">
                <a:solidFill>
                  <a:srgbClr val="FFFFFF"/>
                </a:solidFill>
              </a:rPr>
              <a:t>giường</a:t>
            </a:r>
            <a:r>
              <a:rPr lang="en-US" sz="2200" dirty="0">
                <a:solidFill>
                  <a:srgbClr val="FFFFFF"/>
                </a:solidFill>
              </a:rPr>
              <a:t> </a:t>
            </a:r>
            <a:r>
              <a:rPr lang="en-US" sz="2200" dirty="0" err="1">
                <a:solidFill>
                  <a:srgbClr val="FFFFFF"/>
                </a:solidFill>
              </a:rPr>
              <a:t>cấp</a:t>
            </a:r>
            <a:r>
              <a:rPr lang="en-US" sz="2200" dirty="0">
                <a:solidFill>
                  <a:srgbClr val="FFFFFF"/>
                </a:solidFill>
              </a:rPr>
              <a:t> </a:t>
            </a:r>
            <a:r>
              <a:rPr lang="en-US" sz="2200" dirty="0" err="1">
                <a:solidFill>
                  <a:srgbClr val="FFFFFF"/>
                </a:solidFill>
              </a:rPr>
              <a:t>cứu</a:t>
            </a:r>
            <a:r>
              <a:rPr lang="en-US" sz="2200" dirty="0">
                <a:solidFill>
                  <a:srgbClr val="FFFFFF"/>
                </a:solidFill>
              </a:rPr>
              <a:t> </a:t>
            </a:r>
            <a:r>
              <a:rPr lang="en-US" sz="2200" dirty="0" err="1">
                <a:solidFill>
                  <a:srgbClr val="FFFFFF"/>
                </a:solidFill>
              </a:rPr>
              <a:t>đau</a:t>
            </a:r>
            <a:r>
              <a:rPr lang="en-US" sz="2200" dirty="0">
                <a:solidFill>
                  <a:srgbClr val="FFFFFF"/>
                </a:solidFill>
              </a:rPr>
              <a:t> </a:t>
            </a:r>
            <a:r>
              <a:rPr lang="en-US" sz="2200" dirty="0" err="1">
                <a:solidFill>
                  <a:srgbClr val="FFFFFF"/>
                </a:solidFill>
              </a:rPr>
              <a:t>thắt</a:t>
            </a:r>
            <a:r>
              <a:rPr lang="en-US" sz="2200" dirty="0">
                <a:solidFill>
                  <a:srgbClr val="FFFFFF"/>
                </a:solidFill>
              </a:rPr>
              <a:t> </a:t>
            </a:r>
            <a:r>
              <a:rPr lang="en-US" sz="2200" dirty="0" err="1">
                <a:solidFill>
                  <a:srgbClr val="FFFFFF"/>
                </a:solidFill>
              </a:rPr>
              <a:t>ngực</a:t>
            </a:r>
            <a:r>
              <a:rPr lang="en-US" sz="2200" dirty="0">
                <a:solidFill>
                  <a:srgbClr val="FFFFFF"/>
                </a:solidFill>
              </a:rPr>
              <a:t> </a:t>
            </a:r>
            <a:r>
              <a:rPr lang="en-US" sz="2200" dirty="0" err="1">
                <a:solidFill>
                  <a:srgbClr val="FFFFFF"/>
                </a:solidFill>
              </a:rPr>
              <a:t>tại</a:t>
            </a:r>
            <a:r>
              <a:rPr lang="en-US" sz="2200" dirty="0">
                <a:solidFill>
                  <a:srgbClr val="FFFFFF"/>
                </a:solidFill>
              </a:rPr>
              <a:t> </a:t>
            </a:r>
            <a:r>
              <a:rPr lang="en-US" sz="2200" dirty="0" err="1">
                <a:solidFill>
                  <a:srgbClr val="FFFFFF"/>
                </a:solidFill>
              </a:rPr>
              <a:t>các</a:t>
            </a:r>
            <a:r>
              <a:rPr lang="en-US" sz="2200" dirty="0">
                <a:solidFill>
                  <a:srgbClr val="FFFFFF"/>
                </a:solidFill>
              </a:rPr>
              <a:t> khoa </a:t>
            </a:r>
            <a:r>
              <a:rPr lang="en-US" sz="2200" dirty="0" err="1">
                <a:solidFill>
                  <a:srgbClr val="FFFFFF"/>
                </a:solidFill>
              </a:rPr>
              <a:t>cấp</a:t>
            </a:r>
            <a:r>
              <a:rPr lang="en-US" sz="2200" dirty="0">
                <a:solidFill>
                  <a:srgbClr val="FFFFFF"/>
                </a:solidFill>
              </a:rPr>
              <a:t> </a:t>
            </a:r>
            <a:r>
              <a:rPr lang="en-US" sz="2200" dirty="0" err="1">
                <a:solidFill>
                  <a:srgbClr val="FFFFFF"/>
                </a:solidFill>
              </a:rPr>
              <a:t>cứu</a:t>
            </a:r>
            <a:r>
              <a:rPr lang="en-US" sz="2200" dirty="0">
                <a:solidFill>
                  <a:srgbClr val="FFFFFF"/>
                </a:solidFill>
              </a:rPr>
              <a:t> BV</a:t>
            </a:r>
          </a:p>
          <a:p>
            <a:pPr algn="ctr">
              <a:spcBef>
                <a:spcPts val="1200"/>
              </a:spcBef>
            </a:pPr>
            <a:r>
              <a:rPr lang="en-US" sz="2200" dirty="0" err="1">
                <a:solidFill>
                  <a:srgbClr val="FFFFFF"/>
                </a:solidFill>
              </a:rPr>
              <a:t>Điều</a:t>
            </a:r>
            <a:r>
              <a:rPr lang="en-US" sz="2200" dirty="0">
                <a:solidFill>
                  <a:srgbClr val="FFFFFF"/>
                </a:solidFill>
              </a:rPr>
              <a:t> </a:t>
            </a:r>
            <a:r>
              <a:rPr lang="en-US" sz="2200" dirty="0" err="1">
                <a:solidFill>
                  <a:srgbClr val="FFFFFF"/>
                </a:solidFill>
              </a:rPr>
              <a:t>phối</a:t>
            </a:r>
            <a:r>
              <a:rPr lang="en-US" sz="2200" dirty="0">
                <a:solidFill>
                  <a:srgbClr val="FFFFFF"/>
                </a:solidFill>
              </a:rPr>
              <a:t> </a:t>
            </a:r>
            <a:r>
              <a:rPr lang="en-US" sz="2200" dirty="0" err="1">
                <a:solidFill>
                  <a:srgbClr val="FFFFFF"/>
                </a:solidFill>
              </a:rPr>
              <a:t>vùng</a:t>
            </a:r>
            <a:endParaRPr lang="en-US" sz="2200" dirty="0">
              <a:solidFill>
                <a:srgbClr val="FFFFFF"/>
              </a:solidFill>
            </a:endParaRPr>
          </a:p>
          <a:p>
            <a:pPr algn="ctr">
              <a:spcBef>
                <a:spcPts val="1200"/>
              </a:spcBef>
            </a:pPr>
            <a:r>
              <a:rPr lang="en-US" sz="2200" dirty="0" err="1">
                <a:solidFill>
                  <a:srgbClr val="FFFFFF"/>
                </a:solidFill>
              </a:rPr>
              <a:t>Điện</a:t>
            </a:r>
            <a:r>
              <a:rPr lang="en-US" sz="2200" dirty="0">
                <a:solidFill>
                  <a:srgbClr val="FFFFFF"/>
                </a:solidFill>
              </a:rPr>
              <a:t> </a:t>
            </a:r>
            <a:r>
              <a:rPr lang="en-US" sz="2200" dirty="0" err="1">
                <a:solidFill>
                  <a:srgbClr val="FFFFFF"/>
                </a:solidFill>
              </a:rPr>
              <a:t>tâm</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từ</a:t>
            </a:r>
            <a:r>
              <a:rPr lang="en-US" sz="2200" dirty="0">
                <a:solidFill>
                  <a:srgbClr val="FFFFFF"/>
                </a:solidFill>
              </a:rPr>
              <a:t> </a:t>
            </a:r>
            <a:r>
              <a:rPr lang="en-US" sz="2200" dirty="0" err="1">
                <a:solidFill>
                  <a:srgbClr val="FFFFFF"/>
                </a:solidFill>
              </a:rPr>
              <a:t>xa</a:t>
            </a:r>
            <a:endParaRPr lang="en-US" sz="2200" dirty="0">
              <a:solidFill>
                <a:srgbClr val="FFFFFF"/>
              </a:solidFill>
            </a:endParaRPr>
          </a:p>
          <a:p>
            <a:pPr algn="ctr">
              <a:spcBef>
                <a:spcPts val="1200"/>
              </a:spcBef>
            </a:pPr>
            <a:r>
              <a:rPr lang="en-US" sz="2200" dirty="0" err="1">
                <a:solidFill>
                  <a:srgbClr val="FFFFFF"/>
                </a:solidFill>
              </a:rPr>
              <a:t>Liên</a:t>
            </a:r>
            <a:r>
              <a:rPr lang="en-US" sz="2200" dirty="0">
                <a:solidFill>
                  <a:srgbClr val="FFFFFF"/>
                </a:solidFill>
              </a:rPr>
              <a:t> </a:t>
            </a:r>
            <a:r>
              <a:rPr lang="en-US" sz="2200" dirty="0" err="1">
                <a:solidFill>
                  <a:srgbClr val="FFFFFF"/>
                </a:solidFill>
              </a:rPr>
              <a:t>hệ</a:t>
            </a:r>
            <a:r>
              <a:rPr lang="en-US" sz="2200" dirty="0">
                <a:solidFill>
                  <a:srgbClr val="FFFFFF"/>
                </a:solidFill>
              </a:rPr>
              <a:t> </a:t>
            </a:r>
            <a:r>
              <a:rPr lang="en-US" sz="2200" dirty="0" err="1">
                <a:solidFill>
                  <a:srgbClr val="FFFFFF"/>
                </a:solidFill>
              </a:rPr>
              <a:t>sớm</a:t>
            </a:r>
            <a:r>
              <a:rPr lang="en-US" sz="2200" dirty="0">
                <a:solidFill>
                  <a:srgbClr val="FFFFFF"/>
                </a:solidFill>
              </a:rPr>
              <a:t> - </a:t>
            </a:r>
            <a:r>
              <a:rPr lang="en-US" sz="2200" dirty="0" err="1">
                <a:solidFill>
                  <a:srgbClr val="FFFFFF"/>
                </a:solidFill>
              </a:rPr>
              <a:t>Khởi</a:t>
            </a:r>
            <a:r>
              <a:rPr lang="en-US" sz="2200" dirty="0">
                <a:solidFill>
                  <a:srgbClr val="FFFFFF"/>
                </a:solidFill>
              </a:rPr>
              <a:t> </a:t>
            </a:r>
            <a:r>
              <a:rPr lang="en-US" sz="2200" dirty="0" err="1">
                <a:solidFill>
                  <a:srgbClr val="FFFFFF"/>
                </a:solidFill>
              </a:rPr>
              <a:t>động</a:t>
            </a:r>
            <a:r>
              <a:rPr lang="en-US" sz="2200" dirty="0">
                <a:solidFill>
                  <a:srgbClr val="FFFFFF"/>
                </a:solidFill>
              </a:rPr>
              <a:t> </a:t>
            </a:r>
            <a:r>
              <a:rPr lang="en-US" sz="2200" dirty="0" err="1">
                <a:solidFill>
                  <a:srgbClr val="FFFFFF"/>
                </a:solidFill>
              </a:rPr>
              <a:t>đơn</a:t>
            </a:r>
            <a:r>
              <a:rPr lang="en-US" sz="2200" dirty="0">
                <a:solidFill>
                  <a:srgbClr val="FFFFFF"/>
                </a:solidFill>
              </a:rPr>
              <a:t> </a:t>
            </a:r>
            <a:r>
              <a:rPr lang="en-US" sz="2200" dirty="0" err="1">
                <a:solidFill>
                  <a:srgbClr val="FFFFFF"/>
                </a:solidFill>
              </a:rPr>
              <a:t>vị</a:t>
            </a:r>
            <a:r>
              <a:rPr lang="en-US" sz="2200" dirty="0">
                <a:solidFill>
                  <a:srgbClr val="FFFFFF"/>
                </a:solidFill>
              </a:rPr>
              <a:t> TMCT </a:t>
            </a:r>
            <a:r>
              <a:rPr lang="en-US" sz="2200" dirty="0" err="1">
                <a:solidFill>
                  <a:srgbClr val="FFFFFF"/>
                </a:solidFill>
              </a:rPr>
              <a:t>từ</a:t>
            </a:r>
            <a:r>
              <a:rPr lang="en-US" sz="2200" dirty="0">
                <a:solidFill>
                  <a:srgbClr val="FFFFFF"/>
                </a:solidFill>
              </a:rPr>
              <a:t> </a:t>
            </a:r>
            <a:r>
              <a:rPr lang="en-US" sz="2200" dirty="0" err="1">
                <a:solidFill>
                  <a:srgbClr val="FFFFFF"/>
                </a:solidFill>
              </a:rPr>
              <a:t>trước</a:t>
            </a:r>
            <a:r>
              <a:rPr lang="en-US" sz="2200" dirty="0">
                <a:solidFill>
                  <a:srgbClr val="FFFFFF"/>
                </a:solidFill>
              </a:rPr>
              <a:t> </a:t>
            </a:r>
            <a:r>
              <a:rPr lang="en-US" sz="2200" dirty="0" err="1">
                <a:solidFill>
                  <a:srgbClr val="FFFFFF"/>
                </a:solidFill>
              </a:rPr>
              <a:t>nhập</a:t>
            </a:r>
            <a:r>
              <a:rPr lang="en-US" sz="2200" dirty="0">
                <a:solidFill>
                  <a:srgbClr val="FFFFFF"/>
                </a:solidFill>
              </a:rPr>
              <a:t> </a:t>
            </a:r>
            <a:r>
              <a:rPr lang="en-US" sz="2200" dirty="0" err="1">
                <a:solidFill>
                  <a:srgbClr val="FFFFFF"/>
                </a:solidFill>
              </a:rPr>
              <a:t>viện</a:t>
            </a:r>
            <a:endParaRPr lang="en-US" sz="2200" dirty="0">
              <a:solidFill>
                <a:srgbClr val="FFFFFF"/>
              </a:solidFill>
            </a:endParaRPr>
          </a:p>
          <a:p>
            <a:pPr algn="ctr">
              <a:spcBef>
                <a:spcPts val="1200"/>
              </a:spcBef>
            </a:pPr>
            <a:r>
              <a:rPr lang="en-US" sz="2200" dirty="0" err="1">
                <a:solidFill>
                  <a:srgbClr val="FFFFFF"/>
                </a:solidFill>
              </a:rPr>
              <a:t>Trực</a:t>
            </a:r>
            <a:r>
              <a:rPr lang="en-US" sz="2200" dirty="0">
                <a:solidFill>
                  <a:srgbClr val="FFFFFF"/>
                </a:solidFill>
              </a:rPr>
              <a:t> can </a:t>
            </a:r>
            <a:r>
              <a:rPr lang="en-US" sz="2200" dirty="0" err="1">
                <a:solidFill>
                  <a:srgbClr val="FFFFFF"/>
                </a:solidFill>
              </a:rPr>
              <a:t>thiệp</a:t>
            </a:r>
            <a:r>
              <a:rPr lang="en-US" sz="2200" dirty="0">
                <a:solidFill>
                  <a:srgbClr val="FFFFFF"/>
                </a:solidFill>
              </a:rPr>
              <a:t> </a:t>
            </a:r>
            <a:r>
              <a:rPr lang="en-US" sz="2200" dirty="0" err="1">
                <a:solidFill>
                  <a:srgbClr val="FFFFFF"/>
                </a:solidFill>
              </a:rPr>
              <a:t>tại</a:t>
            </a:r>
            <a:r>
              <a:rPr lang="en-US" sz="2200" dirty="0">
                <a:solidFill>
                  <a:srgbClr val="FFFFFF"/>
                </a:solidFill>
              </a:rPr>
              <a:t> </a:t>
            </a:r>
            <a:r>
              <a:rPr lang="en-US" sz="2200" dirty="0" err="1">
                <a:solidFill>
                  <a:srgbClr val="FFFFFF"/>
                </a:solidFill>
              </a:rPr>
              <a:t>các</a:t>
            </a:r>
            <a:r>
              <a:rPr lang="en-US" sz="2200" dirty="0">
                <a:solidFill>
                  <a:srgbClr val="FFFFFF"/>
                </a:solidFill>
              </a:rPr>
              <a:t> </a:t>
            </a:r>
            <a:r>
              <a:rPr lang="en-US" sz="2200" dirty="0" err="1">
                <a:solidFill>
                  <a:srgbClr val="FFFFFF"/>
                </a:solidFill>
              </a:rPr>
              <a:t>trung</a:t>
            </a:r>
            <a:r>
              <a:rPr lang="en-US" sz="2200" dirty="0">
                <a:solidFill>
                  <a:srgbClr val="FFFFFF"/>
                </a:solidFill>
              </a:rPr>
              <a:t> </a:t>
            </a:r>
            <a:r>
              <a:rPr lang="en-US" sz="2200" dirty="0" err="1">
                <a:solidFill>
                  <a:srgbClr val="FFFFFF"/>
                </a:solidFill>
              </a:rPr>
              <a:t>tâm</a:t>
            </a:r>
            <a:r>
              <a:rPr lang="en-US" sz="2200" dirty="0">
                <a:solidFill>
                  <a:srgbClr val="FFFFFF"/>
                </a:solidFill>
              </a:rPr>
              <a:t>…..</a:t>
            </a:r>
          </a:p>
        </p:txBody>
      </p:sp>
    </p:spTree>
    <p:extLst>
      <p:ext uri="{BB962C8B-B14F-4D97-AF65-F5344CB8AC3E}">
        <p14:creationId xmlns:p14="http://schemas.microsoft.com/office/powerpoint/2010/main" val="41713242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3988" y="92075"/>
            <a:ext cx="8896350" cy="755650"/>
          </a:xfrm>
        </p:spPr>
        <p:txBody>
          <a:bodyPr/>
          <a:lstStyle/>
          <a:p>
            <a:pPr eaLnBrk="1" hangingPunct="1"/>
            <a:r>
              <a:rPr lang="en-US" sz="3200" dirty="0" err="1">
                <a:solidFill>
                  <a:srgbClr val="FFFF00"/>
                </a:solidFill>
              </a:rPr>
              <a:t>Kinh</a:t>
            </a:r>
            <a:r>
              <a:rPr lang="en-US" sz="3200" dirty="0">
                <a:solidFill>
                  <a:srgbClr val="FFFF00"/>
                </a:solidFill>
              </a:rPr>
              <a:t> </a:t>
            </a:r>
            <a:r>
              <a:rPr lang="en-US" sz="3200" dirty="0" err="1">
                <a:solidFill>
                  <a:srgbClr val="FFFF00"/>
                </a:solidFill>
              </a:rPr>
              <a:t>nghiệm</a:t>
            </a:r>
            <a:r>
              <a:rPr lang="en-US" sz="3200" dirty="0">
                <a:solidFill>
                  <a:srgbClr val="FFFF00"/>
                </a:solidFill>
              </a:rPr>
              <a:t> </a:t>
            </a:r>
            <a:r>
              <a:rPr lang="en-US" sz="3200" dirty="0" err="1">
                <a:solidFill>
                  <a:srgbClr val="FFFF00"/>
                </a:solidFill>
              </a:rPr>
              <a:t>các</a:t>
            </a:r>
            <a:r>
              <a:rPr lang="en-US" sz="3200" dirty="0">
                <a:solidFill>
                  <a:srgbClr val="FFFF00"/>
                </a:solidFill>
              </a:rPr>
              <a:t> n</a:t>
            </a:r>
            <a:r>
              <a:rPr lang="vi-VN" sz="3200" dirty="0">
                <a:solidFill>
                  <a:srgbClr val="FFFF00"/>
                </a:solidFill>
              </a:rPr>
              <a:t>ư</a:t>
            </a:r>
            <a:r>
              <a:rPr lang="en-US" sz="3200" dirty="0" err="1">
                <a:solidFill>
                  <a:srgbClr val="FFFF00"/>
                </a:solidFill>
              </a:rPr>
              <a:t>ớc</a:t>
            </a:r>
            <a:r>
              <a:rPr lang="en-US" sz="3200" dirty="0">
                <a:solidFill>
                  <a:srgbClr val="FFFF00"/>
                </a:solidFill>
              </a:rPr>
              <a:t> </a:t>
            </a:r>
            <a:r>
              <a:rPr lang="en-US" sz="3200" dirty="0" err="1">
                <a:solidFill>
                  <a:srgbClr val="FFFF00"/>
                </a:solidFill>
              </a:rPr>
              <a:t>phát</a:t>
            </a:r>
            <a:r>
              <a:rPr lang="en-US" sz="3200" dirty="0">
                <a:solidFill>
                  <a:srgbClr val="FFFF00"/>
                </a:solidFill>
              </a:rPr>
              <a:t> </a:t>
            </a:r>
            <a:r>
              <a:rPr lang="en-US" sz="3200" dirty="0" err="1">
                <a:solidFill>
                  <a:srgbClr val="FFFF00"/>
                </a:solidFill>
              </a:rPr>
              <a:t>triển</a:t>
            </a:r>
            <a:r>
              <a:rPr lang="en-US" sz="3200" dirty="0">
                <a:solidFill>
                  <a:srgbClr val="FFFF00"/>
                </a:solidFill>
              </a:rPr>
              <a:t> (NRMI):</a:t>
            </a:r>
            <a:endParaRPr lang="en-US" sz="3200" dirty="0"/>
          </a:p>
        </p:txBody>
      </p:sp>
      <p:sp>
        <p:nvSpPr>
          <p:cNvPr id="110595" name="TextBox 3"/>
          <p:cNvSpPr txBox="1">
            <a:spLocks noChangeArrowheads="1"/>
          </p:cNvSpPr>
          <p:nvPr/>
        </p:nvSpPr>
        <p:spPr bwMode="auto">
          <a:xfrm>
            <a:off x="214313" y="731838"/>
            <a:ext cx="8715375" cy="400050"/>
          </a:xfrm>
          <a:prstGeom prst="rect">
            <a:avLst/>
          </a:prstGeom>
          <a:noFill/>
          <a:ln w="9525">
            <a:noFill/>
            <a:miter lim="800000"/>
            <a:headEnd/>
            <a:tailEnd/>
          </a:ln>
        </p:spPr>
        <p:txBody>
          <a:bodyPr wrap="none">
            <a:spAutoFit/>
          </a:bodyPr>
          <a:lstStyle/>
          <a:p>
            <a:pPr algn="ctr"/>
            <a:r>
              <a:rPr lang="en-US" sz="2000">
                <a:solidFill>
                  <a:srgbClr val="FEEE9E"/>
                </a:solidFill>
                <a:ea typeface="ヒラギノ角ゴ Pro W3"/>
                <a:cs typeface="ヒラギノ角ゴ Pro W3"/>
              </a:rPr>
              <a:t>774,279 reperfusion eligible STEMI pts at 2,157 hospitals from 1990-2006</a:t>
            </a:r>
          </a:p>
        </p:txBody>
      </p:sp>
      <p:sp>
        <p:nvSpPr>
          <p:cNvPr id="10" name="Rectangle 9"/>
          <p:cNvSpPr/>
          <p:nvPr/>
        </p:nvSpPr>
        <p:spPr>
          <a:xfrm>
            <a:off x="2540000" y="6457950"/>
            <a:ext cx="4064000" cy="304800"/>
          </a:xfrm>
          <a:prstGeom prst="rect">
            <a:avLst/>
          </a:prstGeom>
        </p:spPr>
        <p:txBody>
          <a:bodyPr wrap="none">
            <a:spAutoFit/>
          </a:bodyPr>
          <a:lstStyle/>
          <a:p>
            <a:pPr algn="ctr"/>
            <a:r>
              <a:rPr lang="en-US" sz="1400" b="1">
                <a:solidFill>
                  <a:srgbClr val="FFFFFF"/>
                </a:solidFill>
                <a:ea typeface="ヒラギノ角ゴ Pro W3"/>
                <a:cs typeface="ヒラギノ角ゴ Pro W3"/>
              </a:rPr>
              <a:t>Gibson CM et al. </a:t>
            </a:r>
            <a:r>
              <a:rPr lang="en-US" sz="1400" b="1" i="1">
                <a:solidFill>
                  <a:srgbClr val="FFFFFF"/>
                </a:solidFill>
                <a:ea typeface="ヒラギノ角ゴ Pro W3"/>
                <a:cs typeface="ヒラギノ角ゴ Pro W3"/>
              </a:rPr>
              <a:t>Am Heart J</a:t>
            </a:r>
            <a:r>
              <a:rPr lang="en-US" sz="1400" b="1">
                <a:solidFill>
                  <a:srgbClr val="FFFFFF"/>
                </a:solidFill>
                <a:ea typeface="ヒラギノ角ゴ Pro W3"/>
                <a:cs typeface="ヒラギノ角ゴ Pro W3"/>
              </a:rPr>
              <a:t> 2008;156:1035-44</a:t>
            </a:r>
            <a:endParaRPr lang="en-US" sz="1400" b="1" i="1">
              <a:solidFill>
                <a:srgbClr val="FFFFFF"/>
              </a:solidFill>
              <a:ea typeface="ヒラギノ角ゴ Pro W3"/>
              <a:cs typeface="ヒラギノ角ゴ Pro W3"/>
            </a:endParaRPr>
          </a:p>
        </p:txBody>
      </p:sp>
      <p:sp>
        <p:nvSpPr>
          <p:cNvPr id="110597" name="TextBox 16"/>
          <p:cNvSpPr txBox="1">
            <a:spLocks noChangeArrowheads="1"/>
          </p:cNvSpPr>
          <p:nvPr/>
        </p:nvSpPr>
        <p:spPr bwMode="auto">
          <a:xfrm>
            <a:off x="771525" y="1038225"/>
            <a:ext cx="7581900" cy="519113"/>
          </a:xfrm>
          <a:prstGeom prst="rect">
            <a:avLst/>
          </a:prstGeom>
          <a:noFill/>
          <a:ln w="9525">
            <a:noFill/>
            <a:miter lim="800000"/>
            <a:headEnd/>
            <a:tailEnd/>
          </a:ln>
        </p:spPr>
        <p:txBody>
          <a:bodyPr wrap="none">
            <a:spAutoFit/>
          </a:bodyPr>
          <a:lstStyle/>
          <a:p>
            <a:r>
              <a:rPr lang="en-US" sz="2800" b="1">
                <a:solidFill>
                  <a:srgbClr val="FFFF00"/>
                </a:solidFill>
              </a:rPr>
              <a:t>Reductions in DBT and In-hospital Mortality</a:t>
            </a:r>
          </a:p>
        </p:txBody>
      </p:sp>
      <p:sp>
        <p:nvSpPr>
          <p:cNvPr id="110617" name="TextBox 7"/>
          <p:cNvSpPr txBox="1">
            <a:spLocks noChangeArrowheads="1"/>
          </p:cNvSpPr>
          <p:nvPr/>
        </p:nvSpPr>
        <p:spPr bwMode="auto">
          <a:xfrm>
            <a:off x="619638" y="6027645"/>
            <a:ext cx="7904729" cy="369332"/>
          </a:xfrm>
          <a:prstGeom prst="rect">
            <a:avLst/>
          </a:prstGeom>
          <a:noFill/>
          <a:ln w="9525">
            <a:noFill/>
            <a:miter lim="800000"/>
            <a:headEnd/>
            <a:tailEnd/>
          </a:ln>
        </p:spPr>
        <p:txBody>
          <a:bodyPr wrap="none">
            <a:spAutoFit/>
          </a:bodyPr>
          <a:lstStyle/>
          <a:p>
            <a:pPr algn="ctr"/>
            <a:r>
              <a:rPr lang="en-US" sz="1800" b="1" dirty="0">
                <a:solidFill>
                  <a:srgbClr val="FFFF00"/>
                </a:solidFill>
                <a:effectLst>
                  <a:outerShdw blurRad="38100" dist="38100" dir="2700000" algn="tl">
                    <a:srgbClr val="000000">
                      <a:alpha val="43137"/>
                    </a:srgbClr>
                  </a:outerShdw>
                </a:effectLst>
              </a:rPr>
              <a:t>MV analysis: 5.8% of the reduction in mortality was explained by ↓DBT</a:t>
            </a:r>
          </a:p>
        </p:txBody>
      </p:sp>
      <p:grpSp>
        <p:nvGrpSpPr>
          <p:cNvPr id="15" name="Group 14"/>
          <p:cNvGrpSpPr/>
          <p:nvPr/>
        </p:nvGrpSpPr>
        <p:grpSpPr>
          <a:xfrm>
            <a:off x="256233" y="1528763"/>
            <a:ext cx="8631534" cy="4510296"/>
            <a:chOff x="170822" y="1528763"/>
            <a:chExt cx="8631534" cy="4510296"/>
          </a:xfrm>
        </p:grpSpPr>
        <p:sp>
          <p:nvSpPr>
            <p:cNvPr id="204856" name="Rectangle 56"/>
            <p:cNvSpPr>
              <a:spLocks noChangeArrowheads="1"/>
            </p:cNvSpPr>
            <p:nvPr/>
          </p:nvSpPr>
          <p:spPr bwMode="hidden">
            <a:xfrm>
              <a:off x="170822" y="1535131"/>
              <a:ext cx="8631534" cy="4503928"/>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defRPr/>
              </a:pPr>
              <a:endParaRPr lang="en-US" sz="1800">
                <a:solidFill>
                  <a:srgbClr val="FFFFFF"/>
                </a:solidFill>
              </a:endParaRPr>
            </a:p>
          </p:txBody>
        </p:sp>
        <p:sp>
          <p:nvSpPr>
            <p:cNvPr id="22" name="TextBox 21"/>
            <p:cNvSpPr txBox="1"/>
            <p:nvPr/>
          </p:nvSpPr>
          <p:spPr>
            <a:xfrm rot="16200000">
              <a:off x="-297656" y="2388394"/>
              <a:ext cx="1403350" cy="366712"/>
            </a:xfrm>
            <a:prstGeom prst="rect">
              <a:avLst/>
            </a:prstGeom>
            <a:noFill/>
          </p:spPr>
          <p:txBody>
            <a:bodyPr wrap="none">
              <a:spAutoFit/>
            </a:bodyPr>
            <a:lstStyle/>
            <a:p>
              <a:r>
                <a:rPr lang="en-US" sz="1800" b="1">
                  <a:solidFill>
                    <a:srgbClr val="FEEE9E"/>
                  </a:solidFill>
                </a:rPr>
                <a:t>DBT (mins)</a:t>
              </a:r>
            </a:p>
          </p:txBody>
        </p:sp>
        <p:sp>
          <p:nvSpPr>
            <p:cNvPr id="110601" name="TextBox 22"/>
            <p:cNvSpPr txBox="1">
              <a:spLocks noChangeArrowheads="1"/>
            </p:cNvSpPr>
            <p:nvPr/>
          </p:nvSpPr>
          <p:spPr bwMode="auto">
            <a:xfrm>
              <a:off x="7959258" y="2455863"/>
              <a:ext cx="526106" cy="338554"/>
            </a:xfrm>
            <a:prstGeom prst="rect">
              <a:avLst/>
            </a:prstGeom>
            <a:noFill/>
            <a:ln w="9525">
              <a:noFill/>
              <a:miter lim="800000"/>
              <a:headEnd/>
              <a:tailEnd/>
            </a:ln>
          </p:spPr>
          <p:txBody>
            <a:bodyPr wrap="none">
              <a:spAutoFit/>
            </a:bodyPr>
            <a:lstStyle/>
            <a:p>
              <a:r>
                <a:rPr lang="en-US" sz="1600" b="1">
                  <a:solidFill>
                    <a:srgbClr val="FFFFFF"/>
                  </a:solidFill>
                </a:rPr>
                <a:t>137</a:t>
              </a:r>
            </a:p>
          </p:txBody>
        </p:sp>
        <p:sp>
          <p:nvSpPr>
            <p:cNvPr id="110602" name="TextBox 23"/>
            <p:cNvSpPr txBox="1">
              <a:spLocks noChangeArrowheads="1"/>
            </p:cNvSpPr>
            <p:nvPr/>
          </p:nvSpPr>
          <p:spPr bwMode="auto">
            <a:xfrm>
              <a:off x="7991008" y="2874981"/>
              <a:ext cx="412292" cy="338554"/>
            </a:xfrm>
            <a:prstGeom prst="rect">
              <a:avLst/>
            </a:prstGeom>
            <a:noFill/>
            <a:ln w="9525">
              <a:noFill/>
              <a:miter lim="800000"/>
              <a:headEnd/>
              <a:tailEnd/>
            </a:ln>
          </p:spPr>
          <p:txBody>
            <a:bodyPr wrap="none">
              <a:spAutoFit/>
            </a:bodyPr>
            <a:lstStyle/>
            <a:p>
              <a:r>
                <a:rPr lang="en-US" sz="1600" b="1">
                  <a:solidFill>
                    <a:srgbClr val="FFFFFF"/>
                  </a:solidFill>
                </a:rPr>
                <a:t>87</a:t>
              </a:r>
            </a:p>
          </p:txBody>
        </p:sp>
        <p:sp>
          <p:nvSpPr>
            <p:cNvPr id="110603" name="TextBox 24"/>
            <p:cNvSpPr txBox="1">
              <a:spLocks noChangeArrowheads="1"/>
            </p:cNvSpPr>
            <p:nvPr/>
          </p:nvSpPr>
          <p:spPr bwMode="auto">
            <a:xfrm>
              <a:off x="7975133" y="3084531"/>
              <a:ext cx="412292" cy="338554"/>
            </a:xfrm>
            <a:prstGeom prst="rect">
              <a:avLst/>
            </a:prstGeom>
            <a:noFill/>
            <a:ln w="9525">
              <a:noFill/>
              <a:miter lim="800000"/>
              <a:headEnd/>
              <a:tailEnd/>
            </a:ln>
          </p:spPr>
          <p:txBody>
            <a:bodyPr wrap="none">
              <a:spAutoFit/>
            </a:bodyPr>
            <a:lstStyle/>
            <a:p>
              <a:r>
                <a:rPr lang="en-US" sz="1600" b="1" dirty="0">
                  <a:solidFill>
                    <a:srgbClr val="FFFFFF"/>
                  </a:solidFill>
                </a:rPr>
                <a:t>79</a:t>
              </a:r>
            </a:p>
          </p:txBody>
        </p:sp>
        <p:sp>
          <p:nvSpPr>
            <p:cNvPr id="110604" name="TextBox 25"/>
            <p:cNvSpPr txBox="1">
              <a:spLocks noChangeArrowheads="1"/>
            </p:cNvSpPr>
            <p:nvPr/>
          </p:nvSpPr>
          <p:spPr bwMode="auto">
            <a:xfrm>
              <a:off x="1240435" y="2892462"/>
              <a:ext cx="503408" cy="338554"/>
            </a:xfrm>
            <a:prstGeom prst="rect">
              <a:avLst/>
            </a:prstGeom>
            <a:noFill/>
            <a:ln w="9525">
              <a:noFill/>
              <a:miter lim="800000"/>
              <a:headEnd/>
              <a:tailEnd/>
            </a:ln>
          </p:spPr>
          <p:txBody>
            <a:bodyPr wrap="none">
              <a:spAutoFit/>
            </a:bodyPr>
            <a:lstStyle/>
            <a:p>
              <a:r>
                <a:rPr lang="en-US" sz="1600" b="1" dirty="0">
                  <a:solidFill>
                    <a:srgbClr val="FFFFFF"/>
                  </a:solidFill>
                </a:rPr>
                <a:t>111</a:t>
              </a:r>
            </a:p>
          </p:txBody>
        </p:sp>
        <p:sp>
          <p:nvSpPr>
            <p:cNvPr id="110605" name="TextBox 26"/>
            <p:cNvSpPr txBox="1">
              <a:spLocks noChangeArrowheads="1"/>
            </p:cNvSpPr>
            <p:nvPr/>
          </p:nvSpPr>
          <p:spPr bwMode="auto">
            <a:xfrm>
              <a:off x="1240435" y="1539875"/>
              <a:ext cx="526106" cy="338554"/>
            </a:xfrm>
            <a:prstGeom prst="rect">
              <a:avLst/>
            </a:prstGeom>
            <a:noFill/>
            <a:ln w="9525">
              <a:noFill/>
              <a:miter lim="800000"/>
              <a:headEnd/>
              <a:tailEnd/>
            </a:ln>
          </p:spPr>
          <p:txBody>
            <a:bodyPr wrap="none">
              <a:spAutoFit/>
            </a:bodyPr>
            <a:lstStyle/>
            <a:p>
              <a:r>
                <a:rPr lang="en-US" sz="1600" b="1">
                  <a:solidFill>
                    <a:srgbClr val="FFFFFF"/>
                  </a:solidFill>
                </a:rPr>
                <a:t>226</a:t>
              </a:r>
            </a:p>
          </p:txBody>
        </p:sp>
        <p:sp>
          <p:nvSpPr>
            <p:cNvPr id="110606" name="TextBox 27"/>
            <p:cNvSpPr txBox="1">
              <a:spLocks noChangeArrowheads="1"/>
            </p:cNvSpPr>
            <p:nvPr/>
          </p:nvSpPr>
          <p:spPr bwMode="auto">
            <a:xfrm>
              <a:off x="1240435" y="2509296"/>
              <a:ext cx="526106" cy="338554"/>
            </a:xfrm>
            <a:prstGeom prst="rect">
              <a:avLst/>
            </a:prstGeom>
            <a:noFill/>
            <a:ln w="9525">
              <a:noFill/>
              <a:miter lim="800000"/>
              <a:headEnd/>
              <a:tailEnd/>
            </a:ln>
          </p:spPr>
          <p:txBody>
            <a:bodyPr wrap="none">
              <a:spAutoFit/>
            </a:bodyPr>
            <a:lstStyle/>
            <a:p>
              <a:r>
                <a:rPr lang="en-US" sz="1600" b="1" dirty="0">
                  <a:solidFill>
                    <a:srgbClr val="FFFFFF"/>
                  </a:solidFill>
                </a:rPr>
                <a:t>120</a:t>
              </a:r>
            </a:p>
          </p:txBody>
        </p:sp>
        <p:sp>
          <p:nvSpPr>
            <p:cNvPr id="30" name="TextBox 29"/>
            <p:cNvSpPr txBox="1"/>
            <p:nvPr/>
          </p:nvSpPr>
          <p:spPr>
            <a:xfrm rot="16200000">
              <a:off x="-220041" y="4606428"/>
              <a:ext cx="1569661" cy="369332"/>
            </a:xfrm>
            <a:prstGeom prst="rect">
              <a:avLst/>
            </a:prstGeom>
            <a:noFill/>
          </p:spPr>
          <p:txBody>
            <a:bodyPr wrap="none">
              <a:spAutoFit/>
            </a:bodyPr>
            <a:lstStyle/>
            <a:p>
              <a:pPr algn="ctr"/>
              <a:r>
                <a:rPr lang="en-US" sz="1800" b="1" dirty="0">
                  <a:solidFill>
                    <a:srgbClr val="FEEE9E"/>
                  </a:solidFill>
                </a:rPr>
                <a:t>Mortality (%)</a:t>
              </a:r>
            </a:p>
          </p:txBody>
        </p:sp>
        <p:sp>
          <p:nvSpPr>
            <p:cNvPr id="110609" name="TextBox 30"/>
            <p:cNvSpPr txBox="1">
              <a:spLocks noChangeArrowheads="1"/>
            </p:cNvSpPr>
            <p:nvPr/>
          </p:nvSpPr>
          <p:spPr bwMode="auto">
            <a:xfrm>
              <a:off x="8056618" y="4622800"/>
              <a:ext cx="704850" cy="366713"/>
            </a:xfrm>
            <a:prstGeom prst="rect">
              <a:avLst/>
            </a:prstGeom>
            <a:noFill/>
            <a:ln w="9525">
              <a:noFill/>
              <a:miter lim="800000"/>
              <a:headEnd/>
              <a:tailEnd/>
            </a:ln>
          </p:spPr>
          <p:txBody>
            <a:bodyPr wrap="none">
              <a:spAutoFit/>
            </a:bodyPr>
            <a:lstStyle/>
            <a:p>
              <a:r>
                <a:rPr lang="en-US" sz="1800" b="1">
                  <a:solidFill>
                    <a:srgbClr val="FFFFFF"/>
                  </a:solidFill>
                </a:rPr>
                <a:t>3.9%</a:t>
              </a:r>
            </a:p>
          </p:txBody>
        </p:sp>
        <p:sp>
          <p:nvSpPr>
            <p:cNvPr id="110610" name="TextBox 31"/>
            <p:cNvSpPr txBox="1">
              <a:spLocks noChangeArrowheads="1"/>
            </p:cNvSpPr>
            <p:nvPr/>
          </p:nvSpPr>
          <p:spPr bwMode="auto">
            <a:xfrm>
              <a:off x="8056618" y="4879975"/>
              <a:ext cx="704850" cy="366713"/>
            </a:xfrm>
            <a:prstGeom prst="rect">
              <a:avLst/>
            </a:prstGeom>
            <a:noFill/>
            <a:ln w="9525">
              <a:noFill/>
              <a:miter lim="800000"/>
              <a:headEnd/>
              <a:tailEnd/>
            </a:ln>
          </p:spPr>
          <p:txBody>
            <a:bodyPr wrap="none">
              <a:spAutoFit/>
            </a:bodyPr>
            <a:lstStyle/>
            <a:p>
              <a:r>
                <a:rPr lang="en-US" sz="1800" b="1">
                  <a:solidFill>
                    <a:srgbClr val="FFFFFF"/>
                  </a:solidFill>
                </a:rPr>
                <a:t>3.3%</a:t>
              </a:r>
            </a:p>
          </p:txBody>
        </p:sp>
        <p:sp>
          <p:nvSpPr>
            <p:cNvPr id="110611" name="TextBox 32"/>
            <p:cNvSpPr txBox="1">
              <a:spLocks noChangeArrowheads="1"/>
            </p:cNvSpPr>
            <p:nvPr/>
          </p:nvSpPr>
          <p:spPr bwMode="auto">
            <a:xfrm>
              <a:off x="8056618" y="5121275"/>
              <a:ext cx="704850" cy="366713"/>
            </a:xfrm>
            <a:prstGeom prst="rect">
              <a:avLst/>
            </a:prstGeom>
            <a:noFill/>
            <a:ln w="9525">
              <a:noFill/>
              <a:miter lim="800000"/>
              <a:headEnd/>
              <a:tailEnd/>
            </a:ln>
          </p:spPr>
          <p:txBody>
            <a:bodyPr wrap="none">
              <a:spAutoFit/>
            </a:bodyPr>
            <a:lstStyle/>
            <a:p>
              <a:r>
                <a:rPr lang="en-US" sz="1800" b="1">
                  <a:solidFill>
                    <a:srgbClr val="FFFFFF"/>
                  </a:solidFill>
                </a:rPr>
                <a:t>3.1%</a:t>
              </a:r>
            </a:p>
          </p:txBody>
        </p:sp>
        <p:sp>
          <p:nvSpPr>
            <p:cNvPr id="110612" name="TextBox 33"/>
            <p:cNvSpPr txBox="1">
              <a:spLocks noChangeArrowheads="1"/>
            </p:cNvSpPr>
            <p:nvPr/>
          </p:nvSpPr>
          <p:spPr bwMode="auto">
            <a:xfrm>
              <a:off x="1120775" y="4413250"/>
              <a:ext cx="588963" cy="304800"/>
            </a:xfrm>
            <a:prstGeom prst="rect">
              <a:avLst/>
            </a:prstGeom>
            <a:noFill/>
            <a:ln w="9525">
              <a:noFill/>
              <a:miter lim="800000"/>
              <a:headEnd/>
              <a:tailEnd/>
            </a:ln>
          </p:spPr>
          <p:txBody>
            <a:bodyPr wrap="none">
              <a:spAutoFit/>
            </a:bodyPr>
            <a:lstStyle/>
            <a:p>
              <a:r>
                <a:rPr lang="en-US" sz="1400" b="1">
                  <a:solidFill>
                    <a:srgbClr val="FFFFFF"/>
                  </a:solidFill>
                </a:rPr>
                <a:t>8.6%</a:t>
              </a:r>
            </a:p>
          </p:txBody>
        </p:sp>
        <p:sp>
          <p:nvSpPr>
            <p:cNvPr id="110613" name="TextBox 34"/>
            <p:cNvSpPr txBox="1">
              <a:spLocks noChangeArrowheads="1"/>
            </p:cNvSpPr>
            <p:nvPr/>
          </p:nvSpPr>
          <p:spPr bwMode="auto">
            <a:xfrm>
              <a:off x="1120775" y="3889375"/>
              <a:ext cx="588963" cy="304800"/>
            </a:xfrm>
            <a:prstGeom prst="rect">
              <a:avLst/>
            </a:prstGeom>
            <a:noFill/>
            <a:ln w="9525">
              <a:noFill/>
              <a:miter lim="800000"/>
              <a:headEnd/>
              <a:tailEnd/>
            </a:ln>
          </p:spPr>
          <p:txBody>
            <a:bodyPr wrap="none">
              <a:spAutoFit/>
            </a:bodyPr>
            <a:lstStyle/>
            <a:p>
              <a:r>
                <a:rPr lang="en-US" sz="1400" b="1">
                  <a:solidFill>
                    <a:srgbClr val="FFFFFF"/>
                  </a:solidFill>
                </a:rPr>
                <a:t>8.7%</a:t>
              </a:r>
            </a:p>
          </p:txBody>
        </p:sp>
        <p:sp>
          <p:nvSpPr>
            <p:cNvPr id="110614" name="TextBox 35"/>
            <p:cNvSpPr txBox="1">
              <a:spLocks noChangeArrowheads="1"/>
            </p:cNvSpPr>
            <p:nvPr/>
          </p:nvSpPr>
          <p:spPr bwMode="auto">
            <a:xfrm>
              <a:off x="1120775" y="4229100"/>
              <a:ext cx="588963" cy="304800"/>
            </a:xfrm>
            <a:prstGeom prst="rect">
              <a:avLst/>
            </a:prstGeom>
            <a:noFill/>
            <a:ln w="9525">
              <a:noFill/>
              <a:miter lim="800000"/>
              <a:headEnd/>
              <a:tailEnd/>
            </a:ln>
          </p:spPr>
          <p:txBody>
            <a:bodyPr wrap="none">
              <a:spAutoFit/>
            </a:bodyPr>
            <a:lstStyle/>
            <a:p>
              <a:r>
                <a:rPr lang="en-US" sz="1400" b="1">
                  <a:solidFill>
                    <a:srgbClr val="FFFFFF"/>
                  </a:solidFill>
                </a:rPr>
                <a:t>8.6%</a:t>
              </a:r>
            </a:p>
          </p:txBody>
        </p:sp>
        <p:sp>
          <p:nvSpPr>
            <p:cNvPr id="110615" name="TextBox 6"/>
            <p:cNvSpPr txBox="1">
              <a:spLocks noChangeArrowheads="1"/>
            </p:cNvSpPr>
            <p:nvPr/>
          </p:nvSpPr>
          <p:spPr bwMode="auto">
            <a:xfrm>
              <a:off x="2190750" y="2347913"/>
              <a:ext cx="1670050" cy="336550"/>
            </a:xfrm>
            <a:prstGeom prst="rect">
              <a:avLst/>
            </a:prstGeom>
            <a:noFill/>
            <a:ln w="9525">
              <a:noFill/>
              <a:miter lim="800000"/>
              <a:headEnd/>
              <a:tailEnd/>
            </a:ln>
          </p:spPr>
          <p:txBody>
            <a:bodyPr wrap="none">
              <a:spAutoFit/>
            </a:bodyPr>
            <a:lstStyle/>
            <a:p>
              <a:r>
                <a:rPr lang="en-US" sz="1600" b="1">
                  <a:solidFill>
                    <a:srgbClr val="FFFF00"/>
                  </a:solidFill>
                </a:rPr>
                <a:t>All P</a:t>
              </a:r>
              <a:r>
                <a:rPr lang="en-US" sz="1600" b="1" baseline="-25000">
                  <a:solidFill>
                    <a:srgbClr val="FFFF00"/>
                  </a:solidFill>
                </a:rPr>
                <a:t>trend</a:t>
              </a:r>
              <a:r>
                <a:rPr lang="en-US" sz="1600" b="1">
                  <a:solidFill>
                    <a:srgbClr val="FFFF00"/>
                  </a:solidFill>
                </a:rPr>
                <a:t> &lt;0.001</a:t>
              </a:r>
            </a:p>
          </p:txBody>
        </p:sp>
        <p:sp>
          <p:nvSpPr>
            <p:cNvPr id="110616" name="TextBox 37"/>
            <p:cNvSpPr txBox="1">
              <a:spLocks noChangeArrowheads="1"/>
            </p:cNvSpPr>
            <p:nvPr/>
          </p:nvSpPr>
          <p:spPr bwMode="auto">
            <a:xfrm>
              <a:off x="2038350" y="5019675"/>
              <a:ext cx="1670050" cy="336550"/>
            </a:xfrm>
            <a:prstGeom prst="rect">
              <a:avLst/>
            </a:prstGeom>
            <a:noFill/>
            <a:ln w="9525">
              <a:noFill/>
              <a:miter lim="800000"/>
              <a:headEnd/>
              <a:tailEnd/>
            </a:ln>
          </p:spPr>
          <p:txBody>
            <a:bodyPr wrap="none">
              <a:spAutoFit/>
            </a:bodyPr>
            <a:lstStyle/>
            <a:p>
              <a:r>
                <a:rPr lang="en-US" sz="1600" b="1" dirty="0">
                  <a:solidFill>
                    <a:srgbClr val="FFFF00"/>
                  </a:solidFill>
                </a:rPr>
                <a:t>All </a:t>
              </a:r>
              <a:r>
                <a:rPr lang="en-US" sz="1600" b="1" dirty="0" err="1">
                  <a:solidFill>
                    <a:srgbClr val="FFFF00"/>
                  </a:solidFill>
                </a:rPr>
                <a:t>P</a:t>
              </a:r>
              <a:r>
                <a:rPr lang="en-US" sz="1600" b="1" baseline="-25000" dirty="0" err="1">
                  <a:solidFill>
                    <a:srgbClr val="FFFF00"/>
                  </a:solidFill>
                </a:rPr>
                <a:t>trend</a:t>
              </a:r>
              <a:r>
                <a:rPr lang="en-US" sz="1600" b="1" dirty="0">
                  <a:solidFill>
                    <a:srgbClr val="FFFF00"/>
                  </a:solidFill>
                </a:rPr>
                <a:t> &lt;0.001</a:t>
              </a:r>
            </a:p>
          </p:txBody>
        </p:sp>
        <p:sp>
          <p:nvSpPr>
            <p:cNvPr id="110619" name="TextBox 27"/>
            <p:cNvSpPr txBox="1">
              <a:spLocks noChangeArrowheads="1"/>
            </p:cNvSpPr>
            <p:nvPr/>
          </p:nvSpPr>
          <p:spPr bwMode="auto">
            <a:xfrm>
              <a:off x="6869113" y="1648385"/>
              <a:ext cx="1346200" cy="730250"/>
            </a:xfrm>
            <a:prstGeom prst="rect">
              <a:avLst/>
            </a:prstGeom>
            <a:noFill/>
            <a:ln w="9525">
              <a:noFill/>
              <a:miter lim="800000"/>
              <a:headEnd/>
              <a:tailEnd/>
            </a:ln>
          </p:spPr>
          <p:txBody>
            <a:bodyPr wrap="none">
              <a:spAutoFit/>
            </a:bodyPr>
            <a:lstStyle/>
            <a:p>
              <a:r>
                <a:rPr lang="en-US" sz="1400" b="1">
                  <a:solidFill>
                    <a:srgbClr val="FFFFFF"/>
                  </a:solidFill>
                </a:rPr>
                <a:t>All patients</a:t>
              </a:r>
            </a:p>
            <a:p>
              <a:r>
                <a:rPr lang="en-US" sz="1400" b="1">
                  <a:solidFill>
                    <a:srgbClr val="FFFFFF"/>
                  </a:solidFill>
                </a:rPr>
                <a:t>Transfers</a:t>
              </a:r>
            </a:p>
            <a:p>
              <a:r>
                <a:rPr lang="en-US" sz="1400" b="1">
                  <a:solidFill>
                    <a:srgbClr val="FFFFFF"/>
                  </a:solidFill>
                </a:rPr>
                <a:t>Non-transfers</a:t>
              </a:r>
            </a:p>
          </p:txBody>
        </p:sp>
        <p:sp>
          <p:nvSpPr>
            <p:cNvPr id="110620" name="TextBox 2"/>
            <p:cNvSpPr txBox="1">
              <a:spLocks noChangeArrowheads="1"/>
            </p:cNvSpPr>
            <p:nvPr/>
          </p:nvSpPr>
          <p:spPr bwMode="auto">
            <a:xfrm>
              <a:off x="1616075" y="5645150"/>
              <a:ext cx="696913" cy="307777"/>
            </a:xfrm>
            <a:prstGeom prst="rect">
              <a:avLst/>
            </a:prstGeom>
            <a:noFill/>
            <a:ln w="9525">
              <a:noFill/>
              <a:miter lim="800000"/>
              <a:headEnd/>
              <a:tailEnd/>
            </a:ln>
          </p:spPr>
          <p:txBody>
            <a:bodyPr>
              <a:spAutoFit/>
            </a:bodyPr>
            <a:lstStyle/>
            <a:p>
              <a:pPr algn="ctr"/>
              <a:r>
                <a:rPr lang="en-US" sz="1400">
                  <a:solidFill>
                    <a:srgbClr val="FFFFFF"/>
                  </a:solidFill>
                </a:rPr>
                <a:t>1995</a:t>
              </a:r>
            </a:p>
          </p:txBody>
        </p:sp>
        <p:sp>
          <p:nvSpPr>
            <p:cNvPr id="110621" name="TextBox 2"/>
            <p:cNvSpPr txBox="1">
              <a:spLocks noChangeArrowheads="1"/>
            </p:cNvSpPr>
            <p:nvPr/>
          </p:nvSpPr>
          <p:spPr bwMode="auto">
            <a:xfrm>
              <a:off x="2166938" y="5645150"/>
              <a:ext cx="696912" cy="307777"/>
            </a:xfrm>
            <a:prstGeom prst="rect">
              <a:avLst/>
            </a:prstGeom>
            <a:noFill/>
            <a:ln w="9525">
              <a:noFill/>
              <a:miter lim="800000"/>
              <a:headEnd/>
              <a:tailEnd/>
            </a:ln>
          </p:spPr>
          <p:txBody>
            <a:bodyPr>
              <a:spAutoFit/>
            </a:bodyPr>
            <a:lstStyle/>
            <a:p>
              <a:pPr algn="ctr"/>
              <a:r>
                <a:rPr lang="en-US" sz="1400">
                  <a:solidFill>
                    <a:srgbClr val="FFFFFF"/>
                  </a:solidFill>
                </a:rPr>
                <a:t>1996</a:t>
              </a:r>
            </a:p>
          </p:txBody>
        </p:sp>
        <p:sp>
          <p:nvSpPr>
            <p:cNvPr id="110622" name="TextBox 2"/>
            <p:cNvSpPr txBox="1">
              <a:spLocks noChangeArrowheads="1"/>
            </p:cNvSpPr>
            <p:nvPr/>
          </p:nvSpPr>
          <p:spPr bwMode="auto">
            <a:xfrm>
              <a:off x="2716213" y="5645150"/>
              <a:ext cx="696912" cy="307777"/>
            </a:xfrm>
            <a:prstGeom prst="rect">
              <a:avLst/>
            </a:prstGeom>
            <a:noFill/>
            <a:ln w="9525">
              <a:noFill/>
              <a:miter lim="800000"/>
              <a:headEnd/>
              <a:tailEnd/>
            </a:ln>
          </p:spPr>
          <p:txBody>
            <a:bodyPr>
              <a:spAutoFit/>
            </a:bodyPr>
            <a:lstStyle/>
            <a:p>
              <a:pPr algn="ctr"/>
              <a:r>
                <a:rPr lang="en-US" sz="1400">
                  <a:solidFill>
                    <a:srgbClr val="FFFFFF"/>
                  </a:solidFill>
                </a:rPr>
                <a:t>1997</a:t>
              </a:r>
            </a:p>
          </p:txBody>
        </p:sp>
        <p:sp>
          <p:nvSpPr>
            <p:cNvPr id="110623" name="TextBox 2"/>
            <p:cNvSpPr txBox="1">
              <a:spLocks noChangeArrowheads="1"/>
            </p:cNvSpPr>
            <p:nvPr/>
          </p:nvSpPr>
          <p:spPr bwMode="auto">
            <a:xfrm>
              <a:off x="3267075" y="5645150"/>
              <a:ext cx="696913" cy="307777"/>
            </a:xfrm>
            <a:prstGeom prst="rect">
              <a:avLst/>
            </a:prstGeom>
            <a:noFill/>
            <a:ln w="9525">
              <a:noFill/>
              <a:miter lim="800000"/>
              <a:headEnd/>
              <a:tailEnd/>
            </a:ln>
          </p:spPr>
          <p:txBody>
            <a:bodyPr>
              <a:spAutoFit/>
            </a:bodyPr>
            <a:lstStyle/>
            <a:p>
              <a:pPr algn="ctr"/>
              <a:r>
                <a:rPr lang="en-US" sz="1400">
                  <a:solidFill>
                    <a:srgbClr val="FFFFFF"/>
                  </a:solidFill>
                </a:rPr>
                <a:t>1998</a:t>
              </a:r>
            </a:p>
          </p:txBody>
        </p:sp>
        <p:sp>
          <p:nvSpPr>
            <p:cNvPr id="110624" name="TextBox 2"/>
            <p:cNvSpPr txBox="1">
              <a:spLocks noChangeArrowheads="1"/>
            </p:cNvSpPr>
            <p:nvPr/>
          </p:nvSpPr>
          <p:spPr bwMode="auto">
            <a:xfrm>
              <a:off x="3816350" y="5645150"/>
              <a:ext cx="696913" cy="307777"/>
            </a:xfrm>
            <a:prstGeom prst="rect">
              <a:avLst/>
            </a:prstGeom>
            <a:noFill/>
            <a:ln w="9525">
              <a:noFill/>
              <a:miter lim="800000"/>
              <a:headEnd/>
              <a:tailEnd/>
            </a:ln>
          </p:spPr>
          <p:txBody>
            <a:bodyPr>
              <a:spAutoFit/>
            </a:bodyPr>
            <a:lstStyle/>
            <a:p>
              <a:pPr algn="ctr"/>
              <a:r>
                <a:rPr lang="en-US" sz="1400">
                  <a:solidFill>
                    <a:srgbClr val="FFFFFF"/>
                  </a:solidFill>
                </a:rPr>
                <a:t>1999</a:t>
              </a:r>
            </a:p>
          </p:txBody>
        </p:sp>
        <p:sp>
          <p:nvSpPr>
            <p:cNvPr id="110625" name="TextBox 2"/>
            <p:cNvSpPr txBox="1">
              <a:spLocks noChangeArrowheads="1"/>
            </p:cNvSpPr>
            <p:nvPr/>
          </p:nvSpPr>
          <p:spPr bwMode="auto">
            <a:xfrm>
              <a:off x="4367213" y="5645150"/>
              <a:ext cx="696912" cy="307777"/>
            </a:xfrm>
            <a:prstGeom prst="rect">
              <a:avLst/>
            </a:prstGeom>
            <a:noFill/>
            <a:ln w="9525">
              <a:noFill/>
              <a:miter lim="800000"/>
              <a:headEnd/>
              <a:tailEnd/>
            </a:ln>
          </p:spPr>
          <p:txBody>
            <a:bodyPr>
              <a:spAutoFit/>
            </a:bodyPr>
            <a:lstStyle/>
            <a:p>
              <a:pPr algn="ctr"/>
              <a:r>
                <a:rPr lang="en-US" sz="1400">
                  <a:solidFill>
                    <a:srgbClr val="FFFFFF"/>
                  </a:solidFill>
                </a:rPr>
                <a:t>2000</a:t>
              </a:r>
            </a:p>
          </p:txBody>
        </p:sp>
        <p:sp>
          <p:nvSpPr>
            <p:cNvPr id="110626" name="TextBox 2"/>
            <p:cNvSpPr txBox="1">
              <a:spLocks noChangeArrowheads="1"/>
            </p:cNvSpPr>
            <p:nvPr/>
          </p:nvSpPr>
          <p:spPr bwMode="auto">
            <a:xfrm>
              <a:off x="4918075" y="5645150"/>
              <a:ext cx="696913" cy="307777"/>
            </a:xfrm>
            <a:prstGeom prst="rect">
              <a:avLst/>
            </a:prstGeom>
            <a:noFill/>
            <a:ln w="9525">
              <a:noFill/>
              <a:miter lim="800000"/>
              <a:headEnd/>
              <a:tailEnd/>
            </a:ln>
          </p:spPr>
          <p:txBody>
            <a:bodyPr>
              <a:spAutoFit/>
            </a:bodyPr>
            <a:lstStyle/>
            <a:p>
              <a:pPr algn="ctr"/>
              <a:r>
                <a:rPr lang="en-US" sz="1400">
                  <a:solidFill>
                    <a:srgbClr val="FFFFFF"/>
                  </a:solidFill>
                </a:rPr>
                <a:t>2001</a:t>
              </a:r>
            </a:p>
          </p:txBody>
        </p:sp>
        <p:sp>
          <p:nvSpPr>
            <p:cNvPr id="110627" name="TextBox 2"/>
            <p:cNvSpPr txBox="1">
              <a:spLocks noChangeArrowheads="1"/>
            </p:cNvSpPr>
            <p:nvPr/>
          </p:nvSpPr>
          <p:spPr bwMode="auto">
            <a:xfrm>
              <a:off x="5467350" y="5645150"/>
              <a:ext cx="696913" cy="307777"/>
            </a:xfrm>
            <a:prstGeom prst="rect">
              <a:avLst/>
            </a:prstGeom>
            <a:noFill/>
            <a:ln w="9525">
              <a:noFill/>
              <a:miter lim="800000"/>
              <a:headEnd/>
              <a:tailEnd/>
            </a:ln>
          </p:spPr>
          <p:txBody>
            <a:bodyPr>
              <a:spAutoFit/>
            </a:bodyPr>
            <a:lstStyle/>
            <a:p>
              <a:pPr algn="ctr"/>
              <a:r>
                <a:rPr lang="en-US" sz="1400">
                  <a:solidFill>
                    <a:srgbClr val="FFFFFF"/>
                  </a:solidFill>
                </a:rPr>
                <a:t>2002</a:t>
              </a:r>
            </a:p>
          </p:txBody>
        </p:sp>
        <p:sp>
          <p:nvSpPr>
            <p:cNvPr id="110628" name="TextBox 2"/>
            <p:cNvSpPr txBox="1">
              <a:spLocks noChangeArrowheads="1"/>
            </p:cNvSpPr>
            <p:nvPr/>
          </p:nvSpPr>
          <p:spPr bwMode="auto">
            <a:xfrm>
              <a:off x="6018213" y="5645150"/>
              <a:ext cx="696912" cy="307777"/>
            </a:xfrm>
            <a:prstGeom prst="rect">
              <a:avLst/>
            </a:prstGeom>
            <a:noFill/>
            <a:ln w="9525">
              <a:noFill/>
              <a:miter lim="800000"/>
              <a:headEnd/>
              <a:tailEnd/>
            </a:ln>
          </p:spPr>
          <p:txBody>
            <a:bodyPr>
              <a:spAutoFit/>
            </a:bodyPr>
            <a:lstStyle/>
            <a:p>
              <a:pPr algn="ctr"/>
              <a:r>
                <a:rPr lang="en-US" sz="1400">
                  <a:solidFill>
                    <a:srgbClr val="FFFFFF"/>
                  </a:solidFill>
                </a:rPr>
                <a:t>2003</a:t>
              </a:r>
            </a:p>
          </p:txBody>
        </p:sp>
        <p:sp>
          <p:nvSpPr>
            <p:cNvPr id="110629" name="TextBox 2"/>
            <p:cNvSpPr txBox="1">
              <a:spLocks noChangeArrowheads="1"/>
            </p:cNvSpPr>
            <p:nvPr/>
          </p:nvSpPr>
          <p:spPr bwMode="auto">
            <a:xfrm>
              <a:off x="6567488" y="5645150"/>
              <a:ext cx="696912" cy="307777"/>
            </a:xfrm>
            <a:prstGeom prst="rect">
              <a:avLst/>
            </a:prstGeom>
            <a:noFill/>
            <a:ln w="9525">
              <a:noFill/>
              <a:miter lim="800000"/>
              <a:headEnd/>
              <a:tailEnd/>
            </a:ln>
          </p:spPr>
          <p:txBody>
            <a:bodyPr>
              <a:spAutoFit/>
            </a:bodyPr>
            <a:lstStyle/>
            <a:p>
              <a:pPr algn="ctr"/>
              <a:r>
                <a:rPr lang="en-US" sz="1400">
                  <a:solidFill>
                    <a:srgbClr val="FFFFFF"/>
                  </a:solidFill>
                </a:rPr>
                <a:t>2004</a:t>
              </a:r>
            </a:p>
          </p:txBody>
        </p:sp>
        <p:sp>
          <p:nvSpPr>
            <p:cNvPr id="110630" name="TextBox 2"/>
            <p:cNvSpPr txBox="1">
              <a:spLocks noChangeArrowheads="1"/>
            </p:cNvSpPr>
            <p:nvPr/>
          </p:nvSpPr>
          <p:spPr bwMode="auto">
            <a:xfrm>
              <a:off x="7118350" y="5645150"/>
              <a:ext cx="696913" cy="307777"/>
            </a:xfrm>
            <a:prstGeom prst="rect">
              <a:avLst/>
            </a:prstGeom>
            <a:noFill/>
            <a:ln w="9525">
              <a:noFill/>
              <a:miter lim="800000"/>
              <a:headEnd/>
              <a:tailEnd/>
            </a:ln>
          </p:spPr>
          <p:txBody>
            <a:bodyPr>
              <a:spAutoFit/>
            </a:bodyPr>
            <a:lstStyle/>
            <a:p>
              <a:pPr algn="ctr"/>
              <a:r>
                <a:rPr lang="en-US" sz="1400">
                  <a:solidFill>
                    <a:srgbClr val="FFFFFF"/>
                  </a:solidFill>
                </a:rPr>
                <a:t>2005</a:t>
              </a:r>
            </a:p>
          </p:txBody>
        </p:sp>
        <p:sp>
          <p:nvSpPr>
            <p:cNvPr id="110631" name="TextBox 2"/>
            <p:cNvSpPr txBox="1">
              <a:spLocks noChangeArrowheads="1"/>
            </p:cNvSpPr>
            <p:nvPr/>
          </p:nvSpPr>
          <p:spPr bwMode="auto">
            <a:xfrm>
              <a:off x="7667625" y="5645150"/>
              <a:ext cx="696913" cy="307777"/>
            </a:xfrm>
            <a:prstGeom prst="rect">
              <a:avLst/>
            </a:prstGeom>
            <a:noFill/>
            <a:ln w="9525">
              <a:noFill/>
              <a:miter lim="800000"/>
              <a:headEnd/>
              <a:tailEnd/>
            </a:ln>
          </p:spPr>
          <p:txBody>
            <a:bodyPr>
              <a:spAutoFit/>
            </a:bodyPr>
            <a:lstStyle/>
            <a:p>
              <a:pPr algn="ctr"/>
              <a:r>
                <a:rPr lang="en-US" sz="1400">
                  <a:solidFill>
                    <a:srgbClr val="FFFFFF"/>
                  </a:solidFill>
                </a:rPr>
                <a:t>2006</a:t>
              </a:r>
            </a:p>
          </p:txBody>
        </p:sp>
        <p:sp>
          <p:nvSpPr>
            <p:cNvPr id="110632" name="TextBox 2"/>
            <p:cNvSpPr txBox="1">
              <a:spLocks noChangeArrowheads="1"/>
            </p:cNvSpPr>
            <p:nvPr/>
          </p:nvSpPr>
          <p:spPr bwMode="auto">
            <a:xfrm>
              <a:off x="1065213" y="5645150"/>
              <a:ext cx="696912" cy="307777"/>
            </a:xfrm>
            <a:prstGeom prst="rect">
              <a:avLst/>
            </a:prstGeom>
            <a:noFill/>
            <a:ln w="9525">
              <a:noFill/>
              <a:miter lim="800000"/>
              <a:headEnd/>
              <a:tailEnd/>
            </a:ln>
          </p:spPr>
          <p:txBody>
            <a:bodyPr>
              <a:spAutoFit/>
            </a:bodyPr>
            <a:lstStyle/>
            <a:p>
              <a:pPr algn="ctr"/>
              <a:r>
                <a:rPr lang="en-US" sz="1400">
                  <a:solidFill>
                    <a:srgbClr val="FFFFFF"/>
                  </a:solidFill>
                </a:rPr>
                <a:t>1994</a:t>
              </a:r>
            </a:p>
          </p:txBody>
        </p:sp>
        <p:sp>
          <p:nvSpPr>
            <p:cNvPr id="110646" name="Line 34"/>
            <p:cNvSpPr>
              <a:spLocks noChangeShapeType="1"/>
            </p:cNvSpPr>
            <p:nvPr/>
          </p:nvSpPr>
          <p:spPr bwMode="auto">
            <a:xfrm>
              <a:off x="6664325" y="1808723"/>
              <a:ext cx="212725" cy="0"/>
            </a:xfrm>
            <a:prstGeom prst="line">
              <a:avLst/>
            </a:prstGeom>
            <a:noFill/>
            <a:ln w="38100">
              <a:solidFill>
                <a:schemeClr val="accent1"/>
              </a:solidFill>
              <a:round/>
              <a:headEnd/>
              <a:tailEnd/>
            </a:ln>
          </p:spPr>
          <p:txBody>
            <a:bodyPr/>
            <a:lstStyle/>
            <a:p>
              <a:endParaRPr lang="en-US" sz="1800">
                <a:solidFill>
                  <a:srgbClr val="FFFFFF"/>
                </a:solidFill>
              </a:endParaRPr>
            </a:p>
          </p:txBody>
        </p:sp>
        <p:sp>
          <p:nvSpPr>
            <p:cNvPr id="110647" name="Line 35"/>
            <p:cNvSpPr>
              <a:spLocks noChangeShapeType="1"/>
            </p:cNvSpPr>
            <p:nvPr/>
          </p:nvSpPr>
          <p:spPr bwMode="auto">
            <a:xfrm>
              <a:off x="6664325" y="2029385"/>
              <a:ext cx="212725" cy="0"/>
            </a:xfrm>
            <a:prstGeom prst="line">
              <a:avLst/>
            </a:prstGeom>
            <a:noFill/>
            <a:ln w="38100">
              <a:solidFill>
                <a:schemeClr val="accent2"/>
              </a:solidFill>
              <a:round/>
              <a:headEnd/>
              <a:tailEnd/>
            </a:ln>
          </p:spPr>
          <p:txBody>
            <a:bodyPr/>
            <a:lstStyle/>
            <a:p>
              <a:endParaRPr lang="en-US" sz="1800">
                <a:solidFill>
                  <a:srgbClr val="FFFFFF"/>
                </a:solidFill>
              </a:endParaRPr>
            </a:p>
          </p:txBody>
        </p:sp>
        <p:sp>
          <p:nvSpPr>
            <p:cNvPr id="110648" name="Line 34"/>
            <p:cNvSpPr>
              <a:spLocks noChangeShapeType="1"/>
            </p:cNvSpPr>
            <p:nvPr/>
          </p:nvSpPr>
          <p:spPr bwMode="auto">
            <a:xfrm>
              <a:off x="6664325" y="2234173"/>
              <a:ext cx="212725" cy="0"/>
            </a:xfrm>
            <a:prstGeom prst="line">
              <a:avLst/>
            </a:prstGeom>
            <a:noFill/>
            <a:ln w="38100">
              <a:solidFill>
                <a:schemeClr val="hlink"/>
              </a:solidFill>
              <a:round/>
              <a:headEnd/>
              <a:tailEnd/>
            </a:ln>
          </p:spPr>
          <p:txBody>
            <a:bodyPr/>
            <a:lstStyle/>
            <a:p>
              <a:endParaRPr lang="en-US" sz="1800">
                <a:solidFill>
                  <a:srgbClr val="FFFFFF"/>
                </a:solidFill>
              </a:endParaRPr>
            </a:p>
          </p:txBody>
        </p:sp>
        <p:sp>
          <p:nvSpPr>
            <p:cNvPr id="110651" name="Line 89"/>
            <p:cNvSpPr>
              <a:spLocks noChangeShapeType="1"/>
            </p:cNvSpPr>
            <p:nvPr/>
          </p:nvSpPr>
          <p:spPr bwMode="auto">
            <a:xfrm rot="-5400000">
              <a:off x="157480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2" name="Line 89"/>
            <p:cNvSpPr>
              <a:spLocks noChangeShapeType="1"/>
            </p:cNvSpPr>
            <p:nvPr/>
          </p:nvSpPr>
          <p:spPr bwMode="auto">
            <a:xfrm rot="-10800000">
              <a:off x="1112838" y="5694363"/>
              <a:ext cx="7092950" cy="0"/>
            </a:xfrm>
            <a:prstGeom prst="line">
              <a:avLst/>
            </a:prstGeom>
            <a:noFill/>
            <a:ln w="19050">
              <a:solidFill>
                <a:schemeClr val="tx1"/>
              </a:solidFill>
              <a:round/>
              <a:headEnd/>
              <a:tailEnd/>
            </a:ln>
          </p:spPr>
          <p:txBody>
            <a:bodyPr/>
            <a:lstStyle/>
            <a:p>
              <a:endParaRPr lang="en-US" sz="1800">
                <a:solidFill>
                  <a:srgbClr val="FFFFFF"/>
                </a:solidFill>
              </a:endParaRPr>
            </a:p>
          </p:txBody>
        </p:sp>
        <p:sp>
          <p:nvSpPr>
            <p:cNvPr id="110653" name="Line 89"/>
            <p:cNvSpPr>
              <a:spLocks noChangeShapeType="1"/>
            </p:cNvSpPr>
            <p:nvPr/>
          </p:nvSpPr>
          <p:spPr bwMode="auto">
            <a:xfrm rot="-5400000">
              <a:off x="212407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4" name="Line 89"/>
            <p:cNvSpPr>
              <a:spLocks noChangeShapeType="1"/>
            </p:cNvSpPr>
            <p:nvPr/>
          </p:nvSpPr>
          <p:spPr bwMode="auto">
            <a:xfrm rot="-5400000">
              <a:off x="267335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5" name="Line 89"/>
            <p:cNvSpPr>
              <a:spLocks noChangeShapeType="1"/>
            </p:cNvSpPr>
            <p:nvPr/>
          </p:nvSpPr>
          <p:spPr bwMode="auto">
            <a:xfrm rot="-5400000">
              <a:off x="322262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6" name="Line 89"/>
            <p:cNvSpPr>
              <a:spLocks noChangeShapeType="1"/>
            </p:cNvSpPr>
            <p:nvPr/>
          </p:nvSpPr>
          <p:spPr bwMode="auto">
            <a:xfrm rot="-5400000">
              <a:off x="377190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7" name="Line 89"/>
            <p:cNvSpPr>
              <a:spLocks noChangeShapeType="1"/>
            </p:cNvSpPr>
            <p:nvPr/>
          </p:nvSpPr>
          <p:spPr bwMode="auto">
            <a:xfrm rot="-5400000">
              <a:off x="432117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8" name="Line 89"/>
            <p:cNvSpPr>
              <a:spLocks noChangeShapeType="1"/>
            </p:cNvSpPr>
            <p:nvPr/>
          </p:nvSpPr>
          <p:spPr bwMode="auto">
            <a:xfrm rot="-5400000">
              <a:off x="487045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59" name="Line 89"/>
            <p:cNvSpPr>
              <a:spLocks noChangeShapeType="1"/>
            </p:cNvSpPr>
            <p:nvPr/>
          </p:nvSpPr>
          <p:spPr bwMode="auto">
            <a:xfrm rot="-5400000">
              <a:off x="541972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60" name="Line 89"/>
            <p:cNvSpPr>
              <a:spLocks noChangeShapeType="1"/>
            </p:cNvSpPr>
            <p:nvPr/>
          </p:nvSpPr>
          <p:spPr bwMode="auto">
            <a:xfrm rot="-5400000">
              <a:off x="596900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61" name="Line 89"/>
            <p:cNvSpPr>
              <a:spLocks noChangeShapeType="1"/>
            </p:cNvSpPr>
            <p:nvPr/>
          </p:nvSpPr>
          <p:spPr bwMode="auto">
            <a:xfrm rot="-5400000">
              <a:off x="651827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62" name="Line 89"/>
            <p:cNvSpPr>
              <a:spLocks noChangeShapeType="1"/>
            </p:cNvSpPr>
            <p:nvPr/>
          </p:nvSpPr>
          <p:spPr bwMode="auto">
            <a:xfrm rot="-5400000">
              <a:off x="7067550"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63" name="Line 89"/>
            <p:cNvSpPr>
              <a:spLocks noChangeShapeType="1"/>
            </p:cNvSpPr>
            <p:nvPr/>
          </p:nvSpPr>
          <p:spPr bwMode="auto">
            <a:xfrm rot="-5400000">
              <a:off x="7616825" y="5803901"/>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664" name="Text Box 71"/>
            <p:cNvSpPr txBox="1">
              <a:spLocks noChangeArrowheads="1"/>
            </p:cNvSpPr>
            <p:nvPr/>
          </p:nvSpPr>
          <p:spPr bwMode="auto">
            <a:xfrm>
              <a:off x="677863" y="3765550"/>
              <a:ext cx="381000" cy="304800"/>
            </a:xfrm>
            <a:prstGeom prst="rect">
              <a:avLst/>
            </a:prstGeom>
            <a:noFill/>
            <a:ln w="9525">
              <a:noFill/>
              <a:miter lim="800000"/>
              <a:headEnd/>
              <a:tailEnd/>
            </a:ln>
          </p:spPr>
          <p:txBody>
            <a:bodyPr wrap="none">
              <a:spAutoFit/>
            </a:bodyPr>
            <a:lstStyle/>
            <a:p>
              <a:pPr algn="r"/>
              <a:r>
                <a:rPr lang="en-US" sz="1400" b="1">
                  <a:solidFill>
                    <a:srgbClr val="FFFFFF"/>
                  </a:solidFill>
                </a:rPr>
                <a:t>10</a:t>
              </a:r>
            </a:p>
          </p:txBody>
        </p:sp>
        <p:sp>
          <p:nvSpPr>
            <p:cNvPr id="56" name="Line 72"/>
            <p:cNvSpPr>
              <a:spLocks noChangeShapeType="1"/>
            </p:cNvSpPr>
            <p:nvPr/>
          </p:nvSpPr>
          <p:spPr bwMode="auto">
            <a:xfrm>
              <a:off x="1120775" y="3913188"/>
              <a:ext cx="0" cy="1773237"/>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666" name="Text Box 76"/>
            <p:cNvSpPr txBox="1">
              <a:spLocks noChangeArrowheads="1"/>
            </p:cNvSpPr>
            <p:nvPr/>
          </p:nvSpPr>
          <p:spPr bwMode="auto">
            <a:xfrm>
              <a:off x="776288" y="4468813"/>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6</a:t>
              </a:r>
            </a:p>
          </p:txBody>
        </p:sp>
        <p:sp>
          <p:nvSpPr>
            <p:cNvPr id="110667" name="Text Box 80"/>
            <p:cNvSpPr txBox="1">
              <a:spLocks noChangeArrowheads="1"/>
            </p:cNvSpPr>
            <p:nvPr/>
          </p:nvSpPr>
          <p:spPr bwMode="auto">
            <a:xfrm>
              <a:off x="776288" y="4651375"/>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5</a:t>
              </a:r>
            </a:p>
          </p:txBody>
        </p:sp>
        <p:sp>
          <p:nvSpPr>
            <p:cNvPr id="110668" name="Text Box 84"/>
            <p:cNvSpPr txBox="1">
              <a:spLocks noChangeArrowheads="1"/>
            </p:cNvSpPr>
            <p:nvPr/>
          </p:nvSpPr>
          <p:spPr bwMode="auto">
            <a:xfrm>
              <a:off x="776288" y="4830763"/>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4</a:t>
              </a:r>
            </a:p>
          </p:txBody>
        </p:sp>
        <p:sp>
          <p:nvSpPr>
            <p:cNvPr id="110669" name="Text Box 88"/>
            <p:cNvSpPr txBox="1">
              <a:spLocks noChangeArrowheads="1"/>
            </p:cNvSpPr>
            <p:nvPr/>
          </p:nvSpPr>
          <p:spPr bwMode="auto">
            <a:xfrm>
              <a:off x="776288" y="5178425"/>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2</a:t>
              </a:r>
            </a:p>
          </p:txBody>
        </p:sp>
        <p:sp>
          <p:nvSpPr>
            <p:cNvPr id="57" name="Line 73"/>
            <p:cNvSpPr>
              <a:spLocks noChangeShapeType="1"/>
            </p:cNvSpPr>
            <p:nvPr/>
          </p:nvSpPr>
          <p:spPr bwMode="auto">
            <a:xfrm>
              <a:off x="1038225" y="39163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61" name="Line 77"/>
            <p:cNvSpPr>
              <a:spLocks noChangeShapeType="1"/>
            </p:cNvSpPr>
            <p:nvPr/>
          </p:nvSpPr>
          <p:spPr bwMode="auto">
            <a:xfrm>
              <a:off x="1038225" y="42719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65" name="Line 81"/>
            <p:cNvSpPr>
              <a:spLocks noChangeShapeType="1"/>
            </p:cNvSpPr>
            <p:nvPr/>
          </p:nvSpPr>
          <p:spPr bwMode="auto">
            <a:xfrm>
              <a:off x="1038225" y="46275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69" name="Line 85"/>
            <p:cNvSpPr>
              <a:spLocks noChangeShapeType="1"/>
            </p:cNvSpPr>
            <p:nvPr/>
          </p:nvSpPr>
          <p:spPr bwMode="auto">
            <a:xfrm>
              <a:off x="1038225" y="48053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73" name="Line 89"/>
            <p:cNvSpPr>
              <a:spLocks noChangeShapeType="1"/>
            </p:cNvSpPr>
            <p:nvPr/>
          </p:nvSpPr>
          <p:spPr bwMode="auto">
            <a:xfrm>
              <a:off x="1038225" y="51609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77" name="Line 93"/>
            <p:cNvSpPr>
              <a:spLocks noChangeShapeType="1"/>
            </p:cNvSpPr>
            <p:nvPr/>
          </p:nvSpPr>
          <p:spPr bwMode="auto">
            <a:xfrm>
              <a:off x="1038225" y="53387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676" name="Text Box 90"/>
            <p:cNvSpPr txBox="1">
              <a:spLocks noChangeArrowheads="1"/>
            </p:cNvSpPr>
            <p:nvPr/>
          </p:nvSpPr>
          <p:spPr bwMode="auto">
            <a:xfrm>
              <a:off x="790575" y="5538788"/>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0</a:t>
              </a:r>
            </a:p>
          </p:txBody>
        </p:sp>
        <p:sp>
          <p:nvSpPr>
            <p:cNvPr id="110677" name="Text Box 88"/>
            <p:cNvSpPr txBox="1">
              <a:spLocks noChangeArrowheads="1"/>
            </p:cNvSpPr>
            <p:nvPr/>
          </p:nvSpPr>
          <p:spPr bwMode="auto">
            <a:xfrm>
              <a:off x="776288" y="5006975"/>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3</a:t>
              </a:r>
            </a:p>
          </p:txBody>
        </p:sp>
        <p:sp>
          <p:nvSpPr>
            <p:cNvPr id="3" name="Line 89"/>
            <p:cNvSpPr>
              <a:spLocks noChangeShapeType="1"/>
            </p:cNvSpPr>
            <p:nvPr/>
          </p:nvSpPr>
          <p:spPr bwMode="auto">
            <a:xfrm>
              <a:off x="1038225" y="49831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679" name="Text Box 76"/>
            <p:cNvSpPr txBox="1">
              <a:spLocks noChangeArrowheads="1"/>
            </p:cNvSpPr>
            <p:nvPr/>
          </p:nvSpPr>
          <p:spPr bwMode="auto">
            <a:xfrm>
              <a:off x="776288" y="3938588"/>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9</a:t>
              </a:r>
            </a:p>
          </p:txBody>
        </p:sp>
        <p:sp>
          <p:nvSpPr>
            <p:cNvPr id="4" name="Line 77"/>
            <p:cNvSpPr>
              <a:spLocks noChangeShapeType="1"/>
            </p:cNvSpPr>
            <p:nvPr/>
          </p:nvSpPr>
          <p:spPr bwMode="auto">
            <a:xfrm>
              <a:off x="1038225" y="40941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5" name="Line 93"/>
            <p:cNvSpPr>
              <a:spLocks noChangeShapeType="1"/>
            </p:cNvSpPr>
            <p:nvPr/>
          </p:nvSpPr>
          <p:spPr bwMode="auto">
            <a:xfrm>
              <a:off x="1038225" y="56943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6" name="Line 93"/>
            <p:cNvSpPr>
              <a:spLocks noChangeShapeType="1"/>
            </p:cNvSpPr>
            <p:nvPr/>
          </p:nvSpPr>
          <p:spPr bwMode="auto">
            <a:xfrm>
              <a:off x="1038225" y="55165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7" name="Line 81"/>
            <p:cNvSpPr>
              <a:spLocks noChangeShapeType="1"/>
            </p:cNvSpPr>
            <p:nvPr/>
          </p:nvSpPr>
          <p:spPr bwMode="auto">
            <a:xfrm>
              <a:off x="1038225" y="4449763"/>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685" name="Text Box 88"/>
            <p:cNvSpPr txBox="1">
              <a:spLocks noChangeArrowheads="1"/>
            </p:cNvSpPr>
            <p:nvPr/>
          </p:nvSpPr>
          <p:spPr bwMode="auto">
            <a:xfrm>
              <a:off x="776288" y="5359400"/>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1</a:t>
              </a:r>
            </a:p>
          </p:txBody>
        </p:sp>
        <p:sp>
          <p:nvSpPr>
            <p:cNvPr id="110686" name="Text Box 76"/>
            <p:cNvSpPr txBox="1">
              <a:spLocks noChangeArrowheads="1"/>
            </p:cNvSpPr>
            <p:nvPr/>
          </p:nvSpPr>
          <p:spPr bwMode="auto">
            <a:xfrm>
              <a:off x="776288" y="4119563"/>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8</a:t>
              </a:r>
            </a:p>
          </p:txBody>
        </p:sp>
        <p:sp>
          <p:nvSpPr>
            <p:cNvPr id="110687" name="Text Box 76"/>
            <p:cNvSpPr txBox="1">
              <a:spLocks noChangeArrowheads="1"/>
            </p:cNvSpPr>
            <p:nvPr/>
          </p:nvSpPr>
          <p:spPr bwMode="auto">
            <a:xfrm>
              <a:off x="776288" y="4294188"/>
              <a:ext cx="282575" cy="304800"/>
            </a:xfrm>
            <a:prstGeom prst="rect">
              <a:avLst/>
            </a:prstGeom>
            <a:noFill/>
            <a:ln w="9525">
              <a:noFill/>
              <a:miter lim="800000"/>
              <a:headEnd/>
              <a:tailEnd/>
            </a:ln>
          </p:spPr>
          <p:txBody>
            <a:bodyPr wrap="none">
              <a:spAutoFit/>
            </a:bodyPr>
            <a:lstStyle/>
            <a:p>
              <a:pPr algn="r"/>
              <a:r>
                <a:rPr lang="en-US" sz="1400" b="1">
                  <a:solidFill>
                    <a:srgbClr val="FFFFFF"/>
                  </a:solidFill>
                </a:rPr>
                <a:t>7</a:t>
              </a:r>
            </a:p>
          </p:txBody>
        </p:sp>
        <p:sp>
          <p:nvSpPr>
            <p:cNvPr id="110688" name="Freeform 96"/>
            <p:cNvSpPr>
              <a:spLocks/>
            </p:cNvSpPr>
            <p:nvPr/>
          </p:nvSpPr>
          <p:spPr bwMode="auto">
            <a:xfrm>
              <a:off x="1423988" y="4168775"/>
              <a:ext cx="6584950" cy="949325"/>
            </a:xfrm>
            <a:custGeom>
              <a:avLst/>
              <a:gdLst/>
              <a:ahLst/>
              <a:cxnLst>
                <a:cxn ang="0">
                  <a:pos x="0" y="0"/>
                </a:cxn>
                <a:cxn ang="0">
                  <a:pos x="345" y="124"/>
                </a:cxn>
                <a:cxn ang="0">
                  <a:pos x="652" y="214"/>
                </a:cxn>
                <a:cxn ang="0">
                  <a:pos x="1017" y="354"/>
                </a:cxn>
                <a:cxn ang="0">
                  <a:pos x="1414" y="382"/>
                </a:cxn>
                <a:cxn ang="0">
                  <a:pos x="1727" y="367"/>
                </a:cxn>
                <a:cxn ang="0">
                  <a:pos x="2719" y="495"/>
                </a:cxn>
                <a:cxn ang="0">
                  <a:pos x="3152" y="524"/>
                </a:cxn>
                <a:cxn ang="0">
                  <a:pos x="3500" y="584"/>
                </a:cxn>
                <a:cxn ang="0">
                  <a:pos x="3790" y="598"/>
                </a:cxn>
                <a:cxn ang="0">
                  <a:pos x="3987" y="596"/>
                </a:cxn>
                <a:cxn ang="0">
                  <a:pos x="4148" y="594"/>
                </a:cxn>
              </a:cxnLst>
              <a:rect l="0" t="0" r="r" b="b"/>
              <a:pathLst>
                <a:path w="4148" h="598">
                  <a:moveTo>
                    <a:pt x="0" y="0"/>
                  </a:moveTo>
                  <a:lnTo>
                    <a:pt x="345" y="124"/>
                  </a:lnTo>
                  <a:lnTo>
                    <a:pt x="652" y="214"/>
                  </a:lnTo>
                  <a:lnTo>
                    <a:pt x="1017" y="354"/>
                  </a:lnTo>
                  <a:lnTo>
                    <a:pt x="1414" y="382"/>
                  </a:lnTo>
                  <a:lnTo>
                    <a:pt x="1727" y="367"/>
                  </a:lnTo>
                  <a:lnTo>
                    <a:pt x="2719" y="495"/>
                  </a:lnTo>
                  <a:lnTo>
                    <a:pt x="3152" y="524"/>
                  </a:lnTo>
                  <a:lnTo>
                    <a:pt x="3500" y="584"/>
                  </a:lnTo>
                  <a:lnTo>
                    <a:pt x="3790" y="598"/>
                  </a:lnTo>
                  <a:lnTo>
                    <a:pt x="3987" y="596"/>
                  </a:lnTo>
                  <a:lnTo>
                    <a:pt x="4148" y="594"/>
                  </a:lnTo>
                </a:path>
              </a:pathLst>
            </a:custGeom>
            <a:noFill/>
            <a:ln w="38100">
              <a:solidFill>
                <a:schemeClr val="accent1"/>
              </a:solidFill>
              <a:round/>
              <a:headEnd type="none" w="med" len="med"/>
              <a:tailEnd type="none" w="med" len="med"/>
            </a:ln>
            <a:effectLst/>
          </p:spPr>
          <p:txBody>
            <a:bodyPr/>
            <a:lstStyle/>
            <a:p>
              <a:endParaRPr lang="en-US" sz="1800">
                <a:solidFill>
                  <a:srgbClr val="FFFFFF"/>
                </a:solidFill>
              </a:endParaRPr>
            </a:p>
          </p:txBody>
        </p:sp>
        <p:sp>
          <p:nvSpPr>
            <p:cNvPr id="110689" name="Freeform 97"/>
            <p:cNvSpPr>
              <a:spLocks/>
            </p:cNvSpPr>
            <p:nvPr/>
          </p:nvSpPr>
          <p:spPr bwMode="auto">
            <a:xfrm>
              <a:off x="1428750" y="4032250"/>
              <a:ext cx="6588125" cy="1128713"/>
            </a:xfrm>
            <a:custGeom>
              <a:avLst/>
              <a:gdLst/>
              <a:ahLst/>
              <a:cxnLst>
                <a:cxn ang="0">
                  <a:pos x="0" y="96"/>
                </a:cxn>
                <a:cxn ang="0">
                  <a:pos x="705" y="0"/>
                </a:cxn>
                <a:cxn ang="0">
                  <a:pos x="1041" y="322"/>
                </a:cxn>
                <a:cxn ang="0">
                  <a:pos x="1752" y="212"/>
                </a:cxn>
                <a:cxn ang="0">
                  <a:pos x="2097" y="346"/>
                </a:cxn>
                <a:cxn ang="0">
                  <a:pos x="2433" y="346"/>
                </a:cxn>
                <a:cxn ang="0">
                  <a:pos x="2837" y="548"/>
                </a:cxn>
                <a:cxn ang="0">
                  <a:pos x="3168" y="480"/>
                </a:cxn>
                <a:cxn ang="0">
                  <a:pos x="3849" y="711"/>
                </a:cxn>
                <a:cxn ang="0">
                  <a:pos x="4181" y="600"/>
                </a:cxn>
              </a:cxnLst>
              <a:rect l="0" t="0" r="r" b="b"/>
              <a:pathLst>
                <a:path w="4181" h="711">
                  <a:moveTo>
                    <a:pt x="0" y="96"/>
                  </a:moveTo>
                  <a:lnTo>
                    <a:pt x="705" y="0"/>
                  </a:lnTo>
                  <a:lnTo>
                    <a:pt x="1041" y="322"/>
                  </a:lnTo>
                  <a:lnTo>
                    <a:pt x="1752" y="212"/>
                  </a:lnTo>
                  <a:lnTo>
                    <a:pt x="2097" y="346"/>
                  </a:lnTo>
                  <a:lnTo>
                    <a:pt x="2433" y="346"/>
                  </a:lnTo>
                  <a:lnTo>
                    <a:pt x="2837" y="548"/>
                  </a:lnTo>
                  <a:lnTo>
                    <a:pt x="3168" y="480"/>
                  </a:lnTo>
                  <a:lnTo>
                    <a:pt x="3849" y="711"/>
                  </a:lnTo>
                  <a:lnTo>
                    <a:pt x="4181" y="600"/>
                  </a:lnTo>
                </a:path>
              </a:pathLst>
            </a:custGeom>
            <a:noFill/>
            <a:ln w="38100" cap="flat" cmpd="sng">
              <a:solidFill>
                <a:schemeClr val="accent2"/>
              </a:solidFill>
              <a:prstDash val="solid"/>
              <a:round/>
              <a:headEnd type="none" w="med" len="med"/>
              <a:tailEnd type="none" w="med" len="med"/>
            </a:ln>
            <a:effectLst/>
          </p:spPr>
          <p:txBody>
            <a:bodyPr/>
            <a:lstStyle/>
            <a:p>
              <a:endParaRPr lang="en-US" sz="1800">
                <a:solidFill>
                  <a:srgbClr val="FFFFFF"/>
                </a:solidFill>
              </a:endParaRPr>
            </a:p>
          </p:txBody>
        </p:sp>
        <p:sp>
          <p:nvSpPr>
            <p:cNvPr id="110690" name="Freeform 98"/>
            <p:cNvSpPr>
              <a:spLocks/>
            </p:cNvSpPr>
            <p:nvPr/>
          </p:nvSpPr>
          <p:spPr bwMode="auto">
            <a:xfrm>
              <a:off x="1427163" y="4178300"/>
              <a:ext cx="6573837" cy="969963"/>
            </a:xfrm>
            <a:custGeom>
              <a:avLst/>
              <a:gdLst/>
              <a:ahLst/>
              <a:cxnLst>
                <a:cxn ang="0">
                  <a:pos x="0" y="0"/>
                </a:cxn>
                <a:cxn ang="0">
                  <a:pos x="109" y="64"/>
                </a:cxn>
                <a:cxn ang="0">
                  <a:pos x="387" y="198"/>
                </a:cxn>
                <a:cxn ang="0">
                  <a:pos x="615" y="240"/>
                </a:cxn>
                <a:cxn ang="0">
                  <a:pos x="1018" y="358"/>
                </a:cxn>
                <a:cxn ang="0">
                  <a:pos x="1354" y="409"/>
                </a:cxn>
                <a:cxn ang="0">
                  <a:pos x="1696" y="409"/>
                </a:cxn>
                <a:cxn ang="0">
                  <a:pos x="2144" y="438"/>
                </a:cxn>
                <a:cxn ang="0">
                  <a:pos x="2359" y="470"/>
                </a:cxn>
                <a:cxn ang="0">
                  <a:pos x="3098" y="544"/>
                </a:cxn>
                <a:cxn ang="0">
                  <a:pos x="3447" y="579"/>
                </a:cxn>
                <a:cxn ang="0">
                  <a:pos x="4048" y="598"/>
                </a:cxn>
                <a:cxn ang="0">
                  <a:pos x="4141" y="611"/>
                </a:cxn>
              </a:cxnLst>
              <a:rect l="0" t="0" r="r" b="b"/>
              <a:pathLst>
                <a:path w="4141" h="611">
                  <a:moveTo>
                    <a:pt x="0" y="0"/>
                  </a:moveTo>
                  <a:lnTo>
                    <a:pt x="109" y="64"/>
                  </a:lnTo>
                  <a:lnTo>
                    <a:pt x="387" y="198"/>
                  </a:lnTo>
                  <a:lnTo>
                    <a:pt x="615" y="240"/>
                  </a:lnTo>
                  <a:lnTo>
                    <a:pt x="1018" y="358"/>
                  </a:lnTo>
                  <a:lnTo>
                    <a:pt x="1354" y="409"/>
                  </a:lnTo>
                  <a:lnTo>
                    <a:pt x="1696" y="409"/>
                  </a:lnTo>
                  <a:lnTo>
                    <a:pt x="2144" y="438"/>
                  </a:lnTo>
                  <a:lnTo>
                    <a:pt x="2359" y="470"/>
                  </a:lnTo>
                  <a:lnTo>
                    <a:pt x="3098" y="544"/>
                  </a:lnTo>
                  <a:lnTo>
                    <a:pt x="3447" y="579"/>
                  </a:lnTo>
                  <a:lnTo>
                    <a:pt x="4048" y="598"/>
                  </a:lnTo>
                  <a:lnTo>
                    <a:pt x="4141" y="611"/>
                  </a:lnTo>
                </a:path>
              </a:pathLst>
            </a:custGeom>
            <a:noFill/>
            <a:ln w="38100" cap="flat" cmpd="sng">
              <a:solidFill>
                <a:schemeClr val="hlink"/>
              </a:solidFill>
              <a:prstDash val="solid"/>
              <a:round/>
              <a:headEnd type="none" w="med" len="med"/>
              <a:tailEnd type="none" w="med" len="med"/>
            </a:ln>
            <a:effectLst/>
          </p:spPr>
          <p:txBody>
            <a:bodyPr/>
            <a:lstStyle/>
            <a:p>
              <a:endParaRPr lang="en-US" sz="1800">
                <a:solidFill>
                  <a:srgbClr val="FFFFFF"/>
                </a:solidFill>
              </a:endParaRPr>
            </a:p>
          </p:txBody>
        </p:sp>
        <p:sp>
          <p:nvSpPr>
            <p:cNvPr id="110691" name="TextBox 27"/>
            <p:cNvSpPr txBox="1">
              <a:spLocks noChangeArrowheads="1"/>
            </p:cNvSpPr>
            <p:nvPr/>
          </p:nvSpPr>
          <p:spPr bwMode="auto">
            <a:xfrm>
              <a:off x="6869113" y="3906838"/>
              <a:ext cx="1346200" cy="730250"/>
            </a:xfrm>
            <a:prstGeom prst="rect">
              <a:avLst/>
            </a:prstGeom>
            <a:noFill/>
            <a:ln w="9525">
              <a:noFill/>
              <a:miter lim="800000"/>
              <a:headEnd/>
              <a:tailEnd/>
            </a:ln>
          </p:spPr>
          <p:txBody>
            <a:bodyPr wrap="none">
              <a:spAutoFit/>
            </a:bodyPr>
            <a:lstStyle/>
            <a:p>
              <a:r>
                <a:rPr lang="en-US" sz="1400" b="1">
                  <a:solidFill>
                    <a:srgbClr val="FFFFFF"/>
                  </a:solidFill>
                </a:rPr>
                <a:t>All patients</a:t>
              </a:r>
            </a:p>
            <a:p>
              <a:r>
                <a:rPr lang="en-US" sz="1400" b="1">
                  <a:solidFill>
                    <a:srgbClr val="FFFFFF"/>
                  </a:solidFill>
                </a:rPr>
                <a:t>Transfers</a:t>
              </a:r>
            </a:p>
            <a:p>
              <a:r>
                <a:rPr lang="en-US" sz="1400" b="1">
                  <a:solidFill>
                    <a:srgbClr val="FFFFFF"/>
                  </a:solidFill>
                </a:rPr>
                <a:t>Non-transfers</a:t>
              </a:r>
            </a:p>
          </p:txBody>
        </p:sp>
        <p:sp>
          <p:nvSpPr>
            <p:cNvPr id="110692" name="Line 34"/>
            <p:cNvSpPr>
              <a:spLocks noChangeShapeType="1"/>
            </p:cNvSpPr>
            <p:nvPr/>
          </p:nvSpPr>
          <p:spPr bwMode="auto">
            <a:xfrm>
              <a:off x="6664325" y="4067175"/>
              <a:ext cx="212725" cy="0"/>
            </a:xfrm>
            <a:prstGeom prst="line">
              <a:avLst/>
            </a:prstGeom>
            <a:noFill/>
            <a:ln w="38100">
              <a:solidFill>
                <a:schemeClr val="accent1"/>
              </a:solidFill>
              <a:round/>
              <a:headEnd/>
              <a:tailEnd/>
            </a:ln>
          </p:spPr>
          <p:txBody>
            <a:bodyPr/>
            <a:lstStyle/>
            <a:p>
              <a:endParaRPr lang="en-US" sz="1800">
                <a:solidFill>
                  <a:srgbClr val="FFFFFF"/>
                </a:solidFill>
              </a:endParaRPr>
            </a:p>
          </p:txBody>
        </p:sp>
        <p:sp>
          <p:nvSpPr>
            <p:cNvPr id="110693" name="Line 35"/>
            <p:cNvSpPr>
              <a:spLocks noChangeShapeType="1"/>
            </p:cNvSpPr>
            <p:nvPr/>
          </p:nvSpPr>
          <p:spPr bwMode="auto">
            <a:xfrm>
              <a:off x="6664325" y="4287838"/>
              <a:ext cx="212725" cy="0"/>
            </a:xfrm>
            <a:prstGeom prst="line">
              <a:avLst/>
            </a:prstGeom>
            <a:noFill/>
            <a:ln w="38100">
              <a:solidFill>
                <a:schemeClr val="accent2"/>
              </a:solidFill>
              <a:round/>
              <a:headEnd/>
              <a:tailEnd/>
            </a:ln>
          </p:spPr>
          <p:txBody>
            <a:bodyPr/>
            <a:lstStyle/>
            <a:p>
              <a:endParaRPr lang="en-US" sz="1800">
                <a:solidFill>
                  <a:srgbClr val="FFFFFF"/>
                </a:solidFill>
              </a:endParaRPr>
            </a:p>
          </p:txBody>
        </p:sp>
        <p:sp>
          <p:nvSpPr>
            <p:cNvPr id="110694" name="Line 34"/>
            <p:cNvSpPr>
              <a:spLocks noChangeShapeType="1"/>
            </p:cNvSpPr>
            <p:nvPr/>
          </p:nvSpPr>
          <p:spPr bwMode="auto">
            <a:xfrm>
              <a:off x="6664325" y="4492625"/>
              <a:ext cx="212725" cy="0"/>
            </a:xfrm>
            <a:prstGeom prst="line">
              <a:avLst/>
            </a:prstGeom>
            <a:noFill/>
            <a:ln w="38100">
              <a:solidFill>
                <a:schemeClr val="hlink"/>
              </a:solidFill>
              <a:round/>
              <a:headEnd/>
              <a:tailEnd/>
            </a:ln>
          </p:spPr>
          <p:txBody>
            <a:bodyPr/>
            <a:lstStyle/>
            <a:p>
              <a:endParaRPr lang="en-US" sz="1800">
                <a:solidFill>
                  <a:srgbClr val="FFFFFF"/>
                </a:solidFill>
              </a:endParaRPr>
            </a:p>
          </p:txBody>
        </p:sp>
        <p:sp>
          <p:nvSpPr>
            <p:cNvPr id="110752" name="TextBox 2"/>
            <p:cNvSpPr txBox="1">
              <a:spLocks noChangeArrowheads="1"/>
            </p:cNvSpPr>
            <p:nvPr/>
          </p:nvSpPr>
          <p:spPr bwMode="auto">
            <a:xfrm>
              <a:off x="1616075" y="3424238"/>
              <a:ext cx="696913" cy="307777"/>
            </a:xfrm>
            <a:prstGeom prst="rect">
              <a:avLst/>
            </a:prstGeom>
            <a:noFill/>
            <a:ln w="9525">
              <a:noFill/>
              <a:miter lim="800000"/>
              <a:headEnd/>
              <a:tailEnd/>
            </a:ln>
          </p:spPr>
          <p:txBody>
            <a:bodyPr>
              <a:spAutoFit/>
            </a:bodyPr>
            <a:lstStyle/>
            <a:p>
              <a:pPr algn="ctr"/>
              <a:r>
                <a:rPr lang="en-US" sz="1400">
                  <a:solidFill>
                    <a:srgbClr val="FFFFFF"/>
                  </a:solidFill>
                </a:rPr>
                <a:t>1995</a:t>
              </a:r>
            </a:p>
          </p:txBody>
        </p:sp>
        <p:sp>
          <p:nvSpPr>
            <p:cNvPr id="110753" name="TextBox 2"/>
            <p:cNvSpPr txBox="1">
              <a:spLocks noChangeArrowheads="1"/>
            </p:cNvSpPr>
            <p:nvPr/>
          </p:nvSpPr>
          <p:spPr bwMode="auto">
            <a:xfrm>
              <a:off x="2166938" y="3424238"/>
              <a:ext cx="696912" cy="307777"/>
            </a:xfrm>
            <a:prstGeom prst="rect">
              <a:avLst/>
            </a:prstGeom>
            <a:noFill/>
            <a:ln w="9525">
              <a:noFill/>
              <a:miter lim="800000"/>
              <a:headEnd/>
              <a:tailEnd/>
            </a:ln>
          </p:spPr>
          <p:txBody>
            <a:bodyPr>
              <a:spAutoFit/>
            </a:bodyPr>
            <a:lstStyle/>
            <a:p>
              <a:pPr algn="ctr"/>
              <a:r>
                <a:rPr lang="en-US" sz="1400">
                  <a:solidFill>
                    <a:srgbClr val="FFFFFF"/>
                  </a:solidFill>
                </a:rPr>
                <a:t>1996</a:t>
              </a:r>
            </a:p>
          </p:txBody>
        </p:sp>
        <p:sp>
          <p:nvSpPr>
            <p:cNvPr id="110754" name="TextBox 2"/>
            <p:cNvSpPr txBox="1">
              <a:spLocks noChangeArrowheads="1"/>
            </p:cNvSpPr>
            <p:nvPr/>
          </p:nvSpPr>
          <p:spPr bwMode="auto">
            <a:xfrm>
              <a:off x="2716213" y="3424238"/>
              <a:ext cx="696912" cy="307777"/>
            </a:xfrm>
            <a:prstGeom prst="rect">
              <a:avLst/>
            </a:prstGeom>
            <a:noFill/>
            <a:ln w="9525">
              <a:noFill/>
              <a:miter lim="800000"/>
              <a:headEnd/>
              <a:tailEnd/>
            </a:ln>
          </p:spPr>
          <p:txBody>
            <a:bodyPr>
              <a:spAutoFit/>
            </a:bodyPr>
            <a:lstStyle/>
            <a:p>
              <a:pPr algn="ctr"/>
              <a:r>
                <a:rPr lang="en-US" sz="1400">
                  <a:solidFill>
                    <a:srgbClr val="FFFFFF"/>
                  </a:solidFill>
                </a:rPr>
                <a:t>1997</a:t>
              </a:r>
            </a:p>
          </p:txBody>
        </p:sp>
        <p:sp>
          <p:nvSpPr>
            <p:cNvPr id="110755" name="TextBox 2"/>
            <p:cNvSpPr txBox="1">
              <a:spLocks noChangeArrowheads="1"/>
            </p:cNvSpPr>
            <p:nvPr/>
          </p:nvSpPr>
          <p:spPr bwMode="auto">
            <a:xfrm>
              <a:off x="3267075" y="3416300"/>
              <a:ext cx="696913" cy="307777"/>
            </a:xfrm>
            <a:prstGeom prst="rect">
              <a:avLst/>
            </a:prstGeom>
            <a:noFill/>
            <a:ln w="9525">
              <a:noFill/>
              <a:miter lim="800000"/>
              <a:headEnd/>
              <a:tailEnd/>
            </a:ln>
          </p:spPr>
          <p:txBody>
            <a:bodyPr>
              <a:spAutoFit/>
            </a:bodyPr>
            <a:lstStyle/>
            <a:p>
              <a:pPr algn="ctr"/>
              <a:r>
                <a:rPr lang="en-US" sz="1400">
                  <a:solidFill>
                    <a:srgbClr val="FFFFFF"/>
                  </a:solidFill>
                </a:rPr>
                <a:t>1998</a:t>
              </a:r>
            </a:p>
          </p:txBody>
        </p:sp>
        <p:sp>
          <p:nvSpPr>
            <p:cNvPr id="110756" name="TextBox 2"/>
            <p:cNvSpPr txBox="1">
              <a:spLocks noChangeArrowheads="1"/>
            </p:cNvSpPr>
            <p:nvPr/>
          </p:nvSpPr>
          <p:spPr bwMode="auto">
            <a:xfrm>
              <a:off x="3816350" y="3416300"/>
              <a:ext cx="696913" cy="307777"/>
            </a:xfrm>
            <a:prstGeom prst="rect">
              <a:avLst/>
            </a:prstGeom>
            <a:noFill/>
            <a:ln w="9525">
              <a:noFill/>
              <a:miter lim="800000"/>
              <a:headEnd/>
              <a:tailEnd/>
            </a:ln>
          </p:spPr>
          <p:txBody>
            <a:bodyPr>
              <a:spAutoFit/>
            </a:bodyPr>
            <a:lstStyle/>
            <a:p>
              <a:pPr algn="ctr"/>
              <a:r>
                <a:rPr lang="en-US" sz="1400">
                  <a:solidFill>
                    <a:srgbClr val="FFFFFF"/>
                  </a:solidFill>
                </a:rPr>
                <a:t>1999</a:t>
              </a:r>
            </a:p>
          </p:txBody>
        </p:sp>
        <p:sp>
          <p:nvSpPr>
            <p:cNvPr id="110757" name="TextBox 2"/>
            <p:cNvSpPr txBox="1">
              <a:spLocks noChangeArrowheads="1"/>
            </p:cNvSpPr>
            <p:nvPr/>
          </p:nvSpPr>
          <p:spPr bwMode="auto">
            <a:xfrm>
              <a:off x="4367213" y="3416300"/>
              <a:ext cx="696912" cy="307777"/>
            </a:xfrm>
            <a:prstGeom prst="rect">
              <a:avLst/>
            </a:prstGeom>
            <a:noFill/>
            <a:ln w="9525">
              <a:noFill/>
              <a:miter lim="800000"/>
              <a:headEnd/>
              <a:tailEnd/>
            </a:ln>
          </p:spPr>
          <p:txBody>
            <a:bodyPr>
              <a:spAutoFit/>
            </a:bodyPr>
            <a:lstStyle/>
            <a:p>
              <a:pPr algn="ctr"/>
              <a:r>
                <a:rPr lang="en-US" sz="1400">
                  <a:solidFill>
                    <a:srgbClr val="FFFFFF"/>
                  </a:solidFill>
                </a:rPr>
                <a:t>2000</a:t>
              </a:r>
            </a:p>
          </p:txBody>
        </p:sp>
        <p:sp>
          <p:nvSpPr>
            <p:cNvPr id="110758" name="TextBox 2"/>
            <p:cNvSpPr txBox="1">
              <a:spLocks noChangeArrowheads="1"/>
            </p:cNvSpPr>
            <p:nvPr/>
          </p:nvSpPr>
          <p:spPr bwMode="auto">
            <a:xfrm>
              <a:off x="4918075" y="3416300"/>
              <a:ext cx="696913" cy="307777"/>
            </a:xfrm>
            <a:prstGeom prst="rect">
              <a:avLst/>
            </a:prstGeom>
            <a:noFill/>
            <a:ln w="9525">
              <a:noFill/>
              <a:miter lim="800000"/>
              <a:headEnd/>
              <a:tailEnd/>
            </a:ln>
          </p:spPr>
          <p:txBody>
            <a:bodyPr>
              <a:spAutoFit/>
            </a:bodyPr>
            <a:lstStyle/>
            <a:p>
              <a:pPr algn="ctr"/>
              <a:r>
                <a:rPr lang="en-US" sz="1400">
                  <a:solidFill>
                    <a:srgbClr val="FFFFFF"/>
                  </a:solidFill>
                </a:rPr>
                <a:t>2001</a:t>
              </a:r>
            </a:p>
          </p:txBody>
        </p:sp>
        <p:sp>
          <p:nvSpPr>
            <p:cNvPr id="110759" name="TextBox 2"/>
            <p:cNvSpPr txBox="1">
              <a:spLocks noChangeArrowheads="1"/>
            </p:cNvSpPr>
            <p:nvPr/>
          </p:nvSpPr>
          <p:spPr bwMode="auto">
            <a:xfrm>
              <a:off x="5467350" y="3416300"/>
              <a:ext cx="696913" cy="307777"/>
            </a:xfrm>
            <a:prstGeom prst="rect">
              <a:avLst/>
            </a:prstGeom>
            <a:noFill/>
            <a:ln w="9525">
              <a:noFill/>
              <a:miter lim="800000"/>
              <a:headEnd/>
              <a:tailEnd/>
            </a:ln>
          </p:spPr>
          <p:txBody>
            <a:bodyPr>
              <a:spAutoFit/>
            </a:bodyPr>
            <a:lstStyle/>
            <a:p>
              <a:pPr algn="ctr"/>
              <a:r>
                <a:rPr lang="en-US" sz="1400">
                  <a:solidFill>
                    <a:srgbClr val="FFFFFF"/>
                  </a:solidFill>
                </a:rPr>
                <a:t>2002</a:t>
              </a:r>
            </a:p>
          </p:txBody>
        </p:sp>
        <p:sp>
          <p:nvSpPr>
            <p:cNvPr id="110760" name="TextBox 2"/>
            <p:cNvSpPr txBox="1">
              <a:spLocks noChangeArrowheads="1"/>
            </p:cNvSpPr>
            <p:nvPr/>
          </p:nvSpPr>
          <p:spPr bwMode="auto">
            <a:xfrm>
              <a:off x="6018213" y="3416300"/>
              <a:ext cx="696912" cy="307777"/>
            </a:xfrm>
            <a:prstGeom prst="rect">
              <a:avLst/>
            </a:prstGeom>
            <a:noFill/>
            <a:ln w="9525">
              <a:noFill/>
              <a:miter lim="800000"/>
              <a:headEnd/>
              <a:tailEnd/>
            </a:ln>
          </p:spPr>
          <p:txBody>
            <a:bodyPr>
              <a:spAutoFit/>
            </a:bodyPr>
            <a:lstStyle/>
            <a:p>
              <a:pPr algn="ctr"/>
              <a:r>
                <a:rPr lang="en-US" sz="1400">
                  <a:solidFill>
                    <a:srgbClr val="FFFFFF"/>
                  </a:solidFill>
                </a:rPr>
                <a:t>2003</a:t>
              </a:r>
            </a:p>
          </p:txBody>
        </p:sp>
        <p:sp>
          <p:nvSpPr>
            <p:cNvPr id="110761" name="TextBox 2"/>
            <p:cNvSpPr txBox="1">
              <a:spLocks noChangeArrowheads="1"/>
            </p:cNvSpPr>
            <p:nvPr/>
          </p:nvSpPr>
          <p:spPr bwMode="auto">
            <a:xfrm>
              <a:off x="6567488" y="3416300"/>
              <a:ext cx="696912" cy="307777"/>
            </a:xfrm>
            <a:prstGeom prst="rect">
              <a:avLst/>
            </a:prstGeom>
            <a:noFill/>
            <a:ln w="9525">
              <a:noFill/>
              <a:miter lim="800000"/>
              <a:headEnd/>
              <a:tailEnd/>
            </a:ln>
          </p:spPr>
          <p:txBody>
            <a:bodyPr>
              <a:spAutoFit/>
            </a:bodyPr>
            <a:lstStyle/>
            <a:p>
              <a:pPr algn="ctr"/>
              <a:r>
                <a:rPr lang="en-US" sz="1400">
                  <a:solidFill>
                    <a:srgbClr val="FFFFFF"/>
                  </a:solidFill>
                </a:rPr>
                <a:t>2004</a:t>
              </a:r>
            </a:p>
          </p:txBody>
        </p:sp>
        <p:sp>
          <p:nvSpPr>
            <p:cNvPr id="110762" name="TextBox 2"/>
            <p:cNvSpPr txBox="1">
              <a:spLocks noChangeArrowheads="1"/>
            </p:cNvSpPr>
            <p:nvPr/>
          </p:nvSpPr>
          <p:spPr bwMode="auto">
            <a:xfrm>
              <a:off x="7118350" y="3416300"/>
              <a:ext cx="696913" cy="307777"/>
            </a:xfrm>
            <a:prstGeom prst="rect">
              <a:avLst/>
            </a:prstGeom>
            <a:noFill/>
            <a:ln w="9525">
              <a:noFill/>
              <a:miter lim="800000"/>
              <a:headEnd/>
              <a:tailEnd/>
            </a:ln>
          </p:spPr>
          <p:txBody>
            <a:bodyPr>
              <a:spAutoFit/>
            </a:bodyPr>
            <a:lstStyle/>
            <a:p>
              <a:pPr algn="ctr"/>
              <a:r>
                <a:rPr lang="en-US" sz="1400">
                  <a:solidFill>
                    <a:srgbClr val="FFFFFF"/>
                  </a:solidFill>
                </a:rPr>
                <a:t>2005</a:t>
              </a:r>
            </a:p>
          </p:txBody>
        </p:sp>
        <p:sp>
          <p:nvSpPr>
            <p:cNvPr id="110763" name="TextBox 2"/>
            <p:cNvSpPr txBox="1">
              <a:spLocks noChangeArrowheads="1"/>
            </p:cNvSpPr>
            <p:nvPr/>
          </p:nvSpPr>
          <p:spPr bwMode="auto">
            <a:xfrm>
              <a:off x="7667625" y="3416300"/>
              <a:ext cx="696913" cy="307777"/>
            </a:xfrm>
            <a:prstGeom prst="rect">
              <a:avLst/>
            </a:prstGeom>
            <a:noFill/>
            <a:ln w="9525">
              <a:noFill/>
              <a:miter lim="800000"/>
              <a:headEnd/>
              <a:tailEnd/>
            </a:ln>
          </p:spPr>
          <p:txBody>
            <a:bodyPr>
              <a:spAutoFit/>
            </a:bodyPr>
            <a:lstStyle/>
            <a:p>
              <a:pPr algn="ctr"/>
              <a:r>
                <a:rPr lang="en-US" sz="1400">
                  <a:solidFill>
                    <a:srgbClr val="FFFFFF"/>
                  </a:solidFill>
                </a:rPr>
                <a:t>2006</a:t>
              </a:r>
            </a:p>
          </p:txBody>
        </p:sp>
        <p:sp>
          <p:nvSpPr>
            <p:cNvPr id="110764" name="TextBox 2"/>
            <p:cNvSpPr txBox="1">
              <a:spLocks noChangeArrowheads="1"/>
            </p:cNvSpPr>
            <p:nvPr/>
          </p:nvSpPr>
          <p:spPr bwMode="auto">
            <a:xfrm>
              <a:off x="1065213" y="3430588"/>
              <a:ext cx="696912" cy="307777"/>
            </a:xfrm>
            <a:prstGeom prst="rect">
              <a:avLst/>
            </a:prstGeom>
            <a:noFill/>
            <a:ln w="9525">
              <a:noFill/>
              <a:miter lim="800000"/>
              <a:headEnd/>
              <a:tailEnd/>
            </a:ln>
          </p:spPr>
          <p:txBody>
            <a:bodyPr>
              <a:spAutoFit/>
            </a:bodyPr>
            <a:lstStyle/>
            <a:p>
              <a:pPr algn="ctr"/>
              <a:r>
                <a:rPr lang="en-US" sz="1400">
                  <a:solidFill>
                    <a:srgbClr val="FFFFFF"/>
                  </a:solidFill>
                </a:rPr>
                <a:t>1994</a:t>
              </a:r>
            </a:p>
          </p:txBody>
        </p:sp>
        <p:sp>
          <p:nvSpPr>
            <p:cNvPr id="110765" name="Line 89"/>
            <p:cNvSpPr>
              <a:spLocks noChangeShapeType="1"/>
            </p:cNvSpPr>
            <p:nvPr/>
          </p:nvSpPr>
          <p:spPr bwMode="auto">
            <a:xfrm rot="-5400000">
              <a:off x="157480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66" name="Line 89"/>
            <p:cNvSpPr>
              <a:spLocks noChangeShapeType="1"/>
            </p:cNvSpPr>
            <p:nvPr/>
          </p:nvSpPr>
          <p:spPr bwMode="auto">
            <a:xfrm rot="-10800000">
              <a:off x="1112838" y="3457575"/>
              <a:ext cx="7092950" cy="0"/>
            </a:xfrm>
            <a:prstGeom prst="line">
              <a:avLst/>
            </a:prstGeom>
            <a:noFill/>
            <a:ln w="19050">
              <a:solidFill>
                <a:schemeClr val="tx1"/>
              </a:solidFill>
              <a:round/>
              <a:headEnd/>
              <a:tailEnd/>
            </a:ln>
          </p:spPr>
          <p:txBody>
            <a:bodyPr/>
            <a:lstStyle/>
            <a:p>
              <a:endParaRPr lang="en-US" sz="1800">
                <a:solidFill>
                  <a:srgbClr val="FFFFFF"/>
                </a:solidFill>
              </a:endParaRPr>
            </a:p>
          </p:txBody>
        </p:sp>
        <p:sp>
          <p:nvSpPr>
            <p:cNvPr id="110767" name="Line 89"/>
            <p:cNvSpPr>
              <a:spLocks noChangeShapeType="1"/>
            </p:cNvSpPr>
            <p:nvPr/>
          </p:nvSpPr>
          <p:spPr bwMode="auto">
            <a:xfrm rot="-5400000">
              <a:off x="212407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68" name="Line 89"/>
            <p:cNvSpPr>
              <a:spLocks noChangeShapeType="1"/>
            </p:cNvSpPr>
            <p:nvPr/>
          </p:nvSpPr>
          <p:spPr bwMode="auto">
            <a:xfrm rot="-5400000">
              <a:off x="267335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69" name="Line 89"/>
            <p:cNvSpPr>
              <a:spLocks noChangeShapeType="1"/>
            </p:cNvSpPr>
            <p:nvPr/>
          </p:nvSpPr>
          <p:spPr bwMode="auto">
            <a:xfrm rot="-5400000">
              <a:off x="322262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0" name="Line 89"/>
            <p:cNvSpPr>
              <a:spLocks noChangeShapeType="1"/>
            </p:cNvSpPr>
            <p:nvPr/>
          </p:nvSpPr>
          <p:spPr bwMode="auto">
            <a:xfrm rot="-5400000">
              <a:off x="377190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1" name="Line 89"/>
            <p:cNvSpPr>
              <a:spLocks noChangeShapeType="1"/>
            </p:cNvSpPr>
            <p:nvPr/>
          </p:nvSpPr>
          <p:spPr bwMode="auto">
            <a:xfrm rot="-5400000">
              <a:off x="432117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2" name="Line 89"/>
            <p:cNvSpPr>
              <a:spLocks noChangeShapeType="1"/>
            </p:cNvSpPr>
            <p:nvPr/>
          </p:nvSpPr>
          <p:spPr bwMode="auto">
            <a:xfrm rot="-5400000">
              <a:off x="487045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3" name="Line 89"/>
            <p:cNvSpPr>
              <a:spLocks noChangeShapeType="1"/>
            </p:cNvSpPr>
            <p:nvPr/>
          </p:nvSpPr>
          <p:spPr bwMode="auto">
            <a:xfrm rot="-5400000">
              <a:off x="541972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4" name="Line 89"/>
            <p:cNvSpPr>
              <a:spLocks noChangeShapeType="1"/>
            </p:cNvSpPr>
            <p:nvPr/>
          </p:nvSpPr>
          <p:spPr bwMode="auto">
            <a:xfrm rot="-5400000">
              <a:off x="596900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5" name="Line 89"/>
            <p:cNvSpPr>
              <a:spLocks noChangeShapeType="1"/>
            </p:cNvSpPr>
            <p:nvPr/>
          </p:nvSpPr>
          <p:spPr bwMode="auto">
            <a:xfrm rot="-5400000">
              <a:off x="651827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6" name="Line 89"/>
            <p:cNvSpPr>
              <a:spLocks noChangeShapeType="1"/>
            </p:cNvSpPr>
            <p:nvPr/>
          </p:nvSpPr>
          <p:spPr bwMode="auto">
            <a:xfrm rot="-5400000">
              <a:off x="7067550"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7" name="Line 89"/>
            <p:cNvSpPr>
              <a:spLocks noChangeShapeType="1"/>
            </p:cNvSpPr>
            <p:nvPr/>
          </p:nvSpPr>
          <p:spPr bwMode="auto">
            <a:xfrm rot="-5400000">
              <a:off x="7616825" y="3567113"/>
              <a:ext cx="225425" cy="0"/>
            </a:xfrm>
            <a:prstGeom prst="line">
              <a:avLst/>
            </a:prstGeom>
            <a:noFill/>
            <a:ln w="19050">
              <a:solidFill>
                <a:schemeClr val="tx1"/>
              </a:solidFill>
              <a:round/>
              <a:headEnd/>
              <a:tailEnd/>
            </a:ln>
          </p:spPr>
          <p:txBody>
            <a:bodyPr/>
            <a:lstStyle/>
            <a:p>
              <a:pPr algn="ctr"/>
              <a:endParaRPr lang="en-US" sz="1600">
                <a:solidFill>
                  <a:srgbClr val="FFFFFF"/>
                </a:solidFill>
              </a:endParaRPr>
            </a:p>
          </p:txBody>
        </p:sp>
        <p:sp>
          <p:nvSpPr>
            <p:cNvPr id="110778" name="Text Box 71"/>
            <p:cNvSpPr txBox="1">
              <a:spLocks noChangeArrowheads="1"/>
            </p:cNvSpPr>
            <p:nvPr/>
          </p:nvSpPr>
          <p:spPr bwMode="auto">
            <a:xfrm>
              <a:off x="579438" y="1528763"/>
              <a:ext cx="479425" cy="304800"/>
            </a:xfrm>
            <a:prstGeom prst="rect">
              <a:avLst/>
            </a:prstGeom>
            <a:noFill/>
            <a:ln w="9525">
              <a:noFill/>
              <a:miter lim="800000"/>
              <a:headEnd/>
              <a:tailEnd/>
            </a:ln>
          </p:spPr>
          <p:txBody>
            <a:bodyPr wrap="none">
              <a:spAutoFit/>
            </a:bodyPr>
            <a:lstStyle/>
            <a:p>
              <a:pPr algn="r"/>
              <a:r>
                <a:rPr lang="en-US" sz="1400" b="1">
                  <a:solidFill>
                    <a:srgbClr val="FFFFFF"/>
                  </a:solidFill>
                </a:rPr>
                <a:t>250</a:t>
              </a:r>
            </a:p>
          </p:txBody>
        </p:sp>
        <p:sp>
          <p:nvSpPr>
            <p:cNvPr id="8" name="Line 72"/>
            <p:cNvSpPr>
              <a:spLocks noChangeShapeType="1"/>
            </p:cNvSpPr>
            <p:nvPr/>
          </p:nvSpPr>
          <p:spPr bwMode="auto">
            <a:xfrm>
              <a:off x="1120775" y="1676400"/>
              <a:ext cx="0" cy="1773238"/>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781" name="Text Box 80"/>
            <p:cNvSpPr txBox="1">
              <a:spLocks noChangeArrowheads="1"/>
            </p:cNvSpPr>
            <p:nvPr/>
          </p:nvSpPr>
          <p:spPr bwMode="auto">
            <a:xfrm>
              <a:off x="579438" y="2414588"/>
              <a:ext cx="479425" cy="304800"/>
            </a:xfrm>
            <a:prstGeom prst="rect">
              <a:avLst/>
            </a:prstGeom>
            <a:noFill/>
            <a:ln w="9525">
              <a:noFill/>
              <a:miter lim="800000"/>
              <a:headEnd/>
              <a:tailEnd/>
            </a:ln>
          </p:spPr>
          <p:txBody>
            <a:bodyPr wrap="none">
              <a:spAutoFit/>
            </a:bodyPr>
            <a:lstStyle/>
            <a:p>
              <a:pPr algn="r"/>
              <a:r>
                <a:rPr lang="en-US" sz="1400" b="1">
                  <a:solidFill>
                    <a:srgbClr val="FFFFFF"/>
                  </a:solidFill>
                </a:rPr>
                <a:t>150</a:t>
              </a:r>
            </a:p>
          </p:txBody>
        </p:sp>
        <p:sp>
          <p:nvSpPr>
            <p:cNvPr id="110783" name="Text Box 88"/>
            <p:cNvSpPr txBox="1">
              <a:spLocks noChangeArrowheads="1"/>
            </p:cNvSpPr>
            <p:nvPr/>
          </p:nvSpPr>
          <p:spPr bwMode="auto">
            <a:xfrm>
              <a:off x="579438" y="2830513"/>
              <a:ext cx="479425" cy="304800"/>
            </a:xfrm>
            <a:prstGeom prst="rect">
              <a:avLst/>
            </a:prstGeom>
            <a:noFill/>
            <a:ln w="9525">
              <a:noFill/>
              <a:miter lim="800000"/>
              <a:headEnd/>
              <a:tailEnd/>
            </a:ln>
          </p:spPr>
          <p:txBody>
            <a:bodyPr wrap="none">
              <a:spAutoFit/>
            </a:bodyPr>
            <a:lstStyle/>
            <a:p>
              <a:pPr algn="r"/>
              <a:r>
                <a:rPr lang="en-US" sz="1400" b="1">
                  <a:solidFill>
                    <a:srgbClr val="FFFFFF"/>
                  </a:solidFill>
                </a:rPr>
                <a:t>100</a:t>
              </a:r>
            </a:p>
          </p:txBody>
        </p:sp>
        <p:sp>
          <p:nvSpPr>
            <p:cNvPr id="9" name="Line 73"/>
            <p:cNvSpPr>
              <a:spLocks noChangeShapeType="1"/>
            </p:cNvSpPr>
            <p:nvPr/>
          </p:nvSpPr>
          <p:spPr bwMode="auto">
            <a:xfrm>
              <a:off x="1038225" y="1679575"/>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 name="Line 77"/>
            <p:cNvSpPr>
              <a:spLocks noChangeShapeType="1"/>
            </p:cNvSpPr>
            <p:nvPr/>
          </p:nvSpPr>
          <p:spPr bwMode="auto">
            <a:xfrm>
              <a:off x="1038225" y="2090738"/>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2" name="Line 85"/>
            <p:cNvSpPr>
              <a:spLocks noChangeShapeType="1"/>
            </p:cNvSpPr>
            <p:nvPr/>
          </p:nvSpPr>
          <p:spPr bwMode="auto">
            <a:xfrm>
              <a:off x="1038225" y="2568575"/>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3" name="Line 93"/>
            <p:cNvSpPr>
              <a:spLocks noChangeShapeType="1"/>
            </p:cNvSpPr>
            <p:nvPr/>
          </p:nvSpPr>
          <p:spPr bwMode="auto">
            <a:xfrm>
              <a:off x="1038225" y="2990850"/>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790" name="Text Box 90"/>
            <p:cNvSpPr txBox="1">
              <a:spLocks noChangeArrowheads="1"/>
            </p:cNvSpPr>
            <p:nvPr/>
          </p:nvSpPr>
          <p:spPr bwMode="auto">
            <a:xfrm>
              <a:off x="692150" y="3302000"/>
              <a:ext cx="381000" cy="304800"/>
            </a:xfrm>
            <a:prstGeom prst="rect">
              <a:avLst/>
            </a:prstGeom>
            <a:noFill/>
            <a:ln w="9525">
              <a:noFill/>
              <a:miter lim="800000"/>
              <a:headEnd/>
              <a:tailEnd/>
            </a:ln>
          </p:spPr>
          <p:txBody>
            <a:bodyPr wrap="none">
              <a:spAutoFit/>
            </a:bodyPr>
            <a:lstStyle/>
            <a:p>
              <a:pPr algn="r"/>
              <a:r>
                <a:rPr lang="en-US" sz="1400" b="1">
                  <a:solidFill>
                    <a:srgbClr val="FFFFFF"/>
                  </a:solidFill>
                </a:rPr>
                <a:t>50</a:t>
              </a:r>
            </a:p>
          </p:txBody>
        </p:sp>
        <p:sp>
          <p:nvSpPr>
            <p:cNvPr id="14" name="Line 93"/>
            <p:cNvSpPr>
              <a:spLocks noChangeShapeType="1"/>
            </p:cNvSpPr>
            <p:nvPr/>
          </p:nvSpPr>
          <p:spPr bwMode="auto">
            <a:xfrm>
              <a:off x="1038225" y="3457575"/>
              <a:ext cx="90488" cy="0"/>
            </a:xfrm>
            <a:prstGeom prst="line">
              <a:avLst/>
            </a:prstGeom>
            <a:noFill/>
            <a:ln w="19050">
              <a:solidFill>
                <a:schemeClr val="tx1"/>
              </a:solidFill>
              <a:round/>
              <a:headEnd/>
              <a:tailEnd/>
            </a:ln>
            <a:effectLst/>
          </p:spPr>
          <p:txBody>
            <a:bodyPr/>
            <a:lstStyle/>
            <a:p>
              <a:pPr algn="r">
                <a:defRPr/>
              </a:pPr>
              <a:endParaRPr lang="en-US" sz="1800" b="1" i="1">
                <a:solidFill>
                  <a:srgbClr val="FFCC99"/>
                </a:solidFill>
                <a:effectLst>
                  <a:outerShdw blurRad="38100" dist="38100" dir="2700000" algn="tl">
                    <a:srgbClr val="000000">
                      <a:alpha val="43137"/>
                    </a:srgbClr>
                  </a:outerShdw>
                </a:effectLst>
                <a:latin typeface="Arial"/>
                <a:cs typeface="+mn-cs"/>
              </a:endParaRPr>
            </a:p>
          </p:txBody>
        </p:sp>
        <p:sp>
          <p:nvSpPr>
            <p:cNvPr id="110799" name="Text Box 76"/>
            <p:cNvSpPr txBox="1">
              <a:spLocks noChangeArrowheads="1"/>
            </p:cNvSpPr>
            <p:nvPr/>
          </p:nvSpPr>
          <p:spPr bwMode="auto">
            <a:xfrm>
              <a:off x="579438" y="1938338"/>
              <a:ext cx="479425" cy="304800"/>
            </a:xfrm>
            <a:prstGeom prst="rect">
              <a:avLst/>
            </a:prstGeom>
            <a:noFill/>
            <a:ln w="9525">
              <a:noFill/>
              <a:miter lim="800000"/>
              <a:headEnd/>
              <a:tailEnd/>
            </a:ln>
          </p:spPr>
          <p:txBody>
            <a:bodyPr wrap="none">
              <a:spAutoFit/>
            </a:bodyPr>
            <a:lstStyle/>
            <a:p>
              <a:pPr algn="r"/>
              <a:r>
                <a:rPr lang="en-US" sz="1400" b="1">
                  <a:solidFill>
                    <a:srgbClr val="FFFFFF"/>
                  </a:solidFill>
                </a:rPr>
                <a:t>200</a:t>
              </a:r>
            </a:p>
          </p:txBody>
        </p:sp>
        <p:sp>
          <p:nvSpPr>
            <p:cNvPr id="110803" name="Freeform 211"/>
            <p:cNvSpPr>
              <a:spLocks/>
            </p:cNvSpPr>
            <p:nvPr/>
          </p:nvSpPr>
          <p:spPr bwMode="auto">
            <a:xfrm>
              <a:off x="1412875" y="2825750"/>
              <a:ext cx="6604000" cy="284163"/>
            </a:xfrm>
            <a:custGeom>
              <a:avLst/>
              <a:gdLst/>
              <a:ahLst/>
              <a:cxnLst>
                <a:cxn ang="0">
                  <a:pos x="0" y="0"/>
                </a:cxn>
                <a:cxn ang="0">
                  <a:pos x="531" y="13"/>
                </a:cxn>
                <a:cxn ang="0">
                  <a:pos x="723" y="13"/>
                </a:cxn>
                <a:cxn ang="0">
                  <a:pos x="1004" y="51"/>
                </a:cxn>
                <a:cxn ang="0">
                  <a:pos x="1408" y="26"/>
                </a:cxn>
                <a:cxn ang="0">
                  <a:pos x="2214" y="77"/>
                </a:cxn>
                <a:cxn ang="0">
                  <a:pos x="2732" y="58"/>
                </a:cxn>
                <a:cxn ang="0">
                  <a:pos x="3392" y="103"/>
                </a:cxn>
                <a:cxn ang="0">
                  <a:pos x="4160" y="179"/>
                </a:cxn>
              </a:cxnLst>
              <a:rect l="0" t="0" r="r" b="b"/>
              <a:pathLst>
                <a:path w="4160" h="179">
                  <a:moveTo>
                    <a:pt x="0" y="0"/>
                  </a:moveTo>
                  <a:lnTo>
                    <a:pt x="531" y="13"/>
                  </a:lnTo>
                  <a:lnTo>
                    <a:pt x="723" y="13"/>
                  </a:lnTo>
                  <a:lnTo>
                    <a:pt x="1004" y="51"/>
                  </a:lnTo>
                  <a:lnTo>
                    <a:pt x="1408" y="26"/>
                  </a:lnTo>
                  <a:lnTo>
                    <a:pt x="2214" y="77"/>
                  </a:lnTo>
                  <a:lnTo>
                    <a:pt x="2732" y="58"/>
                  </a:lnTo>
                  <a:lnTo>
                    <a:pt x="3392" y="103"/>
                  </a:lnTo>
                  <a:lnTo>
                    <a:pt x="4160" y="179"/>
                  </a:lnTo>
                </a:path>
              </a:pathLst>
            </a:custGeom>
            <a:noFill/>
            <a:ln w="38100" cap="flat" cmpd="sng">
              <a:solidFill>
                <a:schemeClr val="accent1"/>
              </a:solidFill>
              <a:prstDash val="solid"/>
              <a:round/>
              <a:headEnd type="none" w="med" len="med"/>
              <a:tailEnd type="none" w="med" len="med"/>
            </a:ln>
            <a:effectLst/>
          </p:spPr>
          <p:txBody>
            <a:bodyPr/>
            <a:lstStyle/>
            <a:p>
              <a:endParaRPr lang="en-US" sz="1800">
                <a:solidFill>
                  <a:srgbClr val="FFFFFF"/>
                </a:solidFill>
              </a:endParaRPr>
            </a:p>
          </p:txBody>
        </p:sp>
        <p:sp>
          <p:nvSpPr>
            <p:cNvPr id="110804" name="Freeform 212"/>
            <p:cNvSpPr>
              <a:spLocks/>
            </p:cNvSpPr>
            <p:nvPr/>
          </p:nvSpPr>
          <p:spPr bwMode="auto">
            <a:xfrm>
              <a:off x="1463675" y="1876425"/>
              <a:ext cx="6521450" cy="776288"/>
            </a:xfrm>
            <a:custGeom>
              <a:avLst/>
              <a:gdLst/>
              <a:ahLst/>
              <a:cxnLst>
                <a:cxn ang="0">
                  <a:pos x="0" y="0"/>
                </a:cxn>
                <a:cxn ang="0">
                  <a:pos x="352" y="99"/>
                </a:cxn>
                <a:cxn ang="0">
                  <a:pos x="902" y="201"/>
                </a:cxn>
                <a:cxn ang="0">
                  <a:pos x="1344" y="189"/>
                </a:cxn>
                <a:cxn ang="0">
                  <a:pos x="1696" y="227"/>
                </a:cxn>
                <a:cxn ang="0">
                  <a:pos x="2393" y="227"/>
                </a:cxn>
                <a:cxn ang="0">
                  <a:pos x="2681" y="272"/>
                </a:cxn>
                <a:cxn ang="0">
                  <a:pos x="3020" y="310"/>
                </a:cxn>
                <a:cxn ang="0">
                  <a:pos x="3456" y="425"/>
                </a:cxn>
                <a:cxn ang="0">
                  <a:pos x="4108" y="489"/>
                </a:cxn>
              </a:cxnLst>
              <a:rect l="0" t="0" r="r" b="b"/>
              <a:pathLst>
                <a:path w="4108" h="489">
                  <a:moveTo>
                    <a:pt x="0" y="0"/>
                  </a:moveTo>
                  <a:lnTo>
                    <a:pt x="352" y="99"/>
                  </a:lnTo>
                  <a:lnTo>
                    <a:pt x="902" y="201"/>
                  </a:lnTo>
                  <a:lnTo>
                    <a:pt x="1344" y="189"/>
                  </a:lnTo>
                  <a:lnTo>
                    <a:pt x="1696" y="227"/>
                  </a:lnTo>
                  <a:lnTo>
                    <a:pt x="2393" y="227"/>
                  </a:lnTo>
                  <a:lnTo>
                    <a:pt x="2681" y="272"/>
                  </a:lnTo>
                  <a:lnTo>
                    <a:pt x="3020" y="310"/>
                  </a:lnTo>
                  <a:lnTo>
                    <a:pt x="3456" y="425"/>
                  </a:lnTo>
                  <a:lnTo>
                    <a:pt x="4108" y="489"/>
                  </a:lnTo>
                </a:path>
              </a:pathLst>
            </a:custGeom>
            <a:noFill/>
            <a:ln w="38100" cap="flat" cmpd="sng">
              <a:solidFill>
                <a:schemeClr val="accent2"/>
              </a:solidFill>
              <a:prstDash val="solid"/>
              <a:round/>
              <a:headEnd type="none" w="med" len="med"/>
              <a:tailEnd type="none" w="med" len="med"/>
            </a:ln>
            <a:effectLst/>
          </p:spPr>
          <p:txBody>
            <a:bodyPr/>
            <a:lstStyle/>
            <a:p>
              <a:endParaRPr lang="en-US" sz="1800">
                <a:solidFill>
                  <a:srgbClr val="FFFFFF"/>
                </a:solidFill>
              </a:endParaRPr>
            </a:p>
          </p:txBody>
        </p:sp>
        <p:sp>
          <p:nvSpPr>
            <p:cNvPr id="110805" name="Freeform 213"/>
            <p:cNvSpPr>
              <a:spLocks/>
            </p:cNvSpPr>
            <p:nvPr/>
          </p:nvSpPr>
          <p:spPr bwMode="auto">
            <a:xfrm>
              <a:off x="1420813" y="2889250"/>
              <a:ext cx="6584950" cy="282575"/>
            </a:xfrm>
            <a:custGeom>
              <a:avLst/>
              <a:gdLst/>
              <a:ahLst/>
              <a:cxnLst>
                <a:cxn ang="0">
                  <a:pos x="0" y="0"/>
                </a:cxn>
                <a:cxn ang="0">
                  <a:pos x="1083" y="37"/>
                </a:cxn>
                <a:cxn ang="0">
                  <a:pos x="1435" y="31"/>
                </a:cxn>
                <a:cxn ang="0">
                  <a:pos x="2401" y="69"/>
                </a:cxn>
                <a:cxn ang="0">
                  <a:pos x="2785" y="50"/>
                </a:cxn>
                <a:cxn ang="0">
                  <a:pos x="3342" y="95"/>
                </a:cxn>
                <a:cxn ang="0">
                  <a:pos x="4148" y="178"/>
                </a:cxn>
              </a:cxnLst>
              <a:rect l="0" t="0" r="r" b="b"/>
              <a:pathLst>
                <a:path w="4148" h="178">
                  <a:moveTo>
                    <a:pt x="0" y="0"/>
                  </a:moveTo>
                  <a:lnTo>
                    <a:pt x="1083" y="37"/>
                  </a:lnTo>
                  <a:lnTo>
                    <a:pt x="1435" y="31"/>
                  </a:lnTo>
                  <a:lnTo>
                    <a:pt x="2401" y="69"/>
                  </a:lnTo>
                  <a:lnTo>
                    <a:pt x="2785" y="50"/>
                  </a:lnTo>
                  <a:lnTo>
                    <a:pt x="3342" y="95"/>
                  </a:lnTo>
                  <a:lnTo>
                    <a:pt x="4148" y="178"/>
                  </a:lnTo>
                </a:path>
              </a:pathLst>
            </a:custGeom>
            <a:noFill/>
            <a:ln w="38100" cap="flat" cmpd="sng">
              <a:solidFill>
                <a:schemeClr val="hlink"/>
              </a:solidFill>
              <a:prstDash val="solid"/>
              <a:round/>
              <a:headEnd type="none" w="med" len="med"/>
              <a:tailEnd type="none" w="med" len="med"/>
            </a:ln>
            <a:effectLst/>
          </p:spPr>
          <p:txBody>
            <a:bodyPr/>
            <a:lstStyle/>
            <a:p>
              <a:endParaRPr lang="en-US" sz="1800">
                <a:solidFill>
                  <a:srgbClr val="FFFFFF"/>
                </a:solidFill>
              </a:endParaRPr>
            </a:p>
          </p:txBody>
        </p:sp>
      </p:grpSp>
    </p:spTree>
    <p:extLst>
      <p:ext uri="{BB962C8B-B14F-4D97-AF65-F5344CB8AC3E}">
        <p14:creationId xmlns:p14="http://schemas.microsoft.com/office/powerpoint/2010/main" val="2231206212"/>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6B9E-F778-498E-A33A-BC59B81DA1B1}"/>
              </a:ext>
            </a:extLst>
          </p:cNvPr>
          <p:cNvSpPr>
            <a:spLocks noGrp="1"/>
          </p:cNvSpPr>
          <p:nvPr>
            <p:ph type="title"/>
          </p:nvPr>
        </p:nvSpPr>
        <p:spPr/>
        <p:txBody>
          <a:bodyPr/>
          <a:lstStyle/>
          <a:p>
            <a:r>
              <a:rPr lang="en-US" dirty="0" err="1"/>
              <a:t>Bệnh</a:t>
            </a:r>
            <a:r>
              <a:rPr lang="en-US" dirty="0"/>
              <a:t> </a:t>
            </a:r>
            <a:r>
              <a:rPr lang="en-US" dirty="0" err="1"/>
              <a:t>nhân</a:t>
            </a:r>
            <a:r>
              <a:rPr lang="en-US" dirty="0"/>
              <a:t> </a:t>
            </a:r>
            <a:r>
              <a:rPr lang="en-US" dirty="0" err="1"/>
              <a:t>nam</a:t>
            </a:r>
            <a:r>
              <a:rPr lang="en-US" dirty="0"/>
              <a:t> 49 </a:t>
            </a:r>
            <a:r>
              <a:rPr lang="en-US" dirty="0" err="1"/>
              <a:t>tuổi</a:t>
            </a:r>
            <a:r>
              <a:rPr lang="en-US" dirty="0"/>
              <a:t>, </a:t>
            </a:r>
            <a:r>
              <a:rPr lang="en-US" dirty="0" err="1"/>
              <a:t>đau</a:t>
            </a:r>
            <a:r>
              <a:rPr lang="en-US" dirty="0"/>
              <a:t> </a:t>
            </a:r>
            <a:r>
              <a:rPr lang="en-US" dirty="0" err="1"/>
              <a:t>ngực</a:t>
            </a:r>
            <a:r>
              <a:rPr lang="en-US" dirty="0"/>
              <a:t> đ</a:t>
            </a:r>
            <a:r>
              <a:rPr lang="vi-VN" dirty="0"/>
              <a:t>ư</a:t>
            </a:r>
            <a:r>
              <a:rPr lang="en-US" dirty="0" err="1"/>
              <a:t>ợc</a:t>
            </a:r>
            <a:r>
              <a:rPr lang="en-US" dirty="0"/>
              <a:t> đ</a:t>
            </a:r>
            <a:r>
              <a:rPr lang="vi-VN" dirty="0"/>
              <a:t>ư</a:t>
            </a:r>
            <a:r>
              <a:rPr lang="en-US" dirty="0"/>
              <a:t>a </a:t>
            </a:r>
            <a:r>
              <a:rPr lang="en-US" dirty="0" err="1"/>
              <a:t>đến</a:t>
            </a:r>
            <a:r>
              <a:rPr lang="en-US" dirty="0"/>
              <a:t> BV </a:t>
            </a:r>
            <a:r>
              <a:rPr lang="en-US" dirty="0" err="1"/>
              <a:t>sau</a:t>
            </a:r>
            <a:r>
              <a:rPr lang="en-US" dirty="0"/>
              <a:t> 4 </a:t>
            </a:r>
            <a:r>
              <a:rPr lang="en-US" dirty="0" err="1"/>
              <a:t>giờ</a:t>
            </a:r>
            <a:endParaRPr lang="en-US" dirty="0"/>
          </a:p>
        </p:txBody>
      </p:sp>
      <p:sp>
        <p:nvSpPr>
          <p:cNvPr id="3" name="Content Placeholder 2">
            <a:extLst>
              <a:ext uri="{FF2B5EF4-FFF2-40B4-BE49-F238E27FC236}">
                <a16:creationId xmlns:a16="http://schemas.microsoft.com/office/drawing/2014/main" id="{81A59037-578E-4A1A-8E62-E9F819AC0B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97B023-F3D6-4C31-AA86-C25C691898EC}"/>
              </a:ext>
            </a:extLst>
          </p:cNvPr>
          <p:cNvPicPr>
            <a:picLocks noChangeAspect="1"/>
          </p:cNvPicPr>
          <p:nvPr/>
        </p:nvPicPr>
        <p:blipFill rotWithShape="1">
          <a:blip r:embed="rId2"/>
          <a:srcRect l="21146" t="21481" r="20000" b="20926"/>
          <a:stretch/>
        </p:blipFill>
        <p:spPr>
          <a:xfrm>
            <a:off x="466725" y="1400175"/>
            <a:ext cx="8271438" cy="4552950"/>
          </a:xfrm>
          <a:prstGeom prst="rect">
            <a:avLst/>
          </a:prstGeom>
        </p:spPr>
      </p:pic>
    </p:spTree>
    <p:extLst>
      <p:ext uri="{BB962C8B-B14F-4D97-AF65-F5344CB8AC3E}">
        <p14:creationId xmlns:p14="http://schemas.microsoft.com/office/powerpoint/2010/main" val="2404382125"/>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329FA424-1976-4FD0-89FA-4F66CCEA5D1C}"/>
              </a:ext>
            </a:extLst>
          </p:cNvPr>
          <p:cNvSpPr txBox="1"/>
          <p:nvPr/>
        </p:nvSpPr>
        <p:spPr>
          <a:xfrm>
            <a:off x="142875" y="6438900"/>
            <a:ext cx="8848725" cy="400110"/>
          </a:xfrm>
          <a:prstGeom prst="rect">
            <a:avLst/>
          </a:prstGeom>
          <a:noFill/>
        </p:spPr>
        <p:txBody>
          <a:bodyPr wrap="square" rtlCol="0">
            <a:spAutoFit/>
          </a:bodyPr>
          <a:lstStyle/>
          <a:p>
            <a:pPr algn="ctr"/>
            <a:r>
              <a:rPr lang="en-US" sz="2000" dirty="0" err="1"/>
              <a:t>Khuyến</a:t>
            </a:r>
            <a:r>
              <a:rPr lang="en-US" sz="2000" dirty="0"/>
              <a:t> </a:t>
            </a:r>
            <a:r>
              <a:rPr lang="en-US" sz="2000" dirty="0" err="1"/>
              <a:t>cáo</a:t>
            </a:r>
            <a:r>
              <a:rPr lang="en-US" sz="2000" dirty="0"/>
              <a:t> </a:t>
            </a:r>
            <a:r>
              <a:rPr lang="en-US" sz="2000" dirty="0" err="1"/>
              <a:t>của</a:t>
            </a:r>
            <a:r>
              <a:rPr lang="en-US" sz="2000" dirty="0"/>
              <a:t> ESC 2018 </a:t>
            </a:r>
            <a:r>
              <a:rPr lang="en-US" sz="2000" dirty="0" err="1"/>
              <a:t>về</a:t>
            </a:r>
            <a:r>
              <a:rPr lang="en-US" sz="2000" dirty="0"/>
              <a:t> NMCT </a:t>
            </a:r>
            <a:r>
              <a:rPr lang="en-US" sz="2000" dirty="0" err="1"/>
              <a:t>cấp</a:t>
            </a:r>
            <a:r>
              <a:rPr lang="en-US" sz="2000" dirty="0"/>
              <a:t> </a:t>
            </a:r>
            <a:r>
              <a:rPr lang="en-US" sz="2000" dirty="0" err="1"/>
              <a:t>có</a:t>
            </a:r>
            <a:r>
              <a:rPr lang="en-US" sz="2000" dirty="0"/>
              <a:t> ST </a:t>
            </a:r>
            <a:r>
              <a:rPr lang="en-US" sz="2000" dirty="0" err="1"/>
              <a:t>chênh</a:t>
            </a:r>
            <a:r>
              <a:rPr lang="en-US" sz="2000" dirty="0"/>
              <a:t> </a:t>
            </a:r>
            <a:r>
              <a:rPr lang="en-US" sz="2000" dirty="0" err="1"/>
              <a:t>lên</a:t>
            </a:r>
            <a:r>
              <a:rPr lang="en-US" sz="2000" dirty="0"/>
              <a:t> (STEMI)</a:t>
            </a:r>
          </a:p>
        </p:txBody>
      </p:sp>
    </p:spTree>
    <p:extLst>
      <p:ext uri="{BB962C8B-B14F-4D97-AF65-F5344CB8AC3E}">
        <p14:creationId xmlns:p14="http://schemas.microsoft.com/office/powerpoint/2010/main" val="254333320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030F85DF-BC79-4232-8D2D-32DDC5AC3FB2}"/>
              </a:ext>
            </a:extLst>
          </p:cNvPr>
          <p:cNvSpPr txBox="1"/>
          <p:nvPr/>
        </p:nvSpPr>
        <p:spPr>
          <a:xfrm>
            <a:off x="142875" y="6438900"/>
            <a:ext cx="8848725" cy="400110"/>
          </a:xfrm>
          <a:prstGeom prst="rect">
            <a:avLst/>
          </a:prstGeom>
          <a:noFill/>
        </p:spPr>
        <p:txBody>
          <a:bodyPr wrap="square" rtlCol="0">
            <a:spAutoFit/>
          </a:bodyPr>
          <a:lstStyle/>
          <a:p>
            <a:pPr algn="ctr"/>
            <a:r>
              <a:rPr lang="en-US" sz="2000" dirty="0" err="1"/>
              <a:t>Khuyến</a:t>
            </a:r>
            <a:r>
              <a:rPr lang="en-US" sz="2000" dirty="0"/>
              <a:t> </a:t>
            </a:r>
            <a:r>
              <a:rPr lang="en-US" sz="2000" dirty="0" err="1"/>
              <a:t>cáo</a:t>
            </a:r>
            <a:r>
              <a:rPr lang="en-US" sz="2000" dirty="0"/>
              <a:t> </a:t>
            </a:r>
            <a:r>
              <a:rPr lang="en-US" sz="2000" dirty="0" err="1"/>
              <a:t>của</a:t>
            </a:r>
            <a:r>
              <a:rPr lang="en-US" sz="2000" dirty="0"/>
              <a:t> ESC 2018 </a:t>
            </a:r>
            <a:r>
              <a:rPr lang="en-US" sz="2000" dirty="0" err="1"/>
              <a:t>về</a:t>
            </a:r>
            <a:r>
              <a:rPr lang="en-US" sz="2000" dirty="0"/>
              <a:t> NMCT </a:t>
            </a:r>
            <a:r>
              <a:rPr lang="en-US" sz="2000" dirty="0" err="1"/>
              <a:t>cấp</a:t>
            </a:r>
            <a:r>
              <a:rPr lang="en-US" sz="2000" dirty="0"/>
              <a:t> </a:t>
            </a:r>
            <a:r>
              <a:rPr lang="en-US" sz="2000" dirty="0" err="1"/>
              <a:t>có</a:t>
            </a:r>
            <a:r>
              <a:rPr lang="en-US" sz="2000" dirty="0"/>
              <a:t> ST </a:t>
            </a:r>
            <a:r>
              <a:rPr lang="en-US" sz="2000" dirty="0" err="1"/>
              <a:t>chênh</a:t>
            </a:r>
            <a:r>
              <a:rPr lang="en-US" sz="2000" dirty="0"/>
              <a:t> </a:t>
            </a:r>
            <a:r>
              <a:rPr lang="en-US" sz="2000" dirty="0" err="1"/>
              <a:t>lên</a:t>
            </a:r>
            <a:r>
              <a:rPr lang="en-US" sz="2000" dirty="0"/>
              <a:t> (STEMI)</a:t>
            </a:r>
          </a:p>
        </p:txBody>
      </p:sp>
    </p:spTree>
    <p:extLst>
      <p:ext uri="{BB962C8B-B14F-4D97-AF65-F5344CB8AC3E}">
        <p14:creationId xmlns:p14="http://schemas.microsoft.com/office/powerpoint/2010/main" val="3091554431"/>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1FED2496-FBB8-4386-8A48-3D8248347FF2}"/>
              </a:ext>
            </a:extLst>
          </p:cNvPr>
          <p:cNvSpPr txBox="1"/>
          <p:nvPr/>
        </p:nvSpPr>
        <p:spPr>
          <a:xfrm>
            <a:off x="142875" y="6438900"/>
            <a:ext cx="8848725" cy="400110"/>
          </a:xfrm>
          <a:prstGeom prst="rect">
            <a:avLst/>
          </a:prstGeom>
          <a:noFill/>
        </p:spPr>
        <p:txBody>
          <a:bodyPr wrap="square" rtlCol="0">
            <a:spAutoFit/>
          </a:bodyPr>
          <a:lstStyle/>
          <a:p>
            <a:pPr algn="ctr"/>
            <a:r>
              <a:rPr lang="en-US" sz="2000" dirty="0" err="1"/>
              <a:t>Khuyến</a:t>
            </a:r>
            <a:r>
              <a:rPr lang="en-US" sz="2000" dirty="0"/>
              <a:t> </a:t>
            </a:r>
            <a:r>
              <a:rPr lang="en-US" sz="2000" dirty="0" err="1"/>
              <a:t>cáo</a:t>
            </a:r>
            <a:r>
              <a:rPr lang="en-US" sz="2000" dirty="0"/>
              <a:t> </a:t>
            </a:r>
            <a:r>
              <a:rPr lang="en-US" sz="2000" dirty="0" err="1"/>
              <a:t>của</a:t>
            </a:r>
            <a:r>
              <a:rPr lang="en-US" sz="2000" dirty="0"/>
              <a:t> ESC 2018 </a:t>
            </a:r>
            <a:r>
              <a:rPr lang="en-US" sz="2000" dirty="0" err="1"/>
              <a:t>về</a:t>
            </a:r>
            <a:r>
              <a:rPr lang="en-US" sz="2000" dirty="0"/>
              <a:t> NMCT </a:t>
            </a:r>
            <a:r>
              <a:rPr lang="en-US" sz="2000" dirty="0" err="1"/>
              <a:t>cấp</a:t>
            </a:r>
            <a:r>
              <a:rPr lang="en-US" sz="2000" dirty="0"/>
              <a:t> </a:t>
            </a:r>
            <a:r>
              <a:rPr lang="en-US" sz="2000" dirty="0" err="1"/>
              <a:t>có</a:t>
            </a:r>
            <a:r>
              <a:rPr lang="en-US" sz="2000" dirty="0"/>
              <a:t> ST </a:t>
            </a:r>
            <a:r>
              <a:rPr lang="en-US" sz="2000" dirty="0" err="1"/>
              <a:t>chênh</a:t>
            </a:r>
            <a:r>
              <a:rPr lang="en-US" sz="2000" dirty="0"/>
              <a:t> </a:t>
            </a:r>
            <a:r>
              <a:rPr lang="en-US" sz="2000" dirty="0" err="1"/>
              <a:t>lên</a:t>
            </a:r>
            <a:r>
              <a:rPr lang="en-US" sz="2000" dirty="0"/>
              <a:t> (STEMI)</a:t>
            </a:r>
          </a:p>
        </p:txBody>
      </p:sp>
    </p:spTree>
    <p:extLst>
      <p:ext uri="{BB962C8B-B14F-4D97-AF65-F5344CB8AC3E}">
        <p14:creationId xmlns:p14="http://schemas.microsoft.com/office/powerpoint/2010/main" val="443362766"/>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0926CC70-96C6-4AD5-A8E2-994D6FB3EBAE}"/>
              </a:ext>
            </a:extLst>
          </p:cNvPr>
          <p:cNvSpPr txBox="1"/>
          <p:nvPr/>
        </p:nvSpPr>
        <p:spPr>
          <a:xfrm>
            <a:off x="142875" y="6448425"/>
            <a:ext cx="8848725" cy="400110"/>
          </a:xfrm>
          <a:prstGeom prst="rect">
            <a:avLst/>
          </a:prstGeom>
          <a:noFill/>
        </p:spPr>
        <p:txBody>
          <a:bodyPr wrap="square" rtlCol="0">
            <a:spAutoFit/>
          </a:bodyPr>
          <a:lstStyle/>
          <a:p>
            <a:pPr algn="ctr"/>
            <a:r>
              <a:rPr lang="en-US" sz="2000" dirty="0" err="1"/>
              <a:t>Khuyến</a:t>
            </a:r>
            <a:r>
              <a:rPr lang="en-US" sz="2000" dirty="0"/>
              <a:t> </a:t>
            </a:r>
            <a:r>
              <a:rPr lang="en-US" sz="2000" dirty="0" err="1"/>
              <a:t>cáo</a:t>
            </a:r>
            <a:r>
              <a:rPr lang="en-US" sz="2000" dirty="0"/>
              <a:t> </a:t>
            </a:r>
            <a:r>
              <a:rPr lang="en-US" sz="2000" dirty="0" err="1"/>
              <a:t>của</a:t>
            </a:r>
            <a:r>
              <a:rPr lang="en-US" sz="2000" dirty="0"/>
              <a:t> ESC 2018 </a:t>
            </a:r>
            <a:r>
              <a:rPr lang="en-US" sz="2000" dirty="0" err="1"/>
              <a:t>về</a:t>
            </a:r>
            <a:r>
              <a:rPr lang="en-US" sz="2000" dirty="0"/>
              <a:t> NMCT </a:t>
            </a:r>
            <a:r>
              <a:rPr lang="en-US" sz="2000" dirty="0" err="1"/>
              <a:t>cấp</a:t>
            </a:r>
            <a:r>
              <a:rPr lang="en-US" sz="2000" dirty="0"/>
              <a:t> </a:t>
            </a:r>
            <a:r>
              <a:rPr lang="en-US" sz="2000" dirty="0" err="1"/>
              <a:t>có</a:t>
            </a:r>
            <a:r>
              <a:rPr lang="en-US" sz="2000" dirty="0"/>
              <a:t> ST </a:t>
            </a:r>
            <a:r>
              <a:rPr lang="en-US" sz="2000" dirty="0" err="1"/>
              <a:t>chênh</a:t>
            </a:r>
            <a:r>
              <a:rPr lang="en-US" sz="2000" dirty="0"/>
              <a:t> </a:t>
            </a:r>
            <a:r>
              <a:rPr lang="en-US" sz="2000" dirty="0" err="1"/>
              <a:t>lên</a:t>
            </a:r>
            <a:r>
              <a:rPr lang="en-US" sz="2000" dirty="0"/>
              <a:t> (STEMI)</a:t>
            </a:r>
          </a:p>
        </p:txBody>
      </p:sp>
    </p:spTree>
    <p:extLst>
      <p:ext uri="{BB962C8B-B14F-4D97-AF65-F5344CB8AC3E}">
        <p14:creationId xmlns:p14="http://schemas.microsoft.com/office/powerpoint/2010/main" val="2507234886"/>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2"/>
          <p:cNvSpPr txBox="1">
            <a:spLocks noChangeArrowheads="1"/>
          </p:cNvSpPr>
          <p:nvPr/>
        </p:nvSpPr>
        <p:spPr>
          <a:xfrm>
            <a:off x="153988" y="117920"/>
            <a:ext cx="8836025" cy="755650"/>
          </a:xfrm>
          <a:prstGeom prst="rect">
            <a:avLst/>
          </a:prstGeom>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sz="3200" kern="0" dirty="0" err="1">
                <a:effectLst/>
              </a:rPr>
              <a:t>Sự</a:t>
            </a:r>
            <a:r>
              <a:rPr lang="en-US" sz="3200" kern="0" dirty="0">
                <a:effectLst/>
              </a:rPr>
              <a:t> </a:t>
            </a:r>
            <a:r>
              <a:rPr lang="en-US" sz="3200" kern="0" dirty="0" err="1">
                <a:effectLst/>
              </a:rPr>
              <a:t>phát</a:t>
            </a:r>
            <a:r>
              <a:rPr lang="en-US" sz="3200" kern="0" dirty="0">
                <a:effectLst/>
              </a:rPr>
              <a:t> </a:t>
            </a:r>
            <a:r>
              <a:rPr lang="en-US" sz="3200" kern="0" dirty="0" err="1">
                <a:effectLst/>
              </a:rPr>
              <a:t>triển</a:t>
            </a:r>
            <a:r>
              <a:rPr lang="en-US" sz="3200" kern="0" dirty="0">
                <a:effectLst/>
              </a:rPr>
              <a:t> </a:t>
            </a:r>
            <a:r>
              <a:rPr lang="en-US" sz="3200" kern="0" dirty="0" err="1">
                <a:effectLst/>
              </a:rPr>
              <a:t>trong</a:t>
            </a:r>
            <a:r>
              <a:rPr lang="en-US" sz="3200" kern="0" dirty="0">
                <a:effectLst/>
              </a:rPr>
              <a:t> can </a:t>
            </a:r>
            <a:r>
              <a:rPr lang="en-US" sz="3200" kern="0" dirty="0" err="1">
                <a:effectLst/>
              </a:rPr>
              <a:t>thiệp</a:t>
            </a:r>
            <a:r>
              <a:rPr lang="en-US" sz="3200" kern="0" dirty="0">
                <a:effectLst/>
              </a:rPr>
              <a:t> (PCI) </a:t>
            </a:r>
            <a:r>
              <a:rPr lang="en-US" sz="3200" kern="0" dirty="0" err="1">
                <a:effectLst/>
              </a:rPr>
              <a:t>thì</a:t>
            </a:r>
            <a:r>
              <a:rPr lang="en-US" sz="3200" kern="0" dirty="0">
                <a:effectLst/>
              </a:rPr>
              <a:t> </a:t>
            </a:r>
            <a:r>
              <a:rPr lang="en-US" sz="3200" kern="0" dirty="0" err="1">
                <a:effectLst/>
              </a:rPr>
              <a:t>đầu</a:t>
            </a:r>
            <a:endParaRPr lang="en-US" sz="3200" kern="0" dirty="0">
              <a:effectLst/>
            </a:endParaRPr>
          </a:p>
        </p:txBody>
      </p:sp>
      <p:grpSp>
        <p:nvGrpSpPr>
          <p:cNvPr id="16" name="Group 15">
            <a:extLst>
              <a:ext uri="{FF2B5EF4-FFF2-40B4-BE49-F238E27FC236}">
                <a16:creationId xmlns:a16="http://schemas.microsoft.com/office/drawing/2014/main" id="{3C767444-EC5B-8A4F-9993-EF7C1E73E499}"/>
              </a:ext>
            </a:extLst>
          </p:cNvPr>
          <p:cNvGrpSpPr/>
          <p:nvPr/>
        </p:nvGrpSpPr>
        <p:grpSpPr>
          <a:xfrm>
            <a:off x="-601539" y="959362"/>
            <a:ext cx="4875213" cy="4933125"/>
            <a:chOff x="-333315" y="1069090"/>
            <a:chExt cx="4875213" cy="4933125"/>
          </a:xfrm>
        </p:grpSpPr>
        <p:sp>
          <p:nvSpPr>
            <p:cNvPr id="11" name="Rectangle 267"/>
            <p:cNvSpPr>
              <a:spLocks noChangeArrowheads="1"/>
            </p:cNvSpPr>
            <p:nvPr/>
          </p:nvSpPr>
          <p:spPr bwMode="auto">
            <a:xfrm>
              <a:off x="365760" y="1069090"/>
              <a:ext cx="3450336" cy="4933125"/>
            </a:xfrm>
            <a:prstGeom prst="rect">
              <a:avLst/>
            </a:prstGeom>
            <a:solidFill>
              <a:srgbClr val="002060">
                <a:alpha val="59999"/>
              </a:srgbClr>
            </a:solidFill>
            <a:ln w="9525">
              <a:solidFill>
                <a:schemeClr val="tx1"/>
              </a:solidFill>
              <a:miter lim="800000"/>
              <a:headEnd/>
              <a:tailEnd/>
            </a:ln>
          </p:spPr>
          <p:txBody>
            <a:bodyPr/>
            <a:lstStyle/>
            <a:p>
              <a:pPr algn="ctr">
                <a:defRPr/>
              </a:pPr>
              <a:endParaRPr lang="en-US" sz="1600" b="1">
                <a:solidFill>
                  <a:srgbClr val="FFFFFF"/>
                </a:solidFill>
                <a:effectLst>
                  <a:outerShdw blurRad="38100" dist="38100" dir="2700000" algn="tl">
                    <a:srgbClr val="000000">
                      <a:alpha val="43137"/>
                    </a:srgbClr>
                  </a:outerShdw>
                </a:effectLst>
              </a:endParaRPr>
            </a:p>
          </p:txBody>
        </p:sp>
        <p:sp>
          <p:nvSpPr>
            <p:cNvPr id="3" name="Rectangle 12"/>
            <p:cNvSpPr txBox="1">
              <a:spLocks noChangeArrowheads="1"/>
            </p:cNvSpPr>
            <p:nvPr/>
          </p:nvSpPr>
          <p:spPr>
            <a:xfrm>
              <a:off x="-333315" y="1200663"/>
              <a:ext cx="4875213" cy="755650"/>
            </a:xfrm>
            <a:prstGeom prst="rect">
              <a:avLst/>
            </a:prstGeom>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sz="3200" kern="0" dirty="0" err="1">
                  <a:solidFill>
                    <a:srgbClr val="FFFF00"/>
                  </a:solidFill>
                  <a:effectLst/>
                </a:rPr>
                <a:t>Thiết</a:t>
              </a:r>
              <a:r>
                <a:rPr lang="en-US" sz="3200" kern="0" dirty="0">
                  <a:solidFill>
                    <a:srgbClr val="FFFF00"/>
                  </a:solidFill>
                  <a:effectLst/>
                </a:rPr>
                <a:t> </a:t>
              </a:r>
              <a:r>
                <a:rPr lang="en-US" sz="3200" kern="0" dirty="0" err="1">
                  <a:solidFill>
                    <a:srgbClr val="FFFF00"/>
                  </a:solidFill>
                  <a:effectLst/>
                </a:rPr>
                <a:t>bị</a:t>
              </a:r>
              <a:endParaRPr lang="en-US" sz="3200" kern="0" dirty="0">
                <a:solidFill>
                  <a:srgbClr val="FFFF00"/>
                </a:solidFill>
                <a:effectLst/>
              </a:endParaRPr>
            </a:p>
            <a:p>
              <a:endParaRPr lang="en-US" sz="1100" kern="0" dirty="0">
                <a:effectLst/>
              </a:endParaRPr>
            </a:p>
            <a:p>
              <a:r>
                <a:rPr lang="en-US" sz="3200" b="0" kern="0" dirty="0">
                  <a:effectLst/>
                </a:rPr>
                <a:t>PTCA</a:t>
              </a:r>
            </a:p>
            <a:p>
              <a:endParaRPr lang="en-US" sz="3200" b="0" kern="0" dirty="0">
                <a:effectLst/>
              </a:endParaRPr>
            </a:p>
            <a:p>
              <a:endParaRPr lang="en-US" sz="3200" b="0" kern="0" dirty="0">
                <a:effectLst/>
              </a:endParaRPr>
            </a:p>
            <a:p>
              <a:r>
                <a:rPr lang="en-US" sz="3200" b="0" kern="0" dirty="0">
                  <a:effectLst/>
                </a:rPr>
                <a:t>Stent </a:t>
              </a:r>
              <a:r>
                <a:rPr lang="en-US" sz="3200" b="0" kern="0" dirty="0" err="1">
                  <a:effectLst/>
                </a:rPr>
                <a:t>th</a:t>
              </a:r>
              <a:r>
                <a:rPr lang="vi-VN" sz="3200" b="0" kern="0" dirty="0">
                  <a:effectLst/>
                </a:rPr>
                <a:t>ư</a:t>
              </a:r>
              <a:r>
                <a:rPr lang="en-US" sz="3200" b="0" kern="0" dirty="0" err="1">
                  <a:effectLst/>
                </a:rPr>
                <a:t>ờng</a:t>
              </a:r>
              <a:endParaRPr lang="en-US" sz="3200" b="0" kern="0" dirty="0">
                <a:effectLst/>
              </a:endParaRPr>
            </a:p>
            <a:p>
              <a:endParaRPr lang="en-US" sz="3200" b="0" kern="0" dirty="0">
                <a:effectLst/>
              </a:endParaRPr>
            </a:p>
            <a:p>
              <a:endParaRPr lang="en-US" sz="3200" b="0" kern="0" dirty="0">
                <a:effectLst/>
              </a:endParaRPr>
            </a:p>
            <a:p>
              <a:r>
                <a:rPr lang="en-US" sz="3200" b="0" kern="0" dirty="0">
                  <a:effectLst/>
                </a:rPr>
                <a:t>Stent </a:t>
              </a:r>
              <a:r>
                <a:rPr lang="en-US" sz="3200" b="0" kern="0" dirty="0" err="1">
                  <a:effectLst/>
                </a:rPr>
                <a:t>phủ</a:t>
              </a:r>
              <a:r>
                <a:rPr lang="en-US" sz="3200" b="0" kern="0" dirty="0">
                  <a:effectLst/>
                </a:rPr>
                <a:t> </a:t>
              </a:r>
              <a:r>
                <a:rPr lang="en-US" sz="3200" b="0" kern="0" dirty="0" err="1">
                  <a:effectLst/>
                </a:rPr>
                <a:t>thuốc</a:t>
              </a:r>
              <a:endParaRPr lang="en-US" sz="3200" b="0" kern="0" dirty="0">
                <a:effectLst/>
              </a:endParaRPr>
            </a:p>
          </p:txBody>
        </p:sp>
        <p:sp>
          <p:nvSpPr>
            <p:cNvPr id="7" name="Down Arrow 6"/>
            <p:cNvSpPr/>
            <p:nvPr/>
          </p:nvSpPr>
          <p:spPr bwMode="auto">
            <a:xfrm>
              <a:off x="1852245" y="2492796"/>
              <a:ext cx="504093" cy="823427"/>
            </a:xfrm>
            <a:prstGeom prst="downArrow">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sp>
          <p:nvSpPr>
            <p:cNvPr id="8" name="Down Arrow 7"/>
            <p:cNvSpPr/>
            <p:nvPr/>
          </p:nvSpPr>
          <p:spPr bwMode="auto">
            <a:xfrm>
              <a:off x="1852245" y="3946458"/>
              <a:ext cx="504093" cy="869382"/>
            </a:xfrm>
            <a:prstGeom prst="downArrow">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grpSp>
      <p:grpSp>
        <p:nvGrpSpPr>
          <p:cNvPr id="18" name="Group 17">
            <a:extLst>
              <a:ext uri="{FF2B5EF4-FFF2-40B4-BE49-F238E27FC236}">
                <a16:creationId xmlns:a16="http://schemas.microsoft.com/office/drawing/2014/main" id="{CEB0ED8F-0C1D-F04D-B881-0C6AE42F9B93}"/>
              </a:ext>
            </a:extLst>
          </p:cNvPr>
          <p:cNvGrpSpPr/>
          <p:nvPr/>
        </p:nvGrpSpPr>
        <p:grpSpPr>
          <a:xfrm>
            <a:off x="3657600" y="959362"/>
            <a:ext cx="5210115" cy="6270493"/>
            <a:chOff x="3657600" y="959362"/>
            <a:chExt cx="5210115" cy="6270493"/>
          </a:xfrm>
        </p:grpSpPr>
        <p:sp>
          <p:nvSpPr>
            <p:cNvPr id="12" name="Rectangle 267"/>
            <p:cNvSpPr>
              <a:spLocks noChangeArrowheads="1"/>
            </p:cNvSpPr>
            <p:nvPr/>
          </p:nvSpPr>
          <p:spPr bwMode="auto">
            <a:xfrm>
              <a:off x="3669792" y="959362"/>
              <a:ext cx="5169408" cy="5478014"/>
            </a:xfrm>
            <a:prstGeom prst="rect">
              <a:avLst/>
            </a:prstGeom>
            <a:solidFill>
              <a:srgbClr val="002060">
                <a:alpha val="59999"/>
              </a:srgbClr>
            </a:solidFill>
            <a:ln w="9525">
              <a:solidFill>
                <a:schemeClr val="tx1"/>
              </a:solidFill>
              <a:miter lim="800000"/>
              <a:headEnd/>
              <a:tailEnd/>
            </a:ln>
          </p:spPr>
          <p:txBody>
            <a:bodyPr/>
            <a:lstStyle/>
            <a:p>
              <a:pPr algn="ctr">
                <a:defRPr/>
              </a:pPr>
              <a:endParaRPr lang="en-US" sz="1600" b="1">
                <a:solidFill>
                  <a:srgbClr val="FFFFFF"/>
                </a:solidFill>
                <a:effectLst>
                  <a:outerShdw blurRad="38100" dist="38100" dir="2700000" algn="tl">
                    <a:srgbClr val="000000">
                      <a:alpha val="43137"/>
                    </a:srgbClr>
                  </a:outerShdw>
                </a:effectLst>
              </a:endParaRPr>
            </a:p>
          </p:txBody>
        </p:sp>
        <p:sp>
          <p:nvSpPr>
            <p:cNvPr id="4" name="Rectangle 12"/>
            <p:cNvSpPr txBox="1">
              <a:spLocks noChangeArrowheads="1"/>
            </p:cNvSpPr>
            <p:nvPr/>
          </p:nvSpPr>
          <p:spPr>
            <a:xfrm>
              <a:off x="3657600" y="1029974"/>
              <a:ext cx="5210115" cy="6199881"/>
            </a:xfrm>
            <a:prstGeom prst="rect">
              <a:avLst/>
            </a:prstGeom>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sz="3200" kern="0" dirty="0" err="1">
                  <a:solidFill>
                    <a:srgbClr val="FFFF00"/>
                  </a:solidFill>
                  <a:effectLst/>
                </a:rPr>
                <a:t>Thuốc</a:t>
              </a:r>
              <a:endParaRPr lang="en-US" sz="3200" kern="0" dirty="0">
                <a:solidFill>
                  <a:srgbClr val="FFFF00"/>
                </a:solidFill>
                <a:effectLst/>
              </a:endParaRPr>
            </a:p>
            <a:p>
              <a:endParaRPr lang="en-US" sz="700" kern="0" dirty="0">
                <a:effectLst/>
              </a:endParaRPr>
            </a:p>
            <a:p>
              <a:r>
                <a:rPr lang="en-US" sz="2800" b="0" kern="0" dirty="0">
                  <a:effectLst/>
                </a:rPr>
                <a:t>Heparin</a:t>
              </a:r>
            </a:p>
            <a:p>
              <a:r>
                <a:rPr lang="en-US" sz="2800" b="0" kern="0" dirty="0" err="1">
                  <a:effectLst/>
                </a:rPr>
                <a:t>và</a:t>
              </a:r>
              <a:r>
                <a:rPr lang="en-US" sz="2800" b="0" kern="0" dirty="0">
                  <a:effectLst/>
                </a:rPr>
                <a:t> ASA/clopidogrel</a:t>
              </a:r>
            </a:p>
            <a:p>
              <a:endParaRPr lang="en-US" sz="2800" b="0" kern="0" dirty="0">
                <a:effectLst/>
              </a:endParaRPr>
            </a:p>
            <a:p>
              <a:endParaRPr lang="en-US" sz="2800" b="0" kern="0" dirty="0">
                <a:effectLst/>
              </a:endParaRPr>
            </a:p>
            <a:p>
              <a:r>
                <a:rPr lang="en-US" sz="2800" b="0" kern="0" dirty="0">
                  <a:effectLst/>
                </a:rPr>
                <a:t>Heparin + </a:t>
              </a:r>
              <a:r>
                <a:rPr lang="en-US" sz="2800" b="0" kern="0" dirty="0" err="1">
                  <a:effectLst/>
                </a:rPr>
                <a:t>GPIIb</a:t>
              </a:r>
              <a:r>
                <a:rPr lang="en-US" sz="2800" b="0" kern="0" dirty="0">
                  <a:effectLst/>
                </a:rPr>
                <a:t>/</a:t>
              </a:r>
              <a:r>
                <a:rPr lang="en-US" sz="2800" b="0" kern="0" dirty="0" err="1">
                  <a:effectLst/>
                </a:rPr>
                <a:t>IIIa</a:t>
              </a:r>
              <a:endParaRPr lang="en-US" sz="2800" b="0" kern="0" dirty="0">
                <a:effectLst/>
              </a:endParaRPr>
            </a:p>
            <a:p>
              <a:r>
                <a:rPr lang="en-US" sz="2800" b="0" kern="0" dirty="0" err="1">
                  <a:effectLst/>
                </a:rPr>
                <a:t>và</a:t>
              </a:r>
              <a:r>
                <a:rPr lang="en-US" sz="2800" b="0" kern="0" dirty="0">
                  <a:effectLst/>
                </a:rPr>
                <a:t> ASA/clopidogrel</a:t>
              </a:r>
            </a:p>
            <a:p>
              <a:endParaRPr lang="en-US" sz="2800" b="0" kern="0" dirty="0">
                <a:effectLst/>
              </a:endParaRPr>
            </a:p>
            <a:p>
              <a:endParaRPr lang="en-US" sz="2800" b="0" kern="0" dirty="0">
                <a:effectLst/>
              </a:endParaRPr>
            </a:p>
            <a:p>
              <a:r>
                <a:rPr lang="en-US" sz="2800" b="0" kern="0" dirty="0">
                  <a:effectLst/>
                </a:rPr>
                <a:t>Bivalirudin </a:t>
              </a:r>
            </a:p>
            <a:p>
              <a:r>
                <a:rPr lang="en-US" sz="2800" b="0" kern="0" dirty="0" err="1">
                  <a:effectLst/>
                </a:rPr>
                <a:t>và</a:t>
              </a:r>
              <a:r>
                <a:rPr lang="en-US" sz="2800" b="0" kern="0" dirty="0">
                  <a:effectLst/>
                </a:rPr>
                <a:t> ASA +  </a:t>
              </a:r>
              <a:r>
                <a:rPr lang="en-US" sz="2800" b="0" kern="0" dirty="0" err="1">
                  <a:effectLst/>
                </a:rPr>
                <a:t>các</a:t>
              </a:r>
              <a:r>
                <a:rPr lang="en-US" sz="2800" b="0" kern="0" dirty="0">
                  <a:effectLst/>
                </a:rPr>
                <a:t> </a:t>
              </a:r>
              <a:r>
                <a:rPr lang="en-US" sz="2800" b="0" kern="0" dirty="0" err="1">
                  <a:effectLst/>
                </a:rPr>
                <a:t>thuốc</a:t>
              </a:r>
              <a:r>
                <a:rPr lang="en-US" sz="2800" b="0" kern="0" dirty="0">
                  <a:effectLst/>
                </a:rPr>
                <a:t> </a:t>
              </a:r>
              <a:r>
                <a:rPr lang="en-US" sz="2800" b="0" kern="0" dirty="0" err="1">
                  <a:effectLst/>
                </a:rPr>
                <a:t>kháng</a:t>
              </a:r>
              <a:r>
                <a:rPr lang="en-US" sz="2800" b="0" kern="0" dirty="0">
                  <a:effectLst/>
                </a:rPr>
                <a:t> P2Y12 </a:t>
              </a:r>
              <a:r>
                <a:rPr lang="en-US" sz="2800" b="0" kern="0" dirty="0" err="1">
                  <a:effectLst/>
                </a:rPr>
                <a:t>mới</a:t>
              </a:r>
              <a:r>
                <a:rPr lang="en-US" sz="2800" b="0" kern="0" dirty="0">
                  <a:effectLst/>
                </a:rPr>
                <a:t> </a:t>
              </a:r>
              <a:r>
                <a:rPr lang="en-US" sz="2800" b="0" kern="0" dirty="0" err="1">
                  <a:effectLst/>
                </a:rPr>
                <a:t>hiệu</a:t>
              </a:r>
              <a:r>
                <a:rPr lang="en-US" sz="2800" b="0" kern="0" dirty="0">
                  <a:effectLst/>
                </a:rPr>
                <a:t> </a:t>
              </a:r>
              <a:r>
                <a:rPr lang="en-US" sz="2800" b="0" kern="0" dirty="0" err="1">
                  <a:effectLst/>
                </a:rPr>
                <a:t>lực</a:t>
              </a:r>
              <a:r>
                <a:rPr lang="en-US" sz="2800" b="0" kern="0" dirty="0">
                  <a:effectLst/>
                </a:rPr>
                <a:t> </a:t>
              </a:r>
              <a:r>
                <a:rPr lang="en-US" sz="2800" b="0" kern="0" dirty="0" err="1">
                  <a:effectLst/>
                </a:rPr>
                <a:t>cao</a:t>
              </a:r>
              <a:endParaRPr lang="en-US" sz="2800" b="0" kern="0" dirty="0">
                <a:effectLst/>
              </a:endParaRPr>
            </a:p>
          </p:txBody>
        </p:sp>
        <p:sp>
          <p:nvSpPr>
            <p:cNvPr id="9" name="Down Arrow 8"/>
            <p:cNvSpPr/>
            <p:nvPr/>
          </p:nvSpPr>
          <p:spPr bwMode="auto">
            <a:xfrm>
              <a:off x="6007374" y="2590333"/>
              <a:ext cx="504093" cy="762000"/>
            </a:xfrm>
            <a:prstGeom prst="downArrow">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sp>
          <p:nvSpPr>
            <p:cNvPr id="10" name="Down Arrow 9"/>
            <p:cNvSpPr/>
            <p:nvPr/>
          </p:nvSpPr>
          <p:spPr bwMode="auto">
            <a:xfrm>
              <a:off x="6007374" y="4279391"/>
              <a:ext cx="504093" cy="685099"/>
            </a:xfrm>
            <a:prstGeom prst="downArrow">
              <a:avLst/>
            </a:prstGeom>
            <a:solidFill>
              <a:srgbClr val="FF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grpSp>
      <p:grpSp>
        <p:nvGrpSpPr>
          <p:cNvPr id="20" name="Group 19">
            <a:extLst>
              <a:ext uri="{FF2B5EF4-FFF2-40B4-BE49-F238E27FC236}">
                <a16:creationId xmlns:a16="http://schemas.microsoft.com/office/drawing/2014/main" id="{3A66BDD7-0939-014D-890A-2A20AEF19CE2}"/>
              </a:ext>
            </a:extLst>
          </p:cNvPr>
          <p:cNvGrpSpPr/>
          <p:nvPr/>
        </p:nvGrpSpPr>
        <p:grpSpPr>
          <a:xfrm>
            <a:off x="5358384" y="1670304"/>
            <a:ext cx="3391294" cy="3834384"/>
            <a:chOff x="5358384" y="1670304"/>
            <a:chExt cx="3391294" cy="3834384"/>
          </a:xfrm>
        </p:grpSpPr>
        <p:grpSp>
          <p:nvGrpSpPr>
            <p:cNvPr id="15" name="Group 14">
              <a:extLst>
                <a:ext uri="{FF2B5EF4-FFF2-40B4-BE49-F238E27FC236}">
                  <a16:creationId xmlns:a16="http://schemas.microsoft.com/office/drawing/2014/main" id="{8A5F4DA2-D4FE-DC48-BEE4-41B349FEB4B6}"/>
                </a:ext>
              </a:extLst>
            </p:cNvPr>
            <p:cNvGrpSpPr/>
            <p:nvPr/>
          </p:nvGrpSpPr>
          <p:grpSpPr>
            <a:xfrm>
              <a:off x="5358384" y="1670304"/>
              <a:ext cx="3391294" cy="3834384"/>
              <a:chOff x="5663184" y="1780032"/>
              <a:chExt cx="3391294" cy="3834384"/>
            </a:xfrm>
          </p:grpSpPr>
          <p:sp>
            <p:nvSpPr>
              <p:cNvPr id="5" name="Right Bracket 4">
                <a:extLst>
                  <a:ext uri="{FF2B5EF4-FFF2-40B4-BE49-F238E27FC236}">
                    <a16:creationId xmlns:a16="http://schemas.microsoft.com/office/drawing/2014/main" id="{D09D1E1D-DF64-7444-AFCC-F21152212DD3}"/>
                  </a:ext>
                </a:extLst>
              </p:cNvPr>
              <p:cNvSpPr/>
              <p:nvPr/>
            </p:nvSpPr>
            <p:spPr bwMode="auto">
              <a:xfrm>
                <a:off x="8107680" y="1999488"/>
                <a:ext cx="512064" cy="3401568"/>
              </a:xfrm>
              <a:prstGeom prst="rightBracket">
                <a:avLst/>
              </a:prstGeom>
              <a:noFill/>
              <a:ln w="38100" cap="flat" cmpd="sng" algn="ctr">
                <a:solidFill>
                  <a:srgbClr val="FFFF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sp>
            <p:nvSpPr>
              <p:cNvPr id="6" name="TextBox 5">
                <a:extLst>
                  <a:ext uri="{FF2B5EF4-FFF2-40B4-BE49-F238E27FC236}">
                    <a16:creationId xmlns:a16="http://schemas.microsoft.com/office/drawing/2014/main" id="{80F009D5-6739-D449-8917-8383F26FB936}"/>
                  </a:ext>
                </a:extLst>
              </p:cNvPr>
              <p:cNvSpPr txBox="1"/>
              <p:nvPr/>
            </p:nvSpPr>
            <p:spPr>
              <a:xfrm>
                <a:off x="8619744" y="3407885"/>
                <a:ext cx="434734" cy="584775"/>
              </a:xfrm>
              <a:prstGeom prst="rect">
                <a:avLst/>
              </a:prstGeom>
              <a:solidFill>
                <a:srgbClr val="002060"/>
              </a:solidFill>
              <a:ln w="28575">
                <a:solidFill>
                  <a:srgbClr val="FFFF00"/>
                </a:solidFill>
              </a:ln>
            </p:spPr>
            <p:txBody>
              <a:bodyPr wrap="none" rtlCol="0">
                <a:spAutoFit/>
              </a:bodyPr>
              <a:lstStyle/>
              <a:p>
                <a:r>
                  <a:rPr lang="en-US" sz="3200" b="1" dirty="0">
                    <a:solidFill>
                      <a:srgbClr val="FF0000"/>
                    </a:solidFill>
                  </a:rPr>
                  <a:t>?</a:t>
                </a:r>
              </a:p>
            </p:txBody>
          </p:sp>
          <p:sp>
            <p:nvSpPr>
              <p:cNvPr id="13" name="Rectangle 12">
                <a:extLst>
                  <a:ext uri="{FF2B5EF4-FFF2-40B4-BE49-F238E27FC236}">
                    <a16:creationId xmlns:a16="http://schemas.microsoft.com/office/drawing/2014/main" id="{01E63A6E-86F9-5B49-98FF-B320CF167B1B}"/>
                  </a:ext>
                </a:extLst>
              </p:cNvPr>
              <p:cNvSpPr/>
              <p:nvPr/>
            </p:nvSpPr>
            <p:spPr bwMode="auto">
              <a:xfrm>
                <a:off x="5864352" y="1780032"/>
                <a:ext cx="1402080" cy="438912"/>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sp>
            <p:nvSpPr>
              <p:cNvPr id="14" name="Rectangle 13">
                <a:extLst>
                  <a:ext uri="{FF2B5EF4-FFF2-40B4-BE49-F238E27FC236}">
                    <a16:creationId xmlns:a16="http://schemas.microsoft.com/office/drawing/2014/main" id="{2782960A-592F-D346-A8C4-A8CAF7787F4D}"/>
                  </a:ext>
                </a:extLst>
              </p:cNvPr>
              <p:cNvSpPr/>
              <p:nvPr/>
            </p:nvSpPr>
            <p:spPr bwMode="auto">
              <a:xfrm>
                <a:off x="5663184" y="5175504"/>
                <a:ext cx="1798320" cy="438912"/>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grpSp>
        <p:sp>
          <p:nvSpPr>
            <p:cNvPr id="19" name="TextBox 18">
              <a:extLst>
                <a:ext uri="{FF2B5EF4-FFF2-40B4-BE49-F238E27FC236}">
                  <a16:creationId xmlns:a16="http://schemas.microsoft.com/office/drawing/2014/main" id="{644DC36C-87E8-FC4C-ACAC-DC7EFFCFE281}"/>
                </a:ext>
              </a:extLst>
            </p:cNvPr>
            <p:cNvSpPr txBox="1"/>
            <p:nvPr/>
          </p:nvSpPr>
          <p:spPr>
            <a:xfrm rot="5400000">
              <a:off x="7041026" y="3438144"/>
              <a:ext cx="3013967" cy="400110"/>
            </a:xfrm>
            <a:prstGeom prst="rect">
              <a:avLst/>
            </a:prstGeom>
            <a:noFill/>
          </p:spPr>
          <p:txBody>
            <a:bodyPr wrap="none" rtlCol="0">
              <a:spAutoFit/>
            </a:bodyPr>
            <a:lstStyle/>
            <a:p>
              <a:r>
                <a:rPr lang="en-US" sz="2000" dirty="0">
                  <a:solidFill>
                    <a:srgbClr val="FFFF00"/>
                  </a:solidFill>
                </a:rPr>
                <a:t>Can </a:t>
              </a:r>
              <a:r>
                <a:rPr lang="en-US" sz="2000" dirty="0" err="1">
                  <a:solidFill>
                    <a:srgbClr val="FFFF00"/>
                  </a:solidFill>
                </a:rPr>
                <a:t>thiệp</a:t>
              </a:r>
              <a:r>
                <a:rPr lang="en-US" sz="2000" dirty="0">
                  <a:solidFill>
                    <a:srgbClr val="FFFF00"/>
                  </a:solidFill>
                </a:rPr>
                <a:t>          ĐM quay</a:t>
              </a:r>
            </a:p>
          </p:txBody>
        </p:sp>
      </p:grpSp>
    </p:spTree>
    <p:extLst>
      <p:ext uri="{BB962C8B-B14F-4D97-AF65-F5344CB8AC3E}">
        <p14:creationId xmlns:p14="http://schemas.microsoft.com/office/powerpoint/2010/main" val="18109665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89566"/>
            <a:ext cx="9144000" cy="1323439"/>
          </a:xfrm>
          <a:prstGeom prst="rect">
            <a:avLst/>
          </a:prstGeom>
        </p:spPr>
        <p:txBody>
          <a:bodyPr wrap="square">
            <a:spAutoFit/>
          </a:bodyPr>
          <a:lstStyle/>
          <a:p>
            <a:pPr algn="ctr">
              <a:defRPr/>
            </a:pPr>
            <a:r>
              <a:rPr lang="en-US" sz="4000" b="1" kern="0" dirty="0" err="1">
                <a:effectLst>
                  <a:outerShdw blurRad="38100" dist="38100" dir="2700000" algn="tl">
                    <a:srgbClr val="000000"/>
                  </a:outerShdw>
                </a:effectLst>
                <a:latin typeface="Arial"/>
                <a:ea typeface="+mj-ea"/>
                <a:cs typeface="+mj-cs"/>
              </a:rPr>
              <a:t>Hạn</a:t>
            </a:r>
            <a:r>
              <a:rPr lang="en-US" sz="4000" b="1" kern="0" dirty="0">
                <a:effectLst>
                  <a:outerShdw blurRad="38100" dist="38100" dir="2700000" algn="tl">
                    <a:srgbClr val="000000"/>
                  </a:outerShdw>
                </a:effectLst>
                <a:latin typeface="Arial"/>
                <a:ea typeface="+mj-ea"/>
                <a:cs typeface="+mj-cs"/>
              </a:rPr>
              <a:t> </a:t>
            </a:r>
            <a:r>
              <a:rPr lang="en-US" sz="4000" b="1" kern="0" dirty="0" err="1">
                <a:effectLst>
                  <a:outerShdw blurRad="38100" dist="38100" dir="2700000" algn="tl">
                    <a:srgbClr val="000000"/>
                  </a:outerShdw>
                </a:effectLst>
                <a:latin typeface="Arial"/>
                <a:ea typeface="+mj-ea"/>
                <a:cs typeface="+mj-cs"/>
              </a:rPr>
              <a:t>chế</a:t>
            </a:r>
            <a:r>
              <a:rPr lang="en-US" sz="4000" b="1" kern="0" dirty="0">
                <a:effectLst>
                  <a:outerShdw blurRad="38100" dist="38100" dir="2700000" algn="tl">
                    <a:srgbClr val="000000"/>
                  </a:outerShdw>
                </a:effectLst>
                <a:latin typeface="Arial"/>
                <a:ea typeface="+mj-ea"/>
                <a:cs typeface="+mj-cs"/>
              </a:rPr>
              <a:t> </a:t>
            </a:r>
            <a:r>
              <a:rPr lang="en-US" sz="4000" b="1" kern="0" dirty="0" err="1">
                <a:effectLst>
                  <a:outerShdw blurRad="38100" dist="38100" dir="2700000" algn="tl">
                    <a:srgbClr val="000000"/>
                  </a:outerShdw>
                </a:effectLst>
                <a:latin typeface="Arial"/>
                <a:ea typeface="+mj-ea"/>
                <a:cs typeface="+mj-cs"/>
              </a:rPr>
              <a:t>của</a:t>
            </a:r>
            <a:r>
              <a:rPr lang="en-US" sz="4000" b="1" kern="0" dirty="0">
                <a:effectLst>
                  <a:outerShdw blurRad="38100" dist="38100" dir="2700000" algn="tl">
                    <a:srgbClr val="000000"/>
                  </a:outerShdw>
                </a:effectLst>
                <a:latin typeface="Arial"/>
                <a:ea typeface="+mj-ea"/>
                <a:cs typeface="+mj-cs"/>
              </a:rPr>
              <a:t> </a:t>
            </a:r>
            <a:r>
              <a:rPr lang="en-US" sz="4000" b="1" kern="0" dirty="0" err="1">
                <a:effectLst>
                  <a:outerShdw blurRad="38100" dist="38100" dir="2700000" algn="tl">
                    <a:srgbClr val="000000"/>
                  </a:outerShdw>
                </a:effectLst>
                <a:latin typeface="Arial"/>
                <a:ea typeface="+mj-ea"/>
                <a:cs typeface="+mj-cs"/>
              </a:rPr>
              <a:t>nong</a:t>
            </a:r>
            <a:r>
              <a:rPr lang="en-US" sz="4000" b="1" kern="0" dirty="0">
                <a:effectLst>
                  <a:outerShdw blurRad="38100" dist="38100" dir="2700000" algn="tl">
                    <a:srgbClr val="000000"/>
                  </a:outerShdw>
                </a:effectLst>
                <a:latin typeface="Arial"/>
                <a:ea typeface="+mj-ea"/>
                <a:cs typeface="+mj-cs"/>
              </a:rPr>
              <a:t> </a:t>
            </a:r>
            <a:r>
              <a:rPr lang="en-US" sz="4000" b="1" kern="0" dirty="0" err="1">
                <a:effectLst>
                  <a:outerShdw blurRad="38100" dist="38100" dir="2700000" algn="tl">
                    <a:srgbClr val="000000"/>
                  </a:outerShdw>
                </a:effectLst>
                <a:latin typeface="Arial"/>
                <a:ea typeface="+mj-ea"/>
                <a:cs typeface="+mj-cs"/>
              </a:rPr>
              <a:t>bóng</a:t>
            </a:r>
            <a:r>
              <a:rPr lang="en-US" sz="4000" b="1" kern="0" dirty="0">
                <a:effectLst>
                  <a:outerShdw blurRad="38100" dist="38100" dir="2700000" algn="tl">
                    <a:srgbClr val="000000"/>
                  </a:outerShdw>
                </a:effectLst>
                <a:latin typeface="Arial"/>
                <a:ea typeface="+mj-ea"/>
                <a:cs typeface="+mj-cs"/>
              </a:rPr>
              <a:t> đ</a:t>
            </a:r>
            <a:r>
              <a:rPr lang="vi-VN" sz="4000" b="1" kern="0" dirty="0">
                <a:effectLst>
                  <a:outerShdw blurRad="38100" dist="38100" dir="2700000" algn="tl">
                    <a:srgbClr val="000000"/>
                  </a:outerShdw>
                </a:effectLst>
                <a:latin typeface="Arial"/>
                <a:ea typeface="+mj-ea"/>
                <a:cs typeface="+mj-cs"/>
              </a:rPr>
              <a:t>ơ</a:t>
            </a:r>
            <a:r>
              <a:rPr lang="en-US" sz="4000" b="1" kern="0" dirty="0">
                <a:effectLst>
                  <a:outerShdw blurRad="38100" dist="38100" dir="2700000" algn="tl">
                    <a:srgbClr val="000000"/>
                  </a:outerShdw>
                </a:effectLst>
                <a:latin typeface="Arial"/>
                <a:ea typeface="+mj-ea"/>
                <a:cs typeface="+mj-cs"/>
              </a:rPr>
              <a:t>n </a:t>
            </a:r>
            <a:r>
              <a:rPr lang="en-US" sz="4000" b="1" kern="0" dirty="0" err="1">
                <a:effectLst>
                  <a:outerShdw blurRad="38100" dist="38100" dir="2700000" algn="tl">
                    <a:srgbClr val="000000"/>
                  </a:outerShdw>
                </a:effectLst>
                <a:latin typeface="Arial"/>
                <a:ea typeface="+mj-ea"/>
                <a:cs typeface="+mj-cs"/>
              </a:rPr>
              <a:t>thuần</a:t>
            </a:r>
            <a:r>
              <a:rPr lang="en-US" sz="4000" b="1" kern="0" dirty="0">
                <a:effectLst>
                  <a:outerShdw blurRad="38100" dist="38100" dir="2700000" algn="tl">
                    <a:srgbClr val="000000"/>
                  </a:outerShdw>
                </a:effectLst>
                <a:latin typeface="Arial"/>
                <a:ea typeface="+mj-ea"/>
                <a:cs typeface="+mj-cs"/>
              </a:rPr>
              <a:t> (POBA)</a:t>
            </a:r>
            <a:endParaRPr lang="en-US" dirty="0">
              <a:latin typeface="Arial" charset="0"/>
              <a:cs typeface="+mn-cs"/>
            </a:endParaRPr>
          </a:p>
        </p:txBody>
      </p:sp>
      <p:pic>
        <p:nvPicPr>
          <p:cNvPr id="6" name="Picture 2" descr="11"/>
          <p:cNvPicPr>
            <a:picLocks noChangeAspect="1" noChangeArrowheads="1"/>
          </p:cNvPicPr>
          <p:nvPr/>
        </p:nvPicPr>
        <p:blipFill>
          <a:blip r:embed="rId3">
            <a:extLst>
              <a:ext uri="{28A0092B-C50C-407E-A947-70E740481C1C}">
                <a14:useLocalDpi xmlns:a14="http://schemas.microsoft.com/office/drawing/2010/main" val="0"/>
              </a:ext>
            </a:extLst>
          </a:blip>
          <a:srcRect l="7947" r="18721"/>
          <a:stretch>
            <a:fillRect/>
          </a:stretch>
        </p:blipFill>
        <p:spPr bwMode="auto">
          <a:xfrm>
            <a:off x="5056188" y="1611313"/>
            <a:ext cx="392588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2"/>
          <p:cNvGraphicFramePr>
            <a:graphicFrameLocks noChangeAspect="1"/>
          </p:cNvGraphicFramePr>
          <p:nvPr/>
        </p:nvGraphicFramePr>
        <p:xfrm>
          <a:off x="39688" y="2205038"/>
          <a:ext cx="4948237" cy="2636837"/>
        </p:xfrm>
        <a:graphic>
          <a:graphicData uri="http://schemas.openxmlformats.org/presentationml/2006/ole">
            <mc:AlternateContent xmlns:mc="http://schemas.openxmlformats.org/markup-compatibility/2006">
              <mc:Choice xmlns:v="urn:schemas-microsoft-com:vml" Requires="v">
                <p:oleObj spid="_x0000_s4382" name="Photo Editor Photo" r:id="rId4" imgW="5714286" imgH="3905795" progId="MSPhotoEd.3">
                  <p:embed/>
                </p:oleObj>
              </mc:Choice>
              <mc:Fallback>
                <p:oleObj name="Photo Editor Photo" r:id="rId4" imgW="5714286" imgH="39057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8" y="2205038"/>
                        <a:ext cx="4948237" cy="2636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3"/>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4397375" y="1827213"/>
            <a:ext cx="4692650"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32749" y="5709138"/>
            <a:ext cx="2190023" cy="584775"/>
          </a:xfrm>
          <a:prstGeom prst="rect">
            <a:avLst/>
          </a:prstGeom>
          <a:noFill/>
        </p:spPr>
        <p:txBody>
          <a:bodyPr wrap="none" rtlCol="0">
            <a:spAutoFit/>
          </a:bodyPr>
          <a:lstStyle/>
          <a:p>
            <a:r>
              <a:rPr lang="en-US" sz="3200" b="1" dirty="0" err="1"/>
              <a:t>sau</a:t>
            </a:r>
            <a:r>
              <a:rPr lang="en-US" sz="3200" b="1" dirty="0"/>
              <a:t> POBA</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2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108"/>
          <p:cNvSpPr>
            <a:spLocks noChangeArrowheads="1"/>
          </p:cNvSpPr>
          <p:nvPr/>
        </p:nvSpPr>
        <p:spPr bwMode="hidden">
          <a:xfrm>
            <a:off x="0" y="1136650"/>
            <a:ext cx="9144000" cy="5278438"/>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a:solidFill>
                <a:srgbClr val="FFFFFF"/>
              </a:solidFill>
              <a:latin typeface="Arial" charset="0"/>
            </a:endParaRPr>
          </a:p>
        </p:txBody>
      </p:sp>
      <p:sp>
        <p:nvSpPr>
          <p:cNvPr id="6146" name="Line 7"/>
          <p:cNvSpPr>
            <a:spLocks noChangeShapeType="1"/>
          </p:cNvSpPr>
          <p:nvPr/>
        </p:nvSpPr>
        <p:spPr bwMode="auto">
          <a:xfrm>
            <a:off x="5037138" y="5730875"/>
            <a:ext cx="2130425" cy="0"/>
          </a:xfrm>
          <a:prstGeom prst="line">
            <a:avLst/>
          </a:prstGeom>
          <a:noFill/>
          <a:ln w="9525">
            <a:solidFill>
              <a:schemeClr val="tx1"/>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6147" name="Text Box 9"/>
          <p:cNvSpPr txBox="1">
            <a:spLocks noChangeArrowheads="1"/>
          </p:cNvSpPr>
          <p:nvPr/>
        </p:nvSpPr>
        <p:spPr bwMode="auto">
          <a:xfrm>
            <a:off x="4916488" y="5707063"/>
            <a:ext cx="269875" cy="276225"/>
          </a:xfrm>
          <a:prstGeom prst="rect">
            <a:avLst/>
          </a:prstGeom>
          <a:noFill/>
          <a:ln w="9525">
            <a:noFill/>
            <a:miter lim="800000"/>
            <a:headEnd/>
            <a:tailEnd/>
          </a:ln>
        </p:spPr>
        <p:txBody>
          <a:bodyPr wrap="none">
            <a:spAutoFit/>
          </a:bodyPr>
          <a:lstStyle/>
          <a:p>
            <a:pPr algn="ctr">
              <a:defRPr/>
            </a:pPr>
            <a:r>
              <a:rPr lang="en-US" sz="1200" b="1">
                <a:solidFill>
                  <a:srgbClr val="FFFFFF"/>
                </a:solidFill>
                <a:effectLst>
                  <a:outerShdw blurRad="38100" dist="38100" dir="2700000" algn="tl">
                    <a:srgbClr val="000000">
                      <a:alpha val="43137"/>
                    </a:srgbClr>
                  </a:outerShdw>
                </a:effectLst>
                <a:latin typeface="Arial" charset="0"/>
              </a:rPr>
              <a:t>0</a:t>
            </a:r>
          </a:p>
        </p:txBody>
      </p:sp>
      <p:sp>
        <p:nvSpPr>
          <p:cNvPr id="6148" name="Text Box 11"/>
          <p:cNvSpPr txBox="1">
            <a:spLocks noChangeArrowheads="1"/>
          </p:cNvSpPr>
          <p:nvPr/>
        </p:nvSpPr>
        <p:spPr bwMode="auto">
          <a:xfrm>
            <a:off x="7050088" y="5707063"/>
            <a:ext cx="269875" cy="276225"/>
          </a:xfrm>
          <a:prstGeom prst="rect">
            <a:avLst/>
          </a:prstGeom>
          <a:noFill/>
          <a:ln w="9525">
            <a:noFill/>
            <a:miter lim="800000"/>
            <a:headEnd/>
            <a:tailEnd/>
          </a:ln>
        </p:spPr>
        <p:txBody>
          <a:bodyPr wrap="none">
            <a:spAutoFit/>
          </a:bodyPr>
          <a:lstStyle/>
          <a:p>
            <a:pPr algn="ctr">
              <a:defRPr/>
            </a:pPr>
            <a:r>
              <a:rPr lang="en-US" sz="1200" b="1">
                <a:solidFill>
                  <a:srgbClr val="FFFFFF"/>
                </a:solidFill>
                <a:effectLst>
                  <a:outerShdw blurRad="38100" dist="38100" dir="2700000" algn="tl">
                    <a:srgbClr val="000000">
                      <a:alpha val="43137"/>
                    </a:srgbClr>
                  </a:outerShdw>
                </a:effectLst>
                <a:latin typeface="Arial" charset="0"/>
              </a:rPr>
              <a:t>2</a:t>
            </a:r>
          </a:p>
        </p:txBody>
      </p:sp>
      <p:sp>
        <p:nvSpPr>
          <p:cNvPr id="6149" name="Text Box 21"/>
          <p:cNvSpPr txBox="1">
            <a:spLocks noChangeArrowheads="1"/>
          </p:cNvSpPr>
          <p:nvPr/>
        </p:nvSpPr>
        <p:spPr bwMode="auto">
          <a:xfrm>
            <a:off x="4973638" y="6059488"/>
            <a:ext cx="1131887" cy="307975"/>
          </a:xfrm>
          <a:prstGeom prst="rect">
            <a:avLst/>
          </a:prstGeom>
          <a:noFill/>
          <a:ln w="9525">
            <a:noFill/>
            <a:miter lim="800000"/>
            <a:headEnd/>
            <a:tailEnd/>
          </a:ln>
        </p:spPr>
        <p:txBody>
          <a:bodyPr wrap="none">
            <a:spAutoFit/>
          </a:bodyPr>
          <a:lstStyle/>
          <a:p>
            <a:pPr algn="r">
              <a:defRPr/>
            </a:pPr>
            <a:r>
              <a:rPr lang="en-US" sz="1400" b="1" dirty="0">
                <a:solidFill>
                  <a:srgbClr val="FFFF00"/>
                </a:solidFill>
                <a:effectLst>
                  <a:outerShdw blurRad="38100" dist="38100" dir="2700000" algn="tl">
                    <a:srgbClr val="000000">
                      <a:alpha val="43137"/>
                    </a:srgbClr>
                  </a:outerShdw>
                </a:effectLst>
                <a:latin typeface="Arial" charset="0"/>
              </a:rPr>
              <a:t>BMS better</a:t>
            </a:r>
          </a:p>
        </p:txBody>
      </p:sp>
      <p:sp>
        <p:nvSpPr>
          <p:cNvPr id="6150" name="Text Box 22"/>
          <p:cNvSpPr txBox="1">
            <a:spLocks noChangeArrowheads="1"/>
          </p:cNvSpPr>
          <p:nvPr/>
        </p:nvSpPr>
        <p:spPr bwMode="auto">
          <a:xfrm>
            <a:off x="6108700" y="6059488"/>
            <a:ext cx="1212850" cy="307975"/>
          </a:xfrm>
          <a:prstGeom prst="rect">
            <a:avLst/>
          </a:prstGeom>
          <a:noFill/>
          <a:ln w="9525">
            <a:noFill/>
            <a:miter lim="800000"/>
            <a:headEnd/>
            <a:tailEnd/>
          </a:ln>
        </p:spPr>
        <p:txBody>
          <a:bodyPr wrap="none">
            <a:spAutoFit/>
          </a:bodyPr>
          <a:lstStyle/>
          <a:p>
            <a:pPr algn="r">
              <a:defRPr/>
            </a:pPr>
            <a:r>
              <a:rPr lang="en-US" sz="1400" b="1" dirty="0">
                <a:solidFill>
                  <a:srgbClr val="FFFF00"/>
                </a:solidFill>
                <a:effectLst>
                  <a:outerShdw blurRad="38100" dist="38100" dir="2700000" algn="tl">
                    <a:srgbClr val="000000">
                      <a:alpha val="43137"/>
                    </a:srgbClr>
                  </a:outerShdw>
                </a:effectLst>
                <a:latin typeface="Arial" charset="0"/>
              </a:rPr>
              <a:t>PTCA better</a:t>
            </a:r>
          </a:p>
        </p:txBody>
      </p:sp>
      <p:sp>
        <p:nvSpPr>
          <p:cNvPr id="6151" name="Text Box 10"/>
          <p:cNvSpPr txBox="1">
            <a:spLocks noChangeArrowheads="1"/>
          </p:cNvSpPr>
          <p:nvPr/>
        </p:nvSpPr>
        <p:spPr bwMode="auto">
          <a:xfrm>
            <a:off x="5967413" y="5707063"/>
            <a:ext cx="269875" cy="276225"/>
          </a:xfrm>
          <a:prstGeom prst="rect">
            <a:avLst/>
          </a:prstGeom>
          <a:noFill/>
          <a:ln w="9525">
            <a:noFill/>
            <a:miter lim="800000"/>
            <a:headEnd/>
            <a:tailEnd/>
          </a:ln>
        </p:spPr>
        <p:txBody>
          <a:bodyPr wrap="none">
            <a:spAutoFit/>
          </a:bodyPr>
          <a:lstStyle/>
          <a:p>
            <a:pPr algn="ctr">
              <a:defRPr/>
            </a:pPr>
            <a:r>
              <a:rPr lang="en-US" sz="1200" b="1">
                <a:solidFill>
                  <a:srgbClr val="FFFFFF"/>
                </a:solidFill>
                <a:effectLst>
                  <a:outerShdw blurRad="38100" dist="38100" dir="2700000" algn="tl">
                    <a:srgbClr val="000000">
                      <a:alpha val="43137"/>
                    </a:srgbClr>
                  </a:outerShdw>
                </a:effectLst>
                <a:latin typeface="Arial" charset="0"/>
              </a:rPr>
              <a:t>1</a:t>
            </a:r>
          </a:p>
        </p:txBody>
      </p:sp>
      <p:sp>
        <p:nvSpPr>
          <p:cNvPr id="6152" name="Rectangle 25"/>
          <p:cNvSpPr>
            <a:spLocks noChangeArrowheads="1"/>
          </p:cNvSpPr>
          <p:nvPr/>
        </p:nvSpPr>
        <p:spPr bwMode="auto">
          <a:xfrm>
            <a:off x="0" y="-7938"/>
            <a:ext cx="9012238" cy="1138773"/>
          </a:xfrm>
          <a:prstGeom prst="rect">
            <a:avLst/>
          </a:prstGeom>
          <a:noFill/>
          <a:ln w="9525">
            <a:noFill/>
            <a:miter lim="800000"/>
            <a:headEnd/>
            <a:tailEnd/>
          </a:ln>
        </p:spPr>
        <p:txBody>
          <a:bodyPr>
            <a:spAutoFit/>
          </a:bodyPr>
          <a:lstStyle/>
          <a:p>
            <a:pPr algn="ctr">
              <a:defRPr/>
            </a:pPr>
            <a:r>
              <a:rPr lang="en-US" sz="3400" b="1" dirty="0">
                <a:solidFill>
                  <a:srgbClr val="FFFFFF"/>
                </a:solidFill>
                <a:effectLst>
                  <a:outerShdw blurRad="38100" dist="38100" dir="2700000" algn="tl">
                    <a:srgbClr val="000000">
                      <a:alpha val="43137"/>
                    </a:srgbClr>
                  </a:outerShdw>
                </a:effectLst>
                <a:latin typeface="Arial" charset="0"/>
              </a:rPr>
              <a:t>13 RCTs so </a:t>
            </a:r>
            <a:r>
              <a:rPr lang="en-US" sz="3400" b="1" dirty="0" err="1">
                <a:solidFill>
                  <a:srgbClr val="FFFFFF"/>
                </a:solidFill>
                <a:effectLst>
                  <a:outerShdw blurRad="38100" dist="38100" dir="2700000" algn="tl">
                    <a:srgbClr val="000000">
                      <a:alpha val="43137"/>
                    </a:srgbClr>
                  </a:outerShdw>
                </a:effectLst>
                <a:latin typeface="Arial" charset="0"/>
              </a:rPr>
              <a:t>sánh</a:t>
            </a:r>
            <a:r>
              <a:rPr lang="en-US" sz="3400" b="1" dirty="0">
                <a:solidFill>
                  <a:srgbClr val="FFFFFF"/>
                </a:solidFill>
                <a:effectLst>
                  <a:outerShdw blurRad="38100" dist="38100" dir="2700000" algn="tl">
                    <a:srgbClr val="000000">
                      <a:alpha val="43137"/>
                    </a:srgbClr>
                  </a:outerShdw>
                </a:effectLst>
                <a:latin typeface="Arial" charset="0"/>
              </a:rPr>
              <a:t> stent </a:t>
            </a:r>
            <a:r>
              <a:rPr lang="en-US" sz="3400" b="1" dirty="0" err="1">
                <a:solidFill>
                  <a:srgbClr val="FFFFFF"/>
                </a:solidFill>
                <a:effectLst>
                  <a:outerShdw blurRad="38100" dist="38100" dir="2700000" algn="tl">
                    <a:srgbClr val="000000">
                      <a:alpha val="43137"/>
                    </a:srgbClr>
                  </a:outerShdw>
                </a:effectLst>
                <a:latin typeface="Arial" charset="0"/>
              </a:rPr>
              <a:t>th</a:t>
            </a:r>
            <a:r>
              <a:rPr lang="vi-VN" sz="3400" b="1" dirty="0">
                <a:solidFill>
                  <a:srgbClr val="FFFFFF"/>
                </a:solidFill>
                <a:effectLst>
                  <a:outerShdw blurRad="38100" dist="38100" dir="2700000" algn="tl">
                    <a:srgbClr val="000000">
                      <a:alpha val="43137"/>
                    </a:srgbClr>
                  </a:outerShdw>
                </a:effectLst>
                <a:latin typeface="Arial" charset="0"/>
              </a:rPr>
              <a:t>ư</a:t>
            </a:r>
            <a:r>
              <a:rPr lang="en-US" sz="3400" b="1" dirty="0" err="1">
                <a:solidFill>
                  <a:srgbClr val="FFFFFF"/>
                </a:solidFill>
                <a:effectLst>
                  <a:outerShdw blurRad="38100" dist="38100" dir="2700000" algn="tl">
                    <a:srgbClr val="000000">
                      <a:alpha val="43137"/>
                    </a:srgbClr>
                  </a:outerShdw>
                </a:effectLst>
                <a:latin typeface="Arial" charset="0"/>
              </a:rPr>
              <a:t>ờng</a:t>
            </a:r>
            <a:r>
              <a:rPr lang="en-US" sz="3400" b="1" dirty="0">
                <a:solidFill>
                  <a:srgbClr val="FFFFFF"/>
                </a:solidFill>
                <a:effectLst>
                  <a:outerShdw blurRad="38100" dist="38100" dir="2700000" algn="tl">
                    <a:srgbClr val="000000">
                      <a:alpha val="43137"/>
                    </a:srgbClr>
                  </a:outerShdw>
                </a:effectLst>
                <a:latin typeface="Arial" charset="0"/>
              </a:rPr>
              <a:t> </a:t>
            </a:r>
            <a:r>
              <a:rPr lang="en-US" sz="3400" b="1" dirty="0" err="1">
                <a:solidFill>
                  <a:srgbClr val="FFFFFF"/>
                </a:solidFill>
                <a:effectLst>
                  <a:outerShdw blurRad="38100" dist="38100" dir="2700000" algn="tl">
                    <a:srgbClr val="000000">
                      <a:alpha val="43137"/>
                    </a:srgbClr>
                  </a:outerShdw>
                </a:effectLst>
                <a:latin typeface="Arial" charset="0"/>
              </a:rPr>
              <a:t>với</a:t>
            </a:r>
            <a:r>
              <a:rPr lang="en-US" sz="3400" b="1" dirty="0">
                <a:solidFill>
                  <a:srgbClr val="FFFFFF"/>
                </a:solidFill>
                <a:effectLst>
                  <a:outerShdw blurRad="38100" dist="38100" dir="2700000" algn="tl">
                    <a:srgbClr val="000000">
                      <a:alpha val="43137"/>
                    </a:srgbClr>
                  </a:outerShdw>
                </a:effectLst>
                <a:latin typeface="Arial" charset="0"/>
              </a:rPr>
              <a:t> </a:t>
            </a:r>
            <a:r>
              <a:rPr lang="en-US" sz="3400" b="1" dirty="0" err="1">
                <a:solidFill>
                  <a:srgbClr val="FFFFFF"/>
                </a:solidFill>
                <a:effectLst>
                  <a:outerShdw blurRad="38100" dist="38100" dir="2700000" algn="tl">
                    <a:srgbClr val="000000">
                      <a:alpha val="43137"/>
                    </a:srgbClr>
                  </a:outerShdw>
                </a:effectLst>
                <a:latin typeface="Arial" charset="0"/>
              </a:rPr>
              <a:t>bóng</a:t>
            </a:r>
            <a:r>
              <a:rPr lang="en-US" sz="3400" b="1" dirty="0">
                <a:solidFill>
                  <a:srgbClr val="FFFFFF"/>
                </a:solidFill>
                <a:effectLst>
                  <a:outerShdw blurRad="38100" dist="38100" dir="2700000" algn="tl">
                    <a:srgbClr val="000000">
                      <a:alpha val="43137"/>
                    </a:srgbClr>
                  </a:outerShdw>
                </a:effectLst>
                <a:latin typeface="Arial" charset="0"/>
              </a:rPr>
              <a:t> đ</a:t>
            </a:r>
            <a:r>
              <a:rPr lang="vi-VN" sz="3400" b="1" dirty="0">
                <a:solidFill>
                  <a:srgbClr val="FFFFFF"/>
                </a:solidFill>
                <a:effectLst>
                  <a:outerShdw blurRad="38100" dist="38100" dir="2700000" algn="tl">
                    <a:srgbClr val="000000">
                      <a:alpha val="43137"/>
                    </a:srgbClr>
                  </a:outerShdw>
                </a:effectLst>
                <a:latin typeface="Arial" charset="0"/>
              </a:rPr>
              <a:t>ơ</a:t>
            </a:r>
            <a:r>
              <a:rPr lang="en-US" sz="3400" b="1" dirty="0">
                <a:solidFill>
                  <a:srgbClr val="FFFFFF"/>
                </a:solidFill>
                <a:effectLst>
                  <a:outerShdw blurRad="38100" dist="38100" dir="2700000" algn="tl">
                    <a:srgbClr val="000000">
                      <a:alpha val="43137"/>
                    </a:srgbClr>
                  </a:outerShdw>
                </a:effectLst>
                <a:latin typeface="Arial" charset="0"/>
              </a:rPr>
              <a:t>n </a:t>
            </a:r>
            <a:r>
              <a:rPr lang="en-US" sz="3400" b="1" dirty="0" err="1">
                <a:solidFill>
                  <a:srgbClr val="FFFFFF"/>
                </a:solidFill>
                <a:effectLst>
                  <a:outerShdw blurRad="38100" dist="38100" dir="2700000" algn="tl">
                    <a:srgbClr val="000000">
                      <a:alpha val="43137"/>
                    </a:srgbClr>
                  </a:outerShdw>
                </a:effectLst>
                <a:latin typeface="Arial" charset="0"/>
              </a:rPr>
              <a:t>thuần</a:t>
            </a:r>
            <a:r>
              <a:rPr lang="en-US" sz="3400" b="1" dirty="0">
                <a:solidFill>
                  <a:srgbClr val="FFFFFF"/>
                </a:solidFill>
                <a:effectLst>
                  <a:outerShdw blurRad="38100" dist="38100" dir="2700000" algn="tl">
                    <a:srgbClr val="000000">
                      <a:alpha val="43137"/>
                    </a:srgbClr>
                  </a:outerShdw>
                </a:effectLst>
                <a:latin typeface="Arial" charset="0"/>
              </a:rPr>
              <a:t> </a:t>
            </a:r>
            <a:r>
              <a:rPr lang="en-US" sz="3400" b="1" dirty="0" err="1">
                <a:solidFill>
                  <a:srgbClr val="FFFFFF"/>
                </a:solidFill>
                <a:effectLst>
                  <a:outerShdw blurRad="38100" dist="38100" dir="2700000" algn="tl">
                    <a:srgbClr val="000000">
                      <a:alpha val="43137"/>
                    </a:srgbClr>
                  </a:outerShdw>
                </a:effectLst>
                <a:latin typeface="Arial" charset="0"/>
              </a:rPr>
              <a:t>trong</a:t>
            </a:r>
            <a:r>
              <a:rPr lang="en-US" sz="3400" b="1" dirty="0">
                <a:solidFill>
                  <a:srgbClr val="FFFFFF"/>
                </a:solidFill>
                <a:effectLst>
                  <a:outerShdw blurRad="38100" dist="38100" dir="2700000" algn="tl">
                    <a:srgbClr val="000000">
                      <a:alpha val="43137"/>
                    </a:srgbClr>
                  </a:outerShdw>
                </a:effectLst>
                <a:latin typeface="Arial" charset="0"/>
              </a:rPr>
              <a:t> NMCT </a:t>
            </a:r>
            <a:r>
              <a:rPr lang="en-US" sz="3400" b="1" dirty="0" err="1">
                <a:solidFill>
                  <a:srgbClr val="FFFFFF"/>
                </a:solidFill>
                <a:effectLst>
                  <a:outerShdw blurRad="38100" dist="38100" dir="2700000" algn="tl">
                    <a:srgbClr val="000000">
                      <a:alpha val="43137"/>
                    </a:srgbClr>
                  </a:outerShdw>
                </a:effectLst>
                <a:latin typeface="Arial" charset="0"/>
              </a:rPr>
              <a:t>cấp</a:t>
            </a:r>
            <a:r>
              <a:rPr lang="en-US" sz="3400" b="1" dirty="0">
                <a:solidFill>
                  <a:srgbClr val="FFFFFF"/>
                </a:solidFill>
                <a:effectLst>
                  <a:outerShdw blurRad="38100" dist="38100" dir="2700000" algn="tl">
                    <a:srgbClr val="000000">
                      <a:alpha val="43137"/>
                    </a:srgbClr>
                  </a:outerShdw>
                </a:effectLst>
                <a:latin typeface="Arial" charset="0"/>
              </a:rPr>
              <a:t> </a:t>
            </a:r>
            <a:r>
              <a:rPr lang="en-US" sz="3400" b="1" dirty="0">
                <a:solidFill>
                  <a:srgbClr val="FFC000"/>
                </a:solidFill>
                <a:effectLst>
                  <a:outerShdw blurRad="38100" dist="38100" dir="2700000" algn="tl">
                    <a:srgbClr val="000000">
                      <a:alpha val="43137"/>
                    </a:srgbClr>
                  </a:outerShdw>
                </a:effectLst>
                <a:latin typeface="Arial" charset="0"/>
              </a:rPr>
              <a:t>N=6,922</a:t>
            </a:r>
          </a:p>
        </p:txBody>
      </p:sp>
      <p:sp>
        <p:nvSpPr>
          <p:cNvPr id="6153" name="Text Box 4"/>
          <p:cNvSpPr txBox="1">
            <a:spLocks noChangeArrowheads="1"/>
          </p:cNvSpPr>
          <p:nvPr/>
        </p:nvSpPr>
        <p:spPr bwMode="auto">
          <a:xfrm>
            <a:off x="2063750" y="1155700"/>
            <a:ext cx="1363663" cy="646113"/>
          </a:xfrm>
          <a:prstGeom prst="rect">
            <a:avLst/>
          </a:prstGeom>
          <a:noFill/>
          <a:ln w="9525">
            <a:noFill/>
            <a:miter lim="800000"/>
            <a:headEnd/>
            <a:tailEnd/>
          </a:ln>
        </p:spPr>
        <p:txBody>
          <a:bodyPr wrap="none">
            <a:spAutoFit/>
          </a:bodyPr>
          <a:lstStyle/>
          <a:p>
            <a:pPr algn="ctr">
              <a:defRPr/>
            </a:pPr>
            <a:r>
              <a:rPr lang="en-US" sz="1800" b="1" dirty="0">
                <a:solidFill>
                  <a:srgbClr val="FFFF00"/>
                </a:solidFill>
                <a:effectLst>
                  <a:outerShdw blurRad="38100" dist="38100" dir="2700000" algn="tl">
                    <a:srgbClr val="000000">
                      <a:alpha val="43137"/>
                    </a:srgbClr>
                  </a:outerShdw>
                </a:effectLst>
                <a:latin typeface="Arial" charset="0"/>
              </a:rPr>
              <a:t>Bare metal</a:t>
            </a:r>
          </a:p>
          <a:p>
            <a:pPr algn="ctr">
              <a:defRPr/>
            </a:pPr>
            <a:r>
              <a:rPr lang="en-US" sz="1800" b="1" dirty="0">
                <a:solidFill>
                  <a:srgbClr val="FFFF00"/>
                </a:solidFill>
                <a:effectLst>
                  <a:outerShdw blurRad="38100" dist="38100" dir="2700000" algn="tl">
                    <a:srgbClr val="000000">
                      <a:alpha val="43137"/>
                    </a:srgbClr>
                  </a:outerShdw>
                </a:effectLst>
                <a:latin typeface="Arial" charset="0"/>
              </a:rPr>
              <a:t>stents</a:t>
            </a:r>
          </a:p>
        </p:txBody>
      </p:sp>
      <p:sp>
        <p:nvSpPr>
          <p:cNvPr id="6154" name="Text Box 5"/>
          <p:cNvSpPr txBox="1">
            <a:spLocks noChangeArrowheads="1"/>
          </p:cNvSpPr>
          <p:nvPr/>
        </p:nvSpPr>
        <p:spPr bwMode="auto">
          <a:xfrm>
            <a:off x="3735388" y="1165225"/>
            <a:ext cx="1466850" cy="646113"/>
          </a:xfrm>
          <a:prstGeom prst="rect">
            <a:avLst/>
          </a:prstGeom>
          <a:noFill/>
          <a:ln w="9525">
            <a:noFill/>
            <a:miter lim="800000"/>
            <a:headEnd/>
            <a:tailEnd/>
          </a:ln>
        </p:spPr>
        <p:txBody>
          <a:bodyPr wrap="none">
            <a:spAutoFit/>
          </a:bodyPr>
          <a:lstStyle/>
          <a:p>
            <a:pPr algn="ctr">
              <a:defRPr/>
            </a:pPr>
            <a:r>
              <a:rPr lang="en-US" sz="1800" b="1" dirty="0">
                <a:solidFill>
                  <a:srgbClr val="FFFF00"/>
                </a:solidFill>
                <a:effectLst>
                  <a:outerShdw blurRad="38100" dist="38100" dir="2700000" algn="tl">
                    <a:srgbClr val="000000">
                      <a:alpha val="43137"/>
                    </a:srgbClr>
                  </a:outerShdw>
                </a:effectLst>
                <a:latin typeface="Arial" charset="0"/>
              </a:rPr>
              <a:t>Balloon</a:t>
            </a:r>
          </a:p>
          <a:p>
            <a:pPr algn="ctr">
              <a:defRPr/>
            </a:pPr>
            <a:r>
              <a:rPr lang="en-US" sz="1800" b="1" dirty="0">
                <a:solidFill>
                  <a:srgbClr val="FFFF00"/>
                </a:solidFill>
                <a:effectLst>
                  <a:outerShdw blurRad="38100" dist="38100" dir="2700000" algn="tl">
                    <a:srgbClr val="000000">
                      <a:alpha val="43137"/>
                    </a:srgbClr>
                  </a:outerShdw>
                </a:effectLst>
                <a:latin typeface="Arial" charset="0"/>
              </a:rPr>
              <a:t>angioplasty</a:t>
            </a:r>
          </a:p>
        </p:txBody>
      </p:sp>
      <p:sp>
        <p:nvSpPr>
          <p:cNvPr id="6155" name="Text Box 23"/>
          <p:cNvSpPr txBox="1">
            <a:spLocks noChangeArrowheads="1"/>
          </p:cNvSpPr>
          <p:nvPr/>
        </p:nvSpPr>
        <p:spPr bwMode="auto">
          <a:xfrm>
            <a:off x="5565775" y="1155700"/>
            <a:ext cx="1095375" cy="646113"/>
          </a:xfrm>
          <a:prstGeom prst="rect">
            <a:avLst/>
          </a:prstGeom>
          <a:noFill/>
          <a:ln w="9525">
            <a:noFill/>
            <a:miter lim="800000"/>
            <a:headEnd/>
            <a:tailEnd/>
          </a:ln>
        </p:spPr>
        <p:txBody>
          <a:bodyPr wrap="none">
            <a:spAutoFit/>
          </a:bodyPr>
          <a:lstStyle/>
          <a:p>
            <a:pPr algn="ctr">
              <a:defRPr/>
            </a:pPr>
            <a:r>
              <a:rPr lang="en-US" sz="1800" b="1" dirty="0">
                <a:solidFill>
                  <a:srgbClr val="FFFF00"/>
                </a:solidFill>
                <a:effectLst>
                  <a:outerShdw blurRad="38100" dist="38100" dir="2700000" algn="tl">
                    <a:srgbClr val="000000">
                      <a:alpha val="43137"/>
                    </a:srgbClr>
                  </a:outerShdw>
                </a:effectLst>
                <a:latin typeface="Arial" charset="0"/>
              </a:rPr>
              <a:t>RR</a:t>
            </a:r>
          </a:p>
          <a:p>
            <a:pPr algn="ctr">
              <a:defRPr/>
            </a:pPr>
            <a:r>
              <a:rPr lang="en-US" sz="1800" b="1" dirty="0">
                <a:solidFill>
                  <a:srgbClr val="FFFF00"/>
                </a:solidFill>
                <a:effectLst>
                  <a:outerShdw blurRad="38100" dist="38100" dir="2700000" algn="tl">
                    <a:srgbClr val="000000">
                      <a:alpha val="43137"/>
                    </a:srgbClr>
                  </a:outerShdw>
                </a:effectLst>
                <a:latin typeface="Arial" charset="0"/>
              </a:rPr>
              <a:t>[95% CI]</a:t>
            </a:r>
          </a:p>
        </p:txBody>
      </p:sp>
      <p:sp>
        <p:nvSpPr>
          <p:cNvPr id="6156" name="Text Box 6"/>
          <p:cNvSpPr txBox="1">
            <a:spLocks noChangeArrowheads="1"/>
          </p:cNvSpPr>
          <p:nvPr/>
        </p:nvSpPr>
        <p:spPr bwMode="auto">
          <a:xfrm>
            <a:off x="8272463" y="1155700"/>
            <a:ext cx="787400" cy="646113"/>
          </a:xfrm>
          <a:prstGeom prst="rect">
            <a:avLst/>
          </a:prstGeom>
          <a:noFill/>
          <a:ln w="9525">
            <a:noFill/>
            <a:miter lim="800000"/>
            <a:headEnd/>
            <a:tailEnd/>
          </a:ln>
        </p:spPr>
        <p:txBody>
          <a:bodyPr wrap="none">
            <a:spAutoFit/>
          </a:bodyPr>
          <a:lstStyle/>
          <a:p>
            <a:pPr algn="ctr">
              <a:defRPr/>
            </a:pPr>
            <a:r>
              <a:rPr lang="en-US" sz="1800" b="1" dirty="0">
                <a:solidFill>
                  <a:srgbClr val="FFFF00"/>
                </a:solidFill>
                <a:effectLst>
                  <a:outerShdw blurRad="38100" dist="38100" dir="2700000" algn="tl">
                    <a:srgbClr val="000000">
                      <a:alpha val="43137"/>
                    </a:srgbClr>
                  </a:outerShdw>
                </a:effectLst>
                <a:latin typeface="Arial" charset="0"/>
              </a:rPr>
              <a:t>P</a:t>
            </a:r>
          </a:p>
          <a:p>
            <a:pPr algn="ctr">
              <a:defRPr/>
            </a:pPr>
            <a:r>
              <a:rPr lang="en-US" sz="1800" b="1" dirty="0">
                <a:solidFill>
                  <a:srgbClr val="FFFF00"/>
                </a:solidFill>
                <a:effectLst>
                  <a:outerShdw blurRad="38100" dist="38100" dir="2700000" algn="tl">
                    <a:srgbClr val="000000">
                      <a:alpha val="43137"/>
                    </a:srgbClr>
                  </a:outerShdw>
                </a:effectLst>
                <a:latin typeface="Arial" charset="0"/>
              </a:rPr>
              <a:t>Value</a:t>
            </a:r>
          </a:p>
        </p:txBody>
      </p:sp>
      <p:sp>
        <p:nvSpPr>
          <p:cNvPr id="6157" name="Text Box 6"/>
          <p:cNvSpPr txBox="1">
            <a:spLocks noChangeArrowheads="1"/>
          </p:cNvSpPr>
          <p:nvPr/>
        </p:nvSpPr>
        <p:spPr bwMode="auto">
          <a:xfrm>
            <a:off x="6894513" y="1155700"/>
            <a:ext cx="1095375" cy="646113"/>
          </a:xfrm>
          <a:prstGeom prst="rect">
            <a:avLst/>
          </a:prstGeom>
          <a:noFill/>
          <a:ln w="9525">
            <a:noFill/>
            <a:miter lim="800000"/>
            <a:headEnd/>
            <a:tailEnd/>
          </a:ln>
        </p:spPr>
        <p:txBody>
          <a:bodyPr wrap="none">
            <a:spAutoFit/>
          </a:bodyPr>
          <a:lstStyle/>
          <a:p>
            <a:pPr algn="ctr">
              <a:defRPr/>
            </a:pPr>
            <a:r>
              <a:rPr lang="en-US" sz="1800" b="1" dirty="0">
                <a:solidFill>
                  <a:srgbClr val="FFFF00"/>
                </a:solidFill>
                <a:effectLst>
                  <a:outerShdw blurRad="38100" dist="38100" dir="2700000" algn="tl">
                    <a:srgbClr val="000000">
                      <a:alpha val="43137"/>
                    </a:srgbClr>
                  </a:outerShdw>
                </a:effectLst>
                <a:latin typeface="Arial" charset="0"/>
              </a:rPr>
              <a:t>RR</a:t>
            </a:r>
          </a:p>
          <a:p>
            <a:pPr algn="ctr">
              <a:defRPr/>
            </a:pPr>
            <a:r>
              <a:rPr lang="en-US" sz="1800" b="1" dirty="0">
                <a:solidFill>
                  <a:srgbClr val="FFFF00"/>
                </a:solidFill>
                <a:effectLst>
                  <a:outerShdw blurRad="38100" dist="38100" dir="2700000" algn="tl">
                    <a:srgbClr val="000000">
                      <a:alpha val="43137"/>
                    </a:srgbClr>
                  </a:outerShdw>
                </a:effectLst>
                <a:latin typeface="Arial" charset="0"/>
              </a:rPr>
              <a:t>[95% CI]</a:t>
            </a:r>
          </a:p>
        </p:txBody>
      </p:sp>
      <p:sp>
        <p:nvSpPr>
          <p:cNvPr id="6158" name="Text Box 11"/>
          <p:cNvSpPr txBox="1">
            <a:spLocks noChangeArrowheads="1"/>
          </p:cNvSpPr>
          <p:nvPr/>
        </p:nvSpPr>
        <p:spPr bwMode="auto">
          <a:xfrm>
            <a:off x="6432550" y="5707063"/>
            <a:ext cx="398463" cy="276225"/>
          </a:xfrm>
          <a:prstGeom prst="rect">
            <a:avLst/>
          </a:prstGeom>
          <a:noFill/>
          <a:ln w="9525">
            <a:noFill/>
            <a:miter lim="800000"/>
            <a:headEnd/>
            <a:tailEnd/>
          </a:ln>
        </p:spPr>
        <p:txBody>
          <a:bodyPr wrap="none">
            <a:spAutoFit/>
          </a:bodyPr>
          <a:lstStyle/>
          <a:p>
            <a:pPr algn="ctr">
              <a:defRPr/>
            </a:pPr>
            <a:r>
              <a:rPr lang="en-US" sz="1200" b="1">
                <a:solidFill>
                  <a:srgbClr val="FFFFFF"/>
                </a:solidFill>
                <a:effectLst>
                  <a:outerShdw blurRad="38100" dist="38100" dir="2700000" algn="tl">
                    <a:srgbClr val="000000">
                      <a:alpha val="43137"/>
                    </a:srgbClr>
                  </a:outerShdw>
                </a:effectLst>
                <a:latin typeface="Arial" charset="0"/>
              </a:rPr>
              <a:t>1.5</a:t>
            </a:r>
          </a:p>
        </p:txBody>
      </p:sp>
      <p:sp>
        <p:nvSpPr>
          <p:cNvPr id="6159" name="Text Box 11"/>
          <p:cNvSpPr txBox="1">
            <a:spLocks noChangeArrowheads="1"/>
          </p:cNvSpPr>
          <p:nvPr/>
        </p:nvSpPr>
        <p:spPr bwMode="auto">
          <a:xfrm>
            <a:off x="5414963" y="5707063"/>
            <a:ext cx="396875" cy="276225"/>
          </a:xfrm>
          <a:prstGeom prst="rect">
            <a:avLst/>
          </a:prstGeom>
          <a:noFill/>
          <a:ln w="9525">
            <a:noFill/>
            <a:miter lim="800000"/>
            <a:headEnd/>
            <a:tailEnd/>
          </a:ln>
        </p:spPr>
        <p:txBody>
          <a:bodyPr wrap="none">
            <a:spAutoFit/>
          </a:bodyPr>
          <a:lstStyle/>
          <a:p>
            <a:pPr algn="ctr">
              <a:defRPr/>
            </a:pPr>
            <a:r>
              <a:rPr lang="en-US" sz="1200" b="1">
                <a:solidFill>
                  <a:srgbClr val="FFFFFF"/>
                </a:solidFill>
                <a:effectLst>
                  <a:outerShdw blurRad="38100" dist="38100" dir="2700000" algn="tl">
                    <a:srgbClr val="000000">
                      <a:alpha val="43137"/>
                    </a:srgbClr>
                  </a:outerShdw>
                </a:effectLst>
                <a:latin typeface="Arial" charset="0"/>
              </a:rPr>
              <a:t>0.5</a:t>
            </a:r>
          </a:p>
        </p:txBody>
      </p:sp>
      <p:sp>
        <p:nvSpPr>
          <p:cNvPr id="6160" name="Text Box 14"/>
          <p:cNvSpPr txBox="1">
            <a:spLocks noChangeArrowheads="1"/>
          </p:cNvSpPr>
          <p:nvPr/>
        </p:nvSpPr>
        <p:spPr bwMode="auto">
          <a:xfrm>
            <a:off x="152400" y="1905000"/>
            <a:ext cx="2378075" cy="342900"/>
          </a:xfrm>
          <a:prstGeom prst="rect">
            <a:avLst/>
          </a:prstGeom>
          <a:noFill/>
          <a:ln w="9525">
            <a:noFill/>
            <a:miter lim="800000"/>
            <a:headEnd/>
            <a:tailEnd/>
          </a:ln>
        </p:spPr>
        <p:txBody>
          <a:bodyPr>
            <a:spAutoFit/>
          </a:bodyPr>
          <a:lstStyle/>
          <a:p>
            <a:pP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Mortality</a:t>
            </a:r>
          </a:p>
        </p:txBody>
      </p:sp>
      <p:sp>
        <p:nvSpPr>
          <p:cNvPr id="6161" name="Text Box 15"/>
          <p:cNvSpPr txBox="1">
            <a:spLocks noChangeArrowheads="1"/>
          </p:cNvSpPr>
          <p:nvPr/>
        </p:nvSpPr>
        <p:spPr bwMode="auto">
          <a:xfrm>
            <a:off x="1704975" y="19050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2.9%</a:t>
            </a:r>
          </a:p>
        </p:txBody>
      </p:sp>
      <p:sp>
        <p:nvSpPr>
          <p:cNvPr id="6162" name="Text Box 16"/>
          <p:cNvSpPr txBox="1">
            <a:spLocks noChangeArrowheads="1"/>
          </p:cNvSpPr>
          <p:nvPr/>
        </p:nvSpPr>
        <p:spPr bwMode="auto">
          <a:xfrm>
            <a:off x="3397250" y="19050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3.0%</a:t>
            </a:r>
          </a:p>
        </p:txBody>
      </p:sp>
      <p:sp>
        <p:nvSpPr>
          <p:cNvPr id="6163" name="Text Box 17"/>
          <p:cNvSpPr txBox="1">
            <a:spLocks noChangeArrowheads="1"/>
          </p:cNvSpPr>
          <p:nvPr/>
        </p:nvSpPr>
        <p:spPr bwMode="auto">
          <a:xfrm>
            <a:off x="8259763" y="1905000"/>
            <a:ext cx="862012" cy="31432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0.83</a:t>
            </a:r>
          </a:p>
        </p:txBody>
      </p:sp>
      <p:sp>
        <p:nvSpPr>
          <p:cNvPr id="6164" name="Text Box 17"/>
          <p:cNvSpPr txBox="1">
            <a:spLocks noChangeArrowheads="1"/>
          </p:cNvSpPr>
          <p:nvPr/>
        </p:nvSpPr>
        <p:spPr bwMode="auto">
          <a:xfrm>
            <a:off x="6697663" y="1808163"/>
            <a:ext cx="1487487" cy="536575"/>
          </a:xfrm>
          <a:prstGeom prst="rect">
            <a:avLst/>
          </a:prstGeom>
          <a:noFill/>
          <a:ln w="9525">
            <a:noFill/>
            <a:miter lim="800000"/>
            <a:headEnd/>
            <a:tailEnd/>
          </a:ln>
        </p:spPr>
        <p:txBody>
          <a:bodyPr>
            <a:spAutoFit/>
          </a:bodyPr>
          <a:lstStyle/>
          <a:p>
            <a:pPr algn="ctr">
              <a:lnSpc>
                <a:spcPct val="90000"/>
              </a:lnSpc>
              <a:defRPr/>
            </a:pPr>
            <a:r>
              <a:rPr lang="en-US" sz="1600" b="1" dirty="0">
                <a:solidFill>
                  <a:srgbClr val="FFFFFF"/>
                </a:solidFill>
                <a:effectLst>
                  <a:outerShdw blurRad="38100" dist="38100" dir="2700000" algn="tl">
                    <a:srgbClr val="000000">
                      <a:alpha val="43137"/>
                    </a:srgbClr>
                  </a:outerShdw>
                </a:effectLst>
                <a:latin typeface="Arial" charset="0"/>
              </a:rPr>
              <a:t>0.97       [0.74, 1.27]</a:t>
            </a:r>
          </a:p>
        </p:txBody>
      </p:sp>
      <p:sp>
        <p:nvSpPr>
          <p:cNvPr id="6165" name="Text Box 27"/>
          <p:cNvSpPr txBox="1">
            <a:spLocks noChangeArrowheads="1"/>
          </p:cNvSpPr>
          <p:nvPr/>
        </p:nvSpPr>
        <p:spPr bwMode="auto">
          <a:xfrm>
            <a:off x="152400" y="2541588"/>
            <a:ext cx="2378075" cy="342900"/>
          </a:xfrm>
          <a:prstGeom prst="rect">
            <a:avLst/>
          </a:prstGeom>
          <a:noFill/>
          <a:ln w="9525">
            <a:noFill/>
            <a:miter lim="800000"/>
            <a:headEnd/>
            <a:tailEnd/>
          </a:ln>
        </p:spPr>
        <p:txBody>
          <a:bodyPr>
            <a:spAutoFit/>
          </a:bodyPr>
          <a:lstStyle/>
          <a:p>
            <a:pPr>
              <a:lnSpc>
                <a:spcPct val="90000"/>
              </a:lnSpc>
              <a:defRPr/>
            </a:pPr>
            <a:r>
              <a:rPr lang="en-US" sz="1800" b="1">
                <a:solidFill>
                  <a:srgbClr val="FFFFFF"/>
                </a:solidFill>
                <a:effectLst>
                  <a:outerShdw blurRad="38100" dist="38100" dir="2700000" algn="tl">
                    <a:srgbClr val="000000">
                      <a:alpha val="43137"/>
                    </a:srgbClr>
                  </a:outerShdw>
                </a:effectLst>
                <a:latin typeface="Arial" charset="0"/>
              </a:rPr>
              <a:t>Reinfarction</a:t>
            </a:r>
          </a:p>
        </p:txBody>
      </p:sp>
      <p:sp>
        <p:nvSpPr>
          <p:cNvPr id="6166" name="Text Box 28"/>
          <p:cNvSpPr txBox="1">
            <a:spLocks noChangeArrowheads="1"/>
          </p:cNvSpPr>
          <p:nvPr/>
        </p:nvSpPr>
        <p:spPr bwMode="auto">
          <a:xfrm>
            <a:off x="1704975" y="25415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2.0%</a:t>
            </a:r>
          </a:p>
        </p:txBody>
      </p:sp>
      <p:sp>
        <p:nvSpPr>
          <p:cNvPr id="6167" name="Text Box 29"/>
          <p:cNvSpPr txBox="1">
            <a:spLocks noChangeArrowheads="1"/>
          </p:cNvSpPr>
          <p:nvPr/>
        </p:nvSpPr>
        <p:spPr bwMode="auto">
          <a:xfrm>
            <a:off x="3397250" y="25415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2.2%</a:t>
            </a:r>
          </a:p>
        </p:txBody>
      </p:sp>
      <p:sp>
        <p:nvSpPr>
          <p:cNvPr id="6168" name="Text Box 30"/>
          <p:cNvSpPr txBox="1">
            <a:spLocks noChangeArrowheads="1"/>
          </p:cNvSpPr>
          <p:nvPr/>
        </p:nvSpPr>
        <p:spPr bwMode="auto">
          <a:xfrm>
            <a:off x="8259763" y="2541588"/>
            <a:ext cx="862012" cy="31432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0.61</a:t>
            </a:r>
          </a:p>
        </p:txBody>
      </p:sp>
      <p:sp>
        <p:nvSpPr>
          <p:cNvPr id="6169" name="Text Box 30"/>
          <p:cNvSpPr txBox="1">
            <a:spLocks noChangeArrowheads="1"/>
          </p:cNvSpPr>
          <p:nvPr/>
        </p:nvSpPr>
        <p:spPr bwMode="auto">
          <a:xfrm>
            <a:off x="6494463" y="2444750"/>
            <a:ext cx="1893887" cy="53657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0.92                 [0.66,  1.27]</a:t>
            </a:r>
          </a:p>
        </p:txBody>
      </p:sp>
      <p:sp>
        <p:nvSpPr>
          <p:cNvPr id="6170" name="Text Box 46"/>
          <p:cNvSpPr txBox="1">
            <a:spLocks noChangeArrowheads="1"/>
          </p:cNvSpPr>
          <p:nvPr/>
        </p:nvSpPr>
        <p:spPr bwMode="auto">
          <a:xfrm>
            <a:off x="152400" y="3176588"/>
            <a:ext cx="2378075" cy="341312"/>
          </a:xfrm>
          <a:prstGeom prst="rect">
            <a:avLst/>
          </a:prstGeom>
          <a:noFill/>
          <a:ln w="9525">
            <a:noFill/>
            <a:miter lim="800000"/>
            <a:headEnd/>
            <a:tailEnd/>
          </a:ln>
        </p:spPr>
        <p:txBody>
          <a:bodyPr>
            <a:spAutoFit/>
          </a:bodyPr>
          <a:lstStyle/>
          <a:p>
            <a:pP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TVR</a:t>
            </a:r>
          </a:p>
        </p:txBody>
      </p:sp>
      <p:sp>
        <p:nvSpPr>
          <p:cNvPr id="6171" name="Text Box 47"/>
          <p:cNvSpPr txBox="1">
            <a:spLocks noChangeArrowheads="1"/>
          </p:cNvSpPr>
          <p:nvPr/>
        </p:nvSpPr>
        <p:spPr bwMode="auto">
          <a:xfrm>
            <a:off x="1704975" y="31765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3.1%</a:t>
            </a:r>
          </a:p>
        </p:txBody>
      </p:sp>
      <p:sp>
        <p:nvSpPr>
          <p:cNvPr id="6172" name="Text Box 48"/>
          <p:cNvSpPr txBox="1">
            <a:spLocks noChangeArrowheads="1"/>
          </p:cNvSpPr>
          <p:nvPr/>
        </p:nvSpPr>
        <p:spPr bwMode="auto">
          <a:xfrm>
            <a:off x="3397250" y="31765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5.1%</a:t>
            </a:r>
          </a:p>
        </p:txBody>
      </p:sp>
      <p:sp>
        <p:nvSpPr>
          <p:cNvPr id="6173" name="Text Box 56"/>
          <p:cNvSpPr txBox="1">
            <a:spLocks noChangeArrowheads="1"/>
          </p:cNvSpPr>
          <p:nvPr/>
        </p:nvSpPr>
        <p:spPr bwMode="auto">
          <a:xfrm>
            <a:off x="8112125" y="3176588"/>
            <a:ext cx="1157288" cy="31432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0.0001</a:t>
            </a:r>
          </a:p>
        </p:txBody>
      </p:sp>
      <p:sp>
        <p:nvSpPr>
          <p:cNvPr id="6174" name="Text Box 56"/>
          <p:cNvSpPr txBox="1">
            <a:spLocks noChangeArrowheads="1"/>
          </p:cNvSpPr>
          <p:nvPr/>
        </p:nvSpPr>
        <p:spPr bwMode="auto">
          <a:xfrm>
            <a:off x="6708775" y="3079750"/>
            <a:ext cx="1465263" cy="53657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0.60          [0.47, 0.77]</a:t>
            </a:r>
          </a:p>
        </p:txBody>
      </p:sp>
      <p:sp>
        <p:nvSpPr>
          <p:cNvPr id="6175" name="Text Box 35"/>
          <p:cNvSpPr txBox="1">
            <a:spLocks noChangeArrowheads="1"/>
          </p:cNvSpPr>
          <p:nvPr/>
        </p:nvSpPr>
        <p:spPr bwMode="auto">
          <a:xfrm>
            <a:off x="152400" y="5322888"/>
            <a:ext cx="2378075" cy="341312"/>
          </a:xfrm>
          <a:prstGeom prst="rect">
            <a:avLst/>
          </a:prstGeom>
          <a:noFill/>
          <a:ln w="9525">
            <a:noFill/>
            <a:miter lim="800000"/>
            <a:headEnd/>
            <a:tailEnd/>
          </a:ln>
        </p:spPr>
        <p:txBody>
          <a:bodyPr>
            <a:spAutoFit/>
          </a:bodyPr>
          <a:lstStyle/>
          <a:p>
            <a:pP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TVR</a:t>
            </a:r>
          </a:p>
        </p:txBody>
      </p:sp>
      <p:sp>
        <p:nvSpPr>
          <p:cNvPr id="6176" name="Text Box 36"/>
          <p:cNvSpPr txBox="1">
            <a:spLocks noChangeArrowheads="1"/>
          </p:cNvSpPr>
          <p:nvPr/>
        </p:nvSpPr>
        <p:spPr bwMode="auto">
          <a:xfrm>
            <a:off x="1704975" y="53228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11.3%</a:t>
            </a:r>
          </a:p>
        </p:txBody>
      </p:sp>
      <p:sp>
        <p:nvSpPr>
          <p:cNvPr id="6177" name="Text Box 37"/>
          <p:cNvSpPr txBox="1">
            <a:spLocks noChangeArrowheads="1"/>
          </p:cNvSpPr>
          <p:nvPr/>
        </p:nvSpPr>
        <p:spPr bwMode="auto">
          <a:xfrm>
            <a:off x="3397250" y="5322888"/>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18.4%</a:t>
            </a:r>
          </a:p>
        </p:txBody>
      </p:sp>
      <p:sp>
        <p:nvSpPr>
          <p:cNvPr id="6178" name="Text Box 38"/>
          <p:cNvSpPr txBox="1">
            <a:spLocks noChangeArrowheads="1"/>
          </p:cNvSpPr>
          <p:nvPr/>
        </p:nvSpPr>
        <p:spPr bwMode="auto">
          <a:xfrm>
            <a:off x="8159750" y="5322888"/>
            <a:ext cx="1060450" cy="314325"/>
          </a:xfrm>
          <a:prstGeom prst="rect">
            <a:avLst/>
          </a:prstGeom>
          <a:noFill/>
          <a:ln w="9525">
            <a:noFill/>
            <a:miter lim="800000"/>
            <a:headEnd/>
            <a:tailEnd/>
          </a:ln>
        </p:spPr>
        <p:txBody>
          <a:bodyPr>
            <a:spAutoFit/>
          </a:bodyPr>
          <a:lstStyle/>
          <a:p>
            <a:pPr algn="ctr">
              <a:lnSpc>
                <a:spcPct val="90000"/>
              </a:lnSpc>
              <a:defRPr/>
            </a:pPr>
            <a:r>
              <a:rPr lang="en-US" sz="1600" b="1" dirty="0">
                <a:solidFill>
                  <a:srgbClr val="FFFFFF"/>
                </a:solidFill>
                <a:effectLst>
                  <a:outerShdw blurRad="38100" dist="38100" dir="2700000" algn="tl">
                    <a:srgbClr val="000000">
                      <a:alpha val="43137"/>
                    </a:srgbClr>
                  </a:outerShdw>
                </a:effectLst>
                <a:latin typeface="Arial" charset="0"/>
              </a:rPr>
              <a:t> &lt;0.0001</a:t>
            </a:r>
          </a:p>
        </p:txBody>
      </p:sp>
      <p:sp>
        <p:nvSpPr>
          <p:cNvPr id="6179" name="Text Box 38"/>
          <p:cNvSpPr txBox="1">
            <a:spLocks noChangeArrowheads="1"/>
          </p:cNvSpPr>
          <p:nvPr/>
        </p:nvSpPr>
        <p:spPr bwMode="auto">
          <a:xfrm>
            <a:off x="6796088" y="5226050"/>
            <a:ext cx="1290637" cy="53657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 0.62            [0.55, 0.69]</a:t>
            </a:r>
          </a:p>
        </p:txBody>
      </p:sp>
      <p:sp>
        <p:nvSpPr>
          <p:cNvPr id="6180" name="Text Box 41"/>
          <p:cNvSpPr txBox="1">
            <a:spLocks noChangeArrowheads="1"/>
          </p:cNvSpPr>
          <p:nvPr/>
        </p:nvSpPr>
        <p:spPr bwMode="auto">
          <a:xfrm>
            <a:off x="152400" y="4686300"/>
            <a:ext cx="2378075" cy="342900"/>
          </a:xfrm>
          <a:prstGeom prst="rect">
            <a:avLst/>
          </a:prstGeom>
          <a:noFill/>
          <a:ln w="9525">
            <a:noFill/>
            <a:miter lim="800000"/>
            <a:headEnd/>
            <a:tailEnd/>
          </a:ln>
        </p:spPr>
        <p:txBody>
          <a:bodyPr>
            <a:spAutoFit/>
          </a:bodyPr>
          <a:lstStyle/>
          <a:p>
            <a:pPr>
              <a:lnSpc>
                <a:spcPct val="90000"/>
              </a:lnSpc>
              <a:defRPr/>
            </a:pPr>
            <a:r>
              <a:rPr lang="en-US" sz="1800" b="1">
                <a:solidFill>
                  <a:srgbClr val="FFFFFF"/>
                </a:solidFill>
                <a:effectLst>
                  <a:outerShdw blurRad="38100" dist="38100" dir="2700000" algn="tl">
                    <a:srgbClr val="000000">
                      <a:alpha val="43137"/>
                    </a:srgbClr>
                  </a:outerShdw>
                </a:effectLst>
                <a:latin typeface="Arial" charset="0"/>
              </a:rPr>
              <a:t>Reinfarction</a:t>
            </a:r>
          </a:p>
        </p:txBody>
      </p:sp>
      <p:sp>
        <p:nvSpPr>
          <p:cNvPr id="6181" name="Text Box 42"/>
          <p:cNvSpPr txBox="1">
            <a:spLocks noChangeArrowheads="1"/>
          </p:cNvSpPr>
          <p:nvPr/>
        </p:nvSpPr>
        <p:spPr bwMode="auto">
          <a:xfrm>
            <a:off x="1704975" y="46863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3.7%</a:t>
            </a:r>
          </a:p>
        </p:txBody>
      </p:sp>
      <p:sp>
        <p:nvSpPr>
          <p:cNvPr id="6182" name="Text Box 43"/>
          <p:cNvSpPr txBox="1">
            <a:spLocks noChangeArrowheads="1"/>
          </p:cNvSpPr>
          <p:nvPr/>
        </p:nvSpPr>
        <p:spPr bwMode="auto">
          <a:xfrm>
            <a:off x="3397250" y="46863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3.9%</a:t>
            </a:r>
          </a:p>
        </p:txBody>
      </p:sp>
      <p:sp>
        <p:nvSpPr>
          <p:cNvPr id="6183" name="Text Box 49"/>
          <p:cNvSpPr txBox="1">
            <a:spLocks noChangeArrowheads="1"/>
          </p:cNvSpPr>
          <p:nvPr/>
        </p:nvSpPr>
        <p:spPr bwMode="auto">
          <a:xfrm>
            <a:off x="152400" y="4051300"/>
            <a:ext cx="2378075" cy="342900"/>
          </a:xfrm>
          <a:prstGeom prst="rect">
            <a:avLst/>
          </a:prstGeom>
          <a:noFill/>
          <a:ln w="9525">
            <a:noFill/>
            <a:miter lim="800000"/>
            <a:headEnd/>
            <a:tailEnd/>
          </a:ln>
        </p:spPr>
        <p:txBody>
          <a:bodyPr>
            <a:spAutoFit/>
          </a:bodyPr>
          <a:lstStyle/>
          <a:p>
            <a:pPr>
              <a:lnSpc>
                <a:spcPct val="90000"/>
              </a:lnSpc>
              <a:defRPr/>
            </a:pPr>
            <a:r>
              <a:rPr lang="en-US" sz="1800" b="1">
                <a:solidFill>
                  <a:srgbClr val="FFFFFF"/>
                </a:solidFill>
                <a:effectLst>
                  <a:outerShdw blurRad="38100" dist="38100" dir="2700000" algn="tl">
                    <a:srgbClr val="000000">
                      <a:alpha val="43137"/>
                    </a:srgbClr>
                  </a:outerShdw>
                </a:effectLst>
                <a:latin typeface="Arial" charset="0"/>
              </a:rPr>
              <a:t>Mortality</a:t>
            </a:r>
          </a:p>
        </p:txBody>
      </p:sp>
      <p:sp>
        <p:nvSpPr>
          <p:cNvPr id="6184" name="Text Box 50"/>
          <p:cNvSpPr txBox="1">
            <a:spLocks noChangeArrowheads="1"/>
          </p:cNvSpPr>
          <p:nvPr/>
        </p:nvSpPr>
        <p:spPr bwMode="auto">
          <a:xfrm>
            <a:off x="1704975" y="40513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5.1%</a:t>
            </a:r>
          </a:p>
        </p:txBody>
      </p:sp>
      <p:sp>
        <p:nvSpPr>
          <p:cNvPr id="6185" name="Text Box 51"/>
          <p:cNvSpPr txBox="1">
            <a:spLocks noChangeArrowheads="1"/>
          </p:cNvSpPr>
          <p:nvPr/>
        </p:nvSpPr>
        <p:spPr bwMode="auto">
          <a:xfrm>
            <a:off x="3397250" y="4051300"/>
            <a:ext cx="2209800" cy="342900"/>
          </a:xfrm>
          <a:prstGeom prst="rect">
            <a:avLst/>
          </a:prstGeom>
          <a:noFill/>
          <a:ln w="9525">
            <a:noFill/>
            <a:miter lim="800000"/>
            <a:headEnd/>
            <a:tailEnd/>
          </a:ln>
        </p:spPr>
        <p:txBody>
          <a:bodyPr>
            <a:spAutoFit/>
          </a:bodyPr>
          <a:lstStyle/>
          <a:p>
            <a:pPr algn="ctr">
              <a:lnSpc>
                <a:spcPct val="90000"/>
              </a:lnSpc>
              <a:defRPr/>
            </a:pPr>
            <a:r>
              <a:rPr lang="en-US" sz="1800" b="1" dirty="0">
                <a:solidFill>
                  <a:srgbClr val="FFFFFF"/>
                </a:solidFill>
                <a:effectLst>
                  <a:outerShdw blurRad="38100" dist="38100" dir="2700000" algn="tl">
                    <a:srgbClr val="000000">
                      <a:alpha val="43137"/>
                    </a:srgbClr>
                  </a:outerShdw>
                </a:effectLst>
                <a:latin typeface="Arial" charset="0"/>
              </a:rPr>
              <a:t>5.2%</a:t>
            </a:r>
          </a:p>
        </p:txBody>
      </p:sp>
      <p:sp>
        <p:nvSpPr>
          <p:cNvPr id="6186" name="Text Box 52"/>
          <p:cNvSpPr txBox="1">
            <a:spLocks noChangeArrowheads="1"/>
          </p:cNvSpPr>
          <p:nvPr/>
        </p:nvSpPr>
        <p:spPr bwMode="auto">
          <a:xfrm>
            <a:off x="8259763" y="4051300"/>
            <a:ext cx="862012" cy="31432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 0.82</a:t>
            </a:r>
          </a:p>
        </p:txBody>
      </p:sp>
      <p:sp>
        <p:nvSpPr>
          <p:cNvPr id="6187" name="Text Box 52"/>
          <p:cNvSpPr txBox="1">
            <a:spLocks noChangeArrowheads="1"/>
          </p:cNvSpPr>
          <p:nvPr/>
        </p:nvSpPr>
        <p:spPr bwMode="auto">
          <a:xfrm>
            <a:off x="6697663" y="3954463"/>
            <a:ext cx="1487487" cy="536575"/>
          </a:xfrm>
          <a:prstGeom prst="rect">
            <a:avLst/>
          </a:prstGeom>
          <a:noFill/>
          <a:ln w="9525">
            <a:noFill/>
            <a:miter lim="800000"/>
            <a:headEnd/>
            <a:tailEnd/>
          </a:ln>
        </p:spPr>
        <p:txBody>
          <a:bodyPr>
            <a:spAutoFit/>
          </a:bodyPr>
          <a:lstStyle/>
          <a:p>
            <a:pPr algn="ctr">
              <a:lnSpc>
                <a:spcPct val="90000"/>
              </a:lnSpc>
              <a:defRPr/>
            </a:pPr>
            <a:r>
              <a:rPr lang="en-US" sz="1600" b="1" dirty="0">
                <a:solidFill>
                  <a:srgbClr val="FFFFFF"/>
                </a:solidFill>
                <a:effectLst>
                  <a:outerShdw blurRad="38100" dist="38100" dir="2700000" algn="tl">
                    <a:srgbClr val="000000">
                      <a:alpha val="43137"/>
                    </a:srgbClr>
                  </a:outerShdw>
                </a:effectLst>
                <a:latin typeface="Arial" charset="0"/>
              </a:rPr>
              <a:t> 0.98      [0.79, 1.10]</a:t>
            </a:r>
          </a:p>
        </p:txBody>
      </p:sp>
      <p:sp>
        <p:nvSpPr>
          <p:cNvPr id="6188" name="Rectangle 85"/>
          <p:cNvSpPr>
            <a:spLocks noChangeArrowheads="1"/>
          </p:cNvSpPr>
          <p:nvPr/>
        </p:nvSpPr>
        <p:spPr bwMode="auto">
          <a:xfrm>
            <a:off x="141288" y="1498600"/>
            <a:ext cx="1697037" cy="369888"/>
          </a:xfrm>
          <a:prstGeom prst="rect">
            <a:avLst/>
          </a:prstGeom>
          <a:noFill/>
          <a:ln w="9525">
            <a:noFill/>
            <a:miter lim="800000"/>
            <a:headEnd/>
            <a:tailEnd/>
          </a:ln>
        </p:spPr>
        <p:txBody>
          <a:bodyPr wrap="none">
            <a:spAutoFit/>
          </a:bodyPr>
          <a:lstStyle/>
          <a:p>
            <a:pPr>
              <a:defRPr/>
            </a:pPr>
            <a:r>
              <a:rPr lang="en-US" sz="1800" b="1" dirty="0">
                <a:solidFill>
                  <a:srgbClr val="FFFF00"/>
                </a:solidFill>
                <a:effectLst>
                  <a:outerShdw blurRad="38100" dist="38100" dir="2700000" algn="tl">
                    <a:srgbClr val="000000">
                      <a:alpha val="43137"/>
                    </a:srgbClr>
                  </a:outerShdw>
                </a:effectLst>
                <a:latin typeface="Arial" charset="0"/>
              </a:rPr>
              <a:t>30 day events</a:t>
            </a:r>
            <a:endParaRPr lang="en-US" sz="3200" b="1" dirty="0">
              <a:solidFill>
                <a:srgbClr val="FFFF00"/>
              </a:solidFill>
              <a:effectLst>
                <a:outerShdw blurRad="38100" dist="38100" dir="2700000" algn="tl">
                  <a:srgbClr val="000000">
                    <a:alpha val="43137"/>
                  </a:srgbClr>
                </a:outerShdw>
              </a:effectLst>
              <a:latin typeface="Calibri" pitchFamily="34" charset="0"/>
            </a:endParaRPr>
          </a:p>
        </p:txBody>
      </p:sp>
      <p:sp>
        <p:nvSpPr>
          <p:cNvPr id="6189" name="Rectangle 86"/>
          <p:cNvSpPr>
            <a:spLocks noChangeArrowheads="1"/>
          </p:cNvSpPr>
          <p:nvPr/>
        </p:nvSpPr>
        <p:spPr bwMode="auto">
          <a:xfrm>
            <a:off x="141288" y="3640138"/>
            <a:ext cx="2209800" cy="369887"/>
          </a:xfrm>
          <a:prstGeom prst="rect">
            <a:avLst/>
          </a:prstGeom>
          <a:noFill/>
          <a:ln w="9525">
            <a:noFill/>
            <a:miter lim="800000"/>
            <a:headEnd/>
            <a:tailEnd/>
          </a:ln>
        </p:spPr>
        <p:txBody>
          <a:bodyPr wrap="none">
            <a:spAutoFit/>
          </a:bodyPr>
          <a:lstStyle/>
          <a:p>
            <a:pPr>
              <a:defRPr/>
            </a:pPr>
            <a:r>
              <a:rPr lang="en-US" sz="1800" b="1">
                <a:solidFill>
                  <a:srgbClr val="FFFF00"/>
                </a:solidFill>
                <a:effectLst>
                  <a:outerShdw blurRad="38100" dist="38100" dir="2700000" algn="tl">
                    <a:srgbClr val="000000">
                      <a:alpha val="43137"/>
                    </a:srgbClr>
                  </a:outerShdw>
                </a:effectLst>
                <a:latin typeface="Arial" charset="0"/>
              </a:rPr>
              <a:t>6-12 month events</a:t>
            </a:r>
            <a:endParaRPr lang="en-US" sz="3200" b="1">
              <a:solidFill>
                <a:srgbClr val="FFFF00"/>
              </a:solidFill>
              <a:effectLst>
                <a:outerShdw blurRad="38100" dist="38100" dir="2700000" algn="tl">
                  <a:srgbClr val="000000">
                    <a:alpha val="43137"/>
                  </a:srgbClr>
                </a:outerShdw>
              </a:effectLst>
              <a:latin typeface="Calibri" pitchFamily="34" charset="0"/>
            </a:endParaRPr>
          </a:p>
        </p:txBody>
      </p:sp>
      <p:sp>
        <p:nvSpPr>
          <p:cNvPr id="6190" name="Line 8"/>
          <p:cNvSpPr>
            <a:spLocks noChangeShapeType="1"/>
          </p:cNvSpPr>
          <p:nvPr/>
        </p:nvSpPr>
        <p:spPr bwMode="auto">
          <a:xfrm flipV="1">
            <a:off x="6121400" y="1890713"/>
            <a:ext cx="0" cy="3840162"/>
          </a:xfrm>
          <a:prstGeom prst="line">
            <a:avLst/>
          </a:prstGeom>
          <a:noFill/>
          <a:ln w="9525">
            <a:solidFill>
              <a:schemeClr val="tx1"/>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6191" name="Line 19"/>
          <p:cNvSpPr>
            <a:spLocks noChangeShapeType="1"/>
          </p:cNvSpPr>
          <p:nvPr/>
        </p:nvSpPr>
        <p:spPr bwMode="auto">
          <a:xfrm>
            <a:off x="5864225" y="2049463"/>
            <a:ext cx="530225" cy="0"/>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00" name="Rectangle 99"/>
          <p:cNvSpPr/>
          <p:nvPr/>
        </p:nvSpPr>
        <p:spPr>
          <a:xfrm>
            <a:off x="6048375" y="1944688"/>
            <a:ext cx="95250" cy="2079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193" name="Line 32"/>
          <p:cNvSpPr>
            <a:spLocks noChangeShapeType="1"/>
          </p:cNvSpPr>
          <p:nvPr/>
        </p:nvSpPr>
        <p:spPr bwMode="auto">
          <a:xfrm>
            <a:off x="5816600" y="2684463"/>
            <a:ext cx="593725" cy="0"/>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02" name="Rectangle 101"/>
          <p:cNvSpPr/>
          <p:nvPr/>
        </p:nvSpPr>
        <p:spPr>
          <a:xfrm>
            <a:off x="6015038" y="2579688"/>
            <a:ext cx="96837" cy="2079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195" name="Line 58"/>
          <p:cNvSpPr>
            <a:spLocks noChangeShapeType="1"/>
          </p:cNvSpPr>
          <p:nvPr/>
        </p:nvSpPr>
        <p:spPr bwMode="auto">
          <a:xfrm>
            <a:off x="5559425" y="3319463"/>
            <a:ext cx="319088" cy="0"/>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04" name="Rectangle 103"/>
          <p:cNvSpPr/>
          <p:nvPr/>
        </p:nvSpPr>
        <p:spPr>
          <a:xfrm>
            <a:off x="5662613" y="3214688"/>
            <a:ext cx="96837" cy="2095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197" name="Line 58"/>
          <p:cNvSpPr>
            <a:spLocks noChangeShapeType="1"/>
          </p:cNvSpPr>
          <p:nvPr/>
        </p:nvSpPr>
        <p:spPr bwMode="auto">
          <a:xfrm>
            <a:off x="5646738" y="5464175"/>
            <a:ext cx="128587" cy="1588"/>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06" name="Rectangle 105"/>
          <p:cNvSpPr/>
          <p:nvPr/>
        </p:nvSpPr>
        <p:spPr>
          <a:xfrm>
            <a:off x="5678488" y="5360988"/>
            <a:ext cx="96837" cy="2079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199" name="Line 58"/>
          <p:cNvSpPr>
            <a:spLocks noChangeShapeType="1"/>
          </p:cNvSpPr>
          <p:nvPr/>
        </p:nvSpPr>
        <p:spPr bwMode="auto">
          <a:xfrm>
            <a:off x="5864225" y="4829175"/>
            <a:ext cx="457200" cy="1588"/>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10" name="Rectangle 109"/>
          <p:cNvSpPr/>
          <p:nvPr/>
        </p:nvSpPr>
        <p:spPr>
          <a:xfrm>
            <a:off x="6032500" y="4725988"/>
            <a:ext cx="95250" cy="2079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201" name="Line 54"/>
          <p:cNvSpPr>
            <a:spLocks noChangeShapeType="1"/>
          </p:cNvSpPr>
          <p:nvPr/>
        </p:nvSpPr>
        <p:spPr bwMode="auto">
          <a:xfrm>
            <a:off x="5927725" y="4195763"/>
            <a:ext cx="293688" cy="0"/>
          </a:xfrm>
          <a:prstGeom prst="line">
            <a:avLst/>
          </a:prstGeom>
          <a:noFill/>
          <a:ln w="9525">
            <a:solidFill>
              <a:srgbClr val="FF0000"/>
            </a:solidFill>
            <a:round/>
            <a:headEnd/>
            <a:tailEnd/>
          </a:ln>
        </p:spPr>
        <p:txBody>
          <a:bodyPr/>
          <a:lstStyle/>
          <a:p>
            <a:pPr algn="r">
              <a:defRPr/>
            </a:pPr>
            <a:endParaRPr lang="en-US" sz="2800" b="1">
              <a:solidFill>
                <a:srgbClr val="FFFFFF"/>
              </a:solidFill>
              <a:effectLst>
                <a:outerShdw blurRad="38100" dist="38100" dir="2700000" algn="tl">
                  <a:srgbClr val="000000">
                    <a:alpha val="43137"/>
                  </a:srgbClr>
                </a:outerShdw>
              </a:effectLst>
              <a:latin typeface="Arial" charset="0"/>
            </a:endParaRPr>
          </a:p>
        </p:txBody>
      </p:sp>
      <p:sp>
        <p:nvSpPr>
          <p:cNvPr id="112" name="Rectangle 111"/>
          <p:cNvSpPr/>
          <p:nvPr/>
        </p:nvSpPr>
        <p:spPr>
          <a:xfrm>
            <a:off x="6064250" y="4090988"/>
            <a:ext cx="95250" cy="2079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a:solidFill>
                <a:srgbClr val="FFFFFF"/>
              </a:solidFill>
              <a:effectLst>
                <a:outerShdw blurRad="38100" dist="38100" dir="2700000" algn="tl">
                  <a:srgbClr val="000000">
                    <a:alpha val="43137"/>
                  </a:srgbClr>
                </a:outerShdw>
              </a:effectLst>
            </a:endParaRPr>
          </a:p>
        </p:txBody>
      </p:sp>
      <p:sp>
        <p:nvSpPr>
          <p:cNvPr id="6203" name="Text Box 56"/>
          <p:cNvSpPr txBox="1">
            <a:spLocks noChangeArrowheads="1"/>
          </p:cNvSpPr>
          <p:nvPr/>
        </p:nvSpPr>
        <p:spPr bwMode="auto">
          <a:xfrm>
            <a:off x="8112125" y="4692650"/>
            <a:ext cx="1157288" cy="31432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0.61</a:t>
            </a:r>
          </a:p>
        </p:txBody>
      </p:sp>
      <p:sp>
        <p:nvSpPr>
          <p:cNvPr id="6204" name="Text Box 56"/>
          <p:cNvSpPr txBox="1">
            <a:spLocks noChangeArrowheads="1"/>
          </p:cNvSpPr>
          <p:nvPr/>
        </p:nvSpPr>
        <p:spPr bwMode="auto">
          <a:xfrm>
            <a:off x="6708775" y="4595813"/>
            <a:ext cx="1465263" cy="536575"/>
          </a:xfrm>
          <a:prstGeom prst="rect">
            <a:avLst/>
          </a:prstGeom>
          <a:noFill/>
          <a:ln w="9525">
            <a:noFill/>
            <a:miter lim="800000"/>
            <a:headEnd/>
            <a:tailEnd/>
          </a:ln>
        </p:spPr>
        <p:txBody>
          <a:bodyPr>
            <a:spAutoFit/>
          </a:bodyPr>
          <a:lstStyle/>
          <a:p>
            <a:pPr algn="ctr">
              <a:lnSpc>
                <a:spcPct val="90000"/>
              </a:lnSpc>
              <a:defRPr/>
            </a:pPr>
            <a:r>
              <a:rPr lang="en-US" sz="1600" b="1">
                <a:solidFill>
                  <a:srgbClr val="FFFFFF"/>
                </a:solidFill>
                <a:effectLst>
                  <a:outerShdw blurRad="38100" dist="38100" dir="2700000" algn="tl">
                    <a:srgbClr val="000000">
                      <a:alpha val="43137"/>
                    </a:srgbClr>
                  </a:outerShdw>
                </a:effectLst>
                <a:latin typeface="Arial" charset="0"/>
              </a:rPr>
              <a:t>0.94          [0.74, 1.20]</a:t>
            </a:r>
          </a:p>
        </p:txBody>
      </p:sp>
      <p:sp>
        <p:nvSpPr>
          <p:cNvPr id="61" name="Rectangle 60"/>
          <p:cNvSpPr/>
          <p:nvPr/>
        </p:nvSpPr>
        <p:spPr>
          <a:xfrm>
            <a:off x="2562225" y="6496855"/>
            <a:ext cx="4019550" cy="307975"/>
          </a:xfrm>
          <a:prstGeom prst="rect">
            <a:avLst/>
          </a:prstGeom>
        </p:spPr>
        <p:txBody>
          <a:bodyPr wrap="none">
            <a:spAutoFit/>
          </a:bodyPr>
          <a:lstStyle/>
          <a:p>
            <a:pPr algn="ctr">
              <a:defRPr/>
            </a:pPr>
            <a:r>
              <a:rPr lang="en-US" sz="1400" b="1" dirty="0">
                <a:solidFill>
                  <a:srgbClr val="FFFFFF"/>
                </a:solidFill>
                <a:effectLst>
                  <a:outerShdw blurRad="38100" dist="38100" dir="2700000" algn="tl">
                    <a:srgbClr val="000000">
                      <a:alpha val="43137"/>
                    </a:srgbClr>
                  </a:outerShdw>
                </a:effectLst>
                <a:latin typeface="Arial" charset="0"/>
              </a:rPr>
              <a:t>De Luca G et al. </a:t>
            </a:r>
            <a:r>
              <a:rPr lang="en-US" sz="1400" b="1" dirty="0" err="1">
                <a:solidFill>
                  <a:srgbClr val="FFFFFF"/>
                </a:solidFill>
                <a:effectLst>
                  <a:outerShdw blurRad="38100" dist="38100" dir="2700000" algn="tl">
                    <a:srgbClr val="000000">
                      <a:alpha val="43137"/>
                    </a:srgbClr>
                  </a:outerShdw>
                </a:effectLst>
                <a:latin typeface="Arial" charset="0"/>
              </a:rPr>
              <a:t>Int</a:t>
            </a:r>
            <a:r>
              <a:rPr lang="en-US" sz="1400" b="1" dirty="0">
                <a:solidFill>
                  <a:srgbClr val="FFFFFF"/>
                </a:solidFill>
                <a:effectLst>
                  <a:outerShdw blurRad="38100" dist="38100" dir="2700000" algn="tl">
                    <a:srgbClr val="000000">
                      <a:alpha val="43137"/>
                    </a:srgbClr>
                  </a:outerShdw>
                </a:effectLst>
                <a:latin typeface="Arial" charset="0"/>
              </a:rPr>
              <a:t> J Cardiol. 2007;119:306-9.</a:t>
            </a:r>
          </a:p>
        </p:txBody>
      </p:sp>
    </p:spTree>
    <p:extLst>
      <p:ext uri="{BB962C8B-B14F-4D97-AF65-F5344CB8AC3E}">
        <p14:creationId xmlns:p14="http://schemas.microsoft.com/office/powerpoint/2010/main" val="3124965011"/>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2" name="Group 128"/>
          <p:cNvGraphicFramePr>
            <a:graphicFrameLocks noGrp="1"/>
          </p:cNvGraphicFramePr>
          <p:nvPr>
            <p:extLst>
              <p:ext uri="{D42A27DB-BD31-4B8C-83A1-F6EECF244321}">
                <p14:modId xmlns:p14="http://schemas.microsoft.com/office/powerpoint/2010/main" val="1197514233"/>
              </p:ext>
            </p:extLst>
          </p:nvPr>
        </p:nvGraphicFramePr>
        <p:xfrm>
          <a:off x="1310951" y="1894683"/>
          <a:ext cx="6522098" cy="4425696"/>
        </p:xfrm>
        <a:graphic>
          <a:graphicData uri="http://schemas.openxmlformats.org/drawingml/2006/table">
            <a:tbl>
              <a:tblPr/>
              <a:tblGrid>
                <a:gridCol w="1978090">
                  <a:extLst>
                    <a:ext uri="{9D8B030D-6E8A-4147-A177-3AD203B41FA5}">
                      <a16:colId xmlns:a16="http://schemas.microsoft.com/office/drawing/2014/main" val="20000"/>
                    </a:ext>
                  </a:extLst>
                </a:gridCol>
                <a:gridCol w="1240971">
                  <a:extLst>
                    <a:ext uri="{9D8B030D-6E8A-4147-A177-3AD203B41FA5}">
                      <a16:colId xmlns:a16="http://schemas.microsoft.com/office/drawing/2014/main" val="20001"/>
                    </a:ext>
                  </a:extLst>
                </a:gridCol>
                <a:gridCol w="2295331">
                  <a:extLst>
                    <a:ext uri="{9D8B030D-6E8A-4147-A177-3AD203B41FA5}">
                      <a16:colId xmlns:a16="http://schemas.microsoft.com/office/drawing/2014/main" val="20002"/>
                    </a:ext>
                  </a:extLst>
                </a:gridCol>
                <a:gridCol w="1007706">
                  <a:extLst>
                    <a:ext uri="{9D8B030D-6E8A-4147-A177-3AD203B41FA5}">
                      <a16:colId xmlns:a16="http://schemas.microsoft.com/office/drawing/2014/main" val="20003"/>
                    </a:ext>
                  </a:extLst>
                </a:gridCol>
              </a:tblGrid>
              <a:tr h="192088">
                <a:tc>
                  <a:txBody>
                    <a:bodyPr/>
                    <a:lstStyle/>
                    <a:p>
                      <a:pPr marL="0" marR="0" lvl="0" indent="0" algn="l" defTabSz="914400" rtl="0" eaLnBrk="0" fontAlgn="base" latinLnBrk="0" hangingPunct="0">
                        <a:lnSpc>
                          <a:spcPct val="100000"/>
                        </a:lnSpc>
                        <a:spcBef>
                          <a:spcPct val="30000"/>
                        </a:spcBef>
                        <a:spcAft>
                          <a:spcPct val="0"/>
                        </a:spcAft>
                        <a:buClr>
                          <a:schemeClr val="tx2"/>
                        </a:buClr>
                        <a:buSzPct val="110000"/>
                        <a:buFontTx/>
                        <a:buNone/>
                        <a:tabLst/>
                      </a:pPr>
                      <a:r>
                        <a:rPr kumimoji="0" lang="nl-NL" sz="1800" b="1" i="0" u="none" strike="noStrike" cap="none" normalizeH="0" baseline="0" dirty="0">
                          <a:ln>
                            <a:noFill/>
                          </a:ln>
                          <a:solidFill>
                            <a:schemeClr val="hlink"/>
                          </a:solidFill>
                          <a:effectLst>
                            <a:outerShdw blurRad="38100" dist="38100" dir="2700000" algn="tl">
                              <a:srgbClr val="000000">
                                <a:alpha val="43137"/>
                              </a:srgbClr>
                            </a:outerShdw>
                          </a:effectLst>
                          <a:latin typeface="Arial" charset="0"/>
                        </a:rPr>
                        <a:t>Outcome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nl-NL" sz="1800" b="1" i="0" u="none" strike="noStrike" cap="none" normalizeH="0" baseline="0" dirty="0">
                          <a:ln>
                            <a:noFill/>
                          </a:ln>
                          <a:solidFill>
                            <a:schemeClr val="hlink"/>
                          </a:solidFill>
                          <a:effectLst>
                            <a:outerShdw blurRad="38100" dist="38100" dir="2700000" algn="tl">
                              <a:srgbClr val="000000">
                                <a:alpha val="43137"/>
                              </a:srgbClr>
                            </a:outerShdw>
                          </a:effectLst>
                          <a:latin typeface="Arial" charset="0"/>
                        </a:rPr>
                        <a:t>Interval</a:t>
                      </a: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en-GB" sz="1800" b="1" i="0" u="none" strike="noStrike" cap="none" normalizeH="0" baseline="0" dirty="0">
                          <a:ln>
                            <a:noFill/>
                          </a:ln>
                          <a:solidFill>
                            <a:schemeClr val="hlink"/>
                          </a:solidFill>
                          <a:effectLst>
                            <a:outerShdw blurRad="38100" dist="38100" dir="2700000" algn="tl">
                              <a:srgbClr val="000000">
                                <a:alpha val="43137"/>
                              </a:srgbClr>
                            </a:outerShdw>
                          </a:effectLst>
                          <a:latin typeface="Arial" charset="0"/>
                          <a:cs typeface="Arial" charset="0"/>
                        </a:rPr>
                        <a:t>HR (95%CI)*</a:t>
                      </a:r>
                      <a:endParaRPr kumimoji="0" lang="en-GB" sz="1800" b="1" i="0" u="none" strike="noStrike" cap="none" normalizeH="0" baseline="30000" dirty="0">
                        <a:ln>
                          <a:noFill/>
                        </a:ln>
                        <a:solidFill>
                          <a:schemeClr val="hlink"/>
                        </a:solidFill>
                        <a:effectLst>
                          <a:outerShdw blurRad="38100" dist="38100" dir="2700000" algn="tl">
                            <a:srgbClr val="000000">
                              <a:alpha val="43137"/>
                            </a:srgbClr>
                          </a:outerShdw>
                        </a:effectLst>
                        <a:latin typeface="Arial" charset="0"/>
                        <a:cs typeface="Arial"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0" fontAlgn="base" latinLnBrk="0" hangingPunct="0">
                        <a:lnSpc>
                          <a:spcPct val="100000"/>
                        </a:lnSpc>
                        <a:spcBef>
                          <a:spcPct val="30000"/>
                        </a:spcBef>
                        <a:spcAft>
                          <a:spcPct val="0"/>
                        </a:spcAft>
                        <a:buClr>
                          <a:schemeClr val="tx2"/>
                        </a:buClr>
                        <a:buSzPct val="110000"/>
                        <a:buFontTx/>
                        <a:buNone/>
                        <a:tabLst/>
                      </a:pPr>
                      <a:r>
                        <a:rPr kumimoji="0" lang="en-GB" sz="1800" b="1" i="1" u="none" strike="noStrike" cap="none" normalizeH="0" baseline="0" dirty="0">
                          <a:ln>
                            <a:noFill/>
                          </a:ln>
                          <a:solidFill>
                            <a:schemeClr val="hlink"/>
                          </a:solidFill>
                          <a:effectLst>
                            <a:outerShdw blurRad="38100" dist="38100" dir="2700000" algn="tl">
                              <a:srgbClr val="000000">
                                <a:alpha val="43137"/>
                              </a:srgbClr>
                            </a:outerShdw>
                          </a:effectLst>
                          <a:latin typeface="Arial" charset="0"/>
                          <a:cs typeface="Arial" charset="0"/>
                        </a:rPr>
                        <a:t>p</a:t>
                      </a:r>
                      <a:r>
                        <a:rPr kumimoji="0" lang="en-GB" sz="1800" b="1" i="0" u="none" strike="noStrike" cap="none" normalizeH="0" baseline="0" dirty="0">
                          <a:ln>
                            <a:noFill/>
                          </a:ln>
                          <a:solidFill>
                            <a:schemeClr val="hlink"/>
                          </a:solidFill>
                          <a:effectLst>
                            <a:outerShdw blurRad="38100" dist="38100" dir="2700000" algn="tl">
                              <a:srgbClr val="000000">
                                <a:alpha val="43137"/>
                              </a:srgbClr>
                            </a:outerShdw>
                          </a:effectLst>
                          <a:latin typeface="Arial" charset="0"/>
                          <a:cs typeface="Arial" charset="0"/>
                        </a:rPr>
                        <a:t>-value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0"/>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 year</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Arial" charset="0"/>
                        </a:rPr>
                        <a:t>0.93 (0.70-1.22)</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0.14</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01"/>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rPr>
                        <a:t>Death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1-2 years</a:t>
                      </a:r>
                    </a:p>
                  </a:txBody>
                  <a:tcPr anchor="ctr" horzOverflow="overflow">
                    <a:lnL cap="flat">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Arial" charset="0"/>
                        </a:rPr>
                        <a:t>0.58 (0.37-0.93)</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0.23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2"/>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&gt;2 years</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0.93 (0.65-1.33)</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0.18</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3"/>
                  </a:ext>
                </a:extLst>
              </a:tr>
              <a:tr h="1793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 year</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0.85 (0.63-1.16)</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0.31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04"/>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rPr>
                        <a:t>Reinfarction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1-2 years</a:t>
                      </a:r>
                    </a:p>
                  </a:txBody>
                  <a:tcPr anchor="ctr" horzOverflow="overflow">
                    <a:lnL cap="flat">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1.34 (0.81-2.23)</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0.25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5"/>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&gt;2 years</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2.06 (1.22-3.49)</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rgbClr val="FFFF00"/>
                          </a:solidFill>
                          <a:effectLst>
                            <a:outerShdw blurRad="38100" dist="38100" dir="2700000" algn="tl">
                              <a:srgbClr val="000000">
                                <a:alpha val="43137"/>
                              </a:srgbClr>
                            </a:outerShdw>
                          </a:effectLst>
                          <a:latin typeface="Arial" charset="0"/>
                          <a:cs typeface="Arial" charset="0"/>
                        </a:rPr>
                        <a:t>0.03</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6"/>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 year</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0.90 (0.66-1.23)</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0.52</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07"/>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rPr>
                        <a:t>Stent thrombosis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1-2 years</a:t>
                      </a:r>
                    </a:p>
                  </a:txBody>
                  <a:tcPr anchor="ctr" horzOverflow="overflow">
                    <a:lnL cap="flat">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1.38 (0.70-2.71)</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0.35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8"/>
                  </a:ext>
                </a:extLst>
              </a:tr>
              <a:tr h="296863">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&gt;2 years</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2.81 (1.28-6.19)</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rgbClr val="FFFF00"/>
                          </a:solidFill>
                          <a:effectLst>
                            <a:outerShdw blurRad="38100" dist="38100" dir="2700000" algn="tl">
                              <a:srgbClr val="000000">
                                <a:alpha val="43137"/>
                              </a:srgbClr>
                            </a:outerShdw>
                          </a:effectLst>
                          <a:latin typeface="Arial" charset="0"/>
                          <a:cs typeface="Arial" charset="0"/>
                        </a:rPr>
                        <a:t>0.04</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9"/>
                  </a:ext>
                </a:extLst>
              </a:tr>
              <a:tr h="296863">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 year</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0.48 (0.41-0.58)</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rgbClr val="FFFF00"/>
                          </a:solidFill>
                          <a:effectLst>
                            <a:outerShdw blurRad="38100" dist="38100" dir="2700000" algn="tl">
                              <a:srgbClr val="000000">
                                <a:alpha val="43137"/>
                              </a:srgbClr>
                            </a:outerShdw>
                          </a:effectLst>
                          <a:latin typeface="Arial" charset="0"/>
                          <a:cs typeface="Arial" charset="0"/>
                        </a:rPr>
                        <a:t>&lt;0.001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10"/>
                  </a:ext>
                </a:extLst>
              </a:tr>
              <a:tr h="296863">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rPr>
                        <a:t>TVR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1-2 years</a:t>
                      </a:r>
                    </a:p>
                  </a:txBody>
                  <a:tcPr anchor="ctr" horzOverflow="overflow">
                    <a:lnL cap="flat">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Arial" charset="0"/>
                        </a:rPr>
                        <a:t>0.66 (0.49-0.87)</a:t>
                      </a:r>
                    </a:p>
                  </a:txBody>
                  <a:tcPr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rgbClr val="FFFF00"/>
                          </a:solidFill>
                          <a:effectLst>
                            <a:outerShdw blurRad="38100" dist="38100" dir="2700000" algn="tl">
                              <a:srgbClr val="000000">
                                <a:alpha val="43137"/>
                              </a:srgbClr>
                            </a:outerShdw>
                          </a:effectLst>
                          <a:latin typeface="Arial" charset="0"/>
                          <a:cs typeface="Arial" charset="0"/>
                        </a:rPr>
                        <a:t>0.01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1"/>
                  </a:ext>
                </a:extLst>
              </a:tr>
              <a:tr h="166688">
                <a:tc>
                  <a:txBody>
                    <a:bodyPr/>
                    <a:lstStyle/>
                    <a:p>
                      <a:pPr marL="0" marR="0" lvl="0" indent="0" algn="l" defTabSz="914400" rtl="0" eaLnBrk="0" fontAlgn="base" latinLnBrk="0" hangingPunct="0">
                        <a:lnSpc>
                          <a:spcPct val="90000"/>
                        </a:lnSpc>
                        <a:spcBef>
                          <a:spcPct val="30000"/>
                        </a:spcBef>
                        <a:spcAft>
                          <a:spcPct val="0"/>
                        </a:spcAft>
                        <a:buClr>
                          <a:schemeClr val="tx2"/>
                        </a:buClr>
                        <a:buSzPct val="110000"/>
                        <a:buFontTx/>
                        <a:buNone/>
                        <a:tabLst/>
                      </a:pPr>
                      <a:endParaRPr kumimoji="0" lang="en-GB" sz="1800" b="0" i="0" u="none" strike="noStrike" cap="none" normalizeH="0" baseline="0" dirty="0">
                        <a:ln>
                          <a:noFill/>
                        </a:ln>
                        <a:solidFill>
                          <a:schemeClr val="tx2"/>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GB"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&gt;2 years</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Arial" charset="0"/>
                        </a:rPr>
                        <a:t>0.93 (0.62-1.38)</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0" fontAlgn="base" latinLnBrk="0" hangingPunct="0">
                        <a:lnSpc>
                          <a:spcPct val="9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Arial" charset="0"/>
                        </a:rPr>
                        <a:t>0.71</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12"/>
                  </a:ext>
                </a:extLst>
              </a:tr>
            </a:tbl>
          </a:graphicData>
        </a:graphic>
      </p:graphicFrame>
      <p:sp>
        <p:nvSpPr>
          <p:cNvPr id="11" name="Title 10"/>
          <p:cNvSpPr>
            <a:spLocks/>
          </p:cNvSpPr>
          <p:nvPr/>
        </p:nvSpPr>
        <p:spPr bwMode="auto">
          <a:xfrm>
            <a:off x="153988" y="71242"/>
            <a:ext cx="88963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p>
            <a:pPr algn="ctr" eaLnBrk="0" hangingPunct="0">
              <a:defRPr/>
            </a:pPr>
            <a:r>
              <a:rPr lang="en-US" sz="2800" b="1" kern="0" dirty="0">
                <a:solidFill>
                  <a:srgbClr val="FFFF00"/>
                </a:solidFill>
                <a:effectLst>
                  <a:outerShdw blurRad="38100" dist="38100" dir="2700000" algn="tl">
                    <a:srgbClr val="000000"/>
                  </a:outerShdw>
                </a:effectLst>
                <a:latin typeface="Arial"/>
                <a:cs typeface="Arial" charset="0"/>
              </a:rPr>
              <a:t>DESERT: </a:t>
            </a:r>
            <a:r>
              <a:rPr lang="en-US" sz="2800" kern="0" dirty="0">
                <a:solidFill>
                  <a:srgbClr val="FFFFFF"/>
                </a:solidFill>
                <a:effectLst>
                  <a:outerShdw blurRad="38100" dist="38100" dir="2700000" algn="tl">
                    <a:srgbClr val="000000"/>
                  </a:outerShdw>
                </a:effectLst>
                <a:latin typeface="Arial"/>
                <a:cs typeface="Arial" charset="0"/>
              </a:rPr>
              <a:t>NC </a:t>
            </a:r>
            <a:r>
              <a:rPr lang="en-US" sz="2800" kern="0" dirty="0" err="1">
                <a:solidFill>
                  <a:srgbClr val="FFFFFF"/>
                </a:solidFill>
                <a:effectLst>
                  <a:outerShdw blurRad="38100" dist="38100" dir="2700000" algn="tl">
                    <a:srgbClr val="000000"/>
                  </a:outerShdw>
                </a:effectLst>
                <a:latin typeface="Arial"/>
                <a:cs typeface="Arial" charset="0"/>
              </a:rPr>
              <a:t>tổng</a:t>
            </a:r>
            <a:r>
              <a:rPr lang="en-US" sz="2800" kern="0" dirty="0">
                <a:solidFill>
                  <a:srgbClr val="FFFFFF"/>
                </a:solidFill>
                <a:effectLst>
                  <a:outerShdw blurRad="38100" dist="38100" dir="2700000" algn="tl">
                    <a:srgbClr val="000000"/>
                  </a:outerShdw>
                </a:effectLst>
                <a:latin typeface="Arial"/>
                <a:cs typeface="Arial" charset="0"/>
              </a:rPr>
              <a:t> </a:t>
            </a:r>
            <a:r>
              <a:rPr lang="en-US" sz="2800" kern="0" dirty="0" err="1">
                <a:solidFill>
                  <a:srgbClr val="FFFFFF"/>
                </a:solidFill>
                <a:effectLst>
                  <a:outerShdw blurRad="38100" dist="38100" dir="2700000" algn="tl">
                    <a:srgbClr val="000000"/>
                  </a:outerShdw>
                </a:effectLst>
                <a:latin typeface="Arial"/>
                <a:cs typeface="Arial" charset="0"/>
              </a:rPr>
              <a:t>hợp</a:t>
            </a:r>
            <a:r>
              <a:rPr lang="en-US" sz="2800" kern="0" dirty="0">
                <a:solidFill>
                  <a:srgbClr val="FFFFFF"/>
                </a:solidFill>
                <a:effectLst>
                  <a:outerShdw blurRad="38100" dist="38100" dir="2700000" algn="tl">
                    <a:srgbClr val="000000"/>
                  </a:outerShdw>
                </a:effectLst>
                <a:latin typeface="Arial"/>
                <a:cs typeface="Arial" charset="0"/>
              </a:rPr>
              <a:t>  so </a:t>
            </a:r>
            <a:r>
              <a:rPr lang="en-US" sz="2800" kern="0" dirty="0" err="1">
                <a:solidFill>
                  <a:srgbClr val="FFFFFF"/>
                </a:solidFill>
                <a:effectLst>
                  <a:outerShdw blurRad="38100" dist="38100" dir="2700000" algn="tl">
                    <a:srgbClr val="000000"/>
                  </a:outerShdw>
                </a:effectLst>
                <a:latin typeface="Arial"/>
                <a:cs typeface="Arial" charset="0"/>
              </a:rPr>
              <a:t>sánh</a:t>
            </a:r>
            <a:r>
              <a:rPr lang="en-US" sz="2800" kern="0" dirty="0">
                <a:solidFill>
                  <a:srgbClr val="FFFFFF"/>
                </a:solidFill>
                <a:effectLst>
                  <a:outerShdw blurRad="38100" dist="38100" dir="2700000" algn="tl">
                    <a:srgbClr val="000000"/>
                  </a:outerShdw>
                </a:effectLst>
                <a:latin typeface="Arial"/>
                <a:cs typeface="Arial" charset="0"/>
              </a:rPr>
              <a:t> stent </a:t>
            </a:r>
            <a:r>
              <a:rPr lang="en-US" sz="2800" kern="0" dirty="0" err="1">
                <a:solidFill>
                  <a:srgbClr val="FFFFFF"/>
                </a:solidFill>
                <a:effectLst>
                  <a:outerShdw blurRad="38100" dist="38100" dir="2700000" algn="tl">
                    <a:srgbClr val="000000"/>
                  </a:outerShdw>
                </a:effectLst>
                <a:latin typeface="Arial"/>
                <a:cs typeface="Arial" charset="0"/>
              </a:rPr>
              <a:t>phủ</a:t>
            </a:r>
            <a:r>
              <a:rPr lang="en-US" sz="2800" kern="0" dirty="0">
                <a:solidFill>
                  <a:srgbClr val="FFFFFF"/>
                </a:solidFill>
                <a:effectLst>
                  <a:outerShdw blurRad="38100" dist="38100" dir="2700000" algn="tl">
                    <a:srgbClr val="000000"/>
                  </a:outerShdw>
                </a:effectLst>
                <a:latin typeface="Arial"/>
                <a:cs typeface="Arial" charset="0"/>
              </a:rPr>
              <a:t>  </a:t>
            </a:r>
            <a:r>
              <a:rPr lang="en-US" sz="2800" kern="0" dirty="0" err="1">
                <a:solidFill>
                  <a:srgbClr val="FFFFFF"/>
                </a:solidFill>
                <a:effectLst>
                  <a:outerShdw blurRad="38100" dist="38100" dir="2700000" algn="tl">
                    <a:srgbClr val="000000"/>
                  </a:outerShdw>
                </a:effectLst>
                <a:latin typeface="Arial"/>
                <a:cs typeface="Arial" charset="0"/>
              </a:rPr>
              <a:t>thuốc</a:t>
            </a:r>
            <a:r>
              <a:rPr lang="en-US" sz="2800" kern="0" dirty="0">
                <a:solidFill>
                  <a:srgbClr val="FFFFFF"/>
                </a:solidFill>
                <a:effectLst>
                  <a:outerShdw blurRad="38100" dist="38100" dir="2700000" algn="tl">
                    <a:srgbClr val="000000"/>
                  </a:outerShdw>
                </a:effectLst>
                <a:latin typeface="Arial"/>
                <a:cs typeface="Arial" charset="0"/>
              </a:rPr>
              <a:t> (DES) </a:t>
            </a:r>
            <a:r>
              <a:rPr lang="en-US" sz="2800" kern="0" dirty="0" err="1">
                <a:solidFill>
                  <a:srgbClr val="FFFFFF"/>
                </a:solidFill>
                <a:effectLst>
                  <a:outerShdw blurRad="38100" dist="38100" dir="2700000" algn="tl">
                    <a:srgbClr val="000000"/>
                  </a:outerShdw>
                </a:effectLst>
                <a:latin typeface="Arial"/>
                <a:cs typeface="Arial" charset="0"/>
              </a:rPr>
              <a:t>thế</a:t>
            </a:r>
            <a:r>
              <a:rPr lang="en-US" sz="2800" kern="0" dirty="0">
                <a:solidFill>
                  <a:srgbClr val="FFFFFF"/>
                </a:solidFill>
                <a:effectLst>
                  <a:outerShdw blurRad="38100" dist="38100" dir="2700000" algn="tl">
                    <a:srgbClr val="000000"/>
                  </a:outerShdw>
                </a:effectLst>
                <a:latin typeface="Arial"/>
                <a:cs typeface="Arial" charset="0"/>
              </a:rPr>
              <a:t> </a:t>
            </a:r>
            <a:r>
              <a:rPr lang="en-US" sz="2800" kern="0" dirty="0" err="1">
                <a:solidFill>
                  <a:srgbClr val="FFFFFF"/>
                </a:solidFill>
                <a:effectLst>
                  <a:outerShdw blurRad="38100" dist="38100" dir="2700000" algn="tl">
                    <a:srgbClr val="000000"/>
                  </a:outerShdw>
                </a:effectLst>
                <a:latin typeface="Arial"/>
                <a:cs typeface="Arial" charset="0"/>
              </a:rPr>
              <a:t>hệ</a:t>
            </a:r>
            <a:r>
              <a:rPr lang="en-US" sz="2800" kern="0" dirty="0">
                <a:solidFill>
                  <a:srgbClr val="FFFFFF"/>
                </a:solidFill>
                <a:effectLst>
                  <a:outerShdw blurRad="38100" dist="38100" dir="2700000" algn="tl">
                    <a:srgbClr val="000000"/>
                  </a:outerShdw>
                </a:effectLst>
                <a:latin typeface="Arial"/>
                <a:cs typeface="Arial" charset="0"/>
              </a:rPr>
              <a:t> </a:t>
            </a:r>
            <a:r>
              <a:rPr lang="en-US" sz="2800" kern="0" dirty="0" err="1">
                <a:solidFill>
                  <a:srgbClr val="FFFFFF"/>
                </a:solidFill>
                <a:effectLst>
                  <a:outerShdw blurRad="38100" dist="38100" dir="2700000" algn="tl">
                    <a:srgbClr val="000000"/>
                  </a:outerShdw>
                </a:effectLst>
                <a:latin typeface="Arial"/>
                <a:cs typeface="Arial" charset="0"/>
              </a:rPr>
              <a:t>đầu</a:t>
            </a:r>
            <a:r>
              <a:rPr lang="en-US" sz="2800" kern="0" dirty="0">
                <a:solidFill>
                  <a:srgbClr val="FFFFFF"/>
                </a:solidFill>
                <a:effectLst>
                  <a:outerShdw blurRad="38100" dist="38100" dir="2700000" algn="tl">
                    <a:srgbClr val="000000"/>
                  </a:outerShdw>
                </a:effectLst>
                <a:latin typeface="Arial"/>
                <a:cs typeface="Arial" charset="0"/>
              </a:rPr>
              <a:t> (SES/PES) so </a:t>
            </a:r>
            <a:r>
              <a:rPr lang="en-US" sz="2800" kern="0" dirty="0" err="1">
                <a:solidFill>
                  <a:srgbClr val="FFFFFF"/>
                </a:solidFill>
                <a:effectLst>
                  <a:outerShdw blurRad="38100" dist="38100" dir="2700000" algn="tl">
                    <a:srgbClr val="000000"/>
                  </a:outerShdw>
                </a:effectLst>
                <a:latin typeface="Arial"/>
                <a:cs typeface="Arial" charset="0"/>
              </a:rPr>
              <a:t>với</a:t>
            </a:r>
            <a:r>
              <a:rPr lang="en-US" sz="2800" kern="0" dirty="0">
                <a:solidFill>
                  <a:srgbClr val="FFFFFF"/>
                </a:solidFill>
                <a:effectLst>
                  <a:outerShdw blurRad="38100" dist="38100" dir="2700000" algn="tl">
                    <a:srgbClr val="000000"/>
                  </a:outerShdw>
                </a:effectLst>
                <a:latin typeface="Arial"/>
                <a:cs typeface="Arial" charset="0"/>
              </a:rPr>
              <a:t> stent </a:t>
            </a:r>
            <a:r>
              <a:rPr lang="en-US" sz="2800" kern="0" dirty="0" err="1">
                <a:solidFill>
                  <a:srgbClr val="FFFFFF"/>
                </a:solidFill>
                <a:effectLst>
                  <a:outerShdw blurRad="38100" dist="38100" dir="2700000" algn="tl">
                    <a:srgbClr val="000000"/>
                  </a:outerShdw>
                </a:effectLst>
                <a:latin typeface="Arial"/>
                <a:cs typeface="Arial" charset="0"/>
              </a:rPr>
              <a:t>thường</a:t>
            </a:r>
            <a:r>
              <a:rPr lang="en-US" sz="2800" kern="0" dirty="0">
                <a:solidFill>
                  <a:srgbClr val="FFFFFF"/>
                </a:solidFill>
                <a:effectLst>
                  <a:outerShdw blurRad="38100" dist="38100" dir="2700000" algn="tl">
                    <a:srgbClr val="000000"/>
                  </a:outerShdw>
                </a:effectLst>
                <a:latin typeface="Arial"/>
                <a:cs typeface="Arial" charset="0"/>
              </a:rPr>
              <a:t> (BMS) </a:t>
            </a:r>
            <a:r>
              <a:rPr lang="en-US" sz="2800" kern="0" dirty="0" err="1">
                <a:solidFill>
                  <a:srgbClr val="FFFFFF"/>
                </a:solidFill>
                <a:effectLst>
                  <a:outerShdw blurRad="38100" dist="38100" dir="2700000" algn="tl">
                    <a:srgbClr val="000000"/>
                  </a:outerShdw>
                </a:effectLst>
                <a:latin typeface="Arial"/>
                <a:cs typeface="Arial" charset="0"/>
              </a:rPr>
              <a:t>trong</a:t>
            </a:r>
            <a:r>
              <a:rPr lang="en-US" sz="2800" kern="0" dirty="0">
                <a:solidFill>
                  <a:srgbClr val="FFFFFF"/>
                </a:solidFill>
                <a:effectLst>
                  <a:outerShdw blurRad="38100" dist="38100" dir="2700000" algn="tl">
                    <a:srgbClr val="000000"/>
                  </a:outerShdw>
                </a:effectLst>
                <a:latin typeface="Arial"/>
                <a:cs typeface="Arial" charset="0"/>
              </a:rPr>
              <a:t> NMCT </a:t>
            </a:r>
            <a:r>
              <a:rPr lang="en-US" sz="2800" kern="0" dirty="0" err="1">
                <a:solidFill>
                  <a:srgbClr val="FFFFFF"/>
                </a:solidFill>
                <a:effectLst>
                  <a:outerShdw blurRad="38100" dist="38100" dir="2700000" algn="tl">
                    <a:srgbClr val="000000"/>
                  </a:outerShdw>
                </a:effectLst>
                <a:latin typeface="Arial"/>
                <a:cs typeface="Arial" charset="0"/>
              </a:rPr>
              <a:t>cấp</a:t>
            </a:r>
            <a:r>
              <a:rPr lang="en-US" sz="2800" kern="0" dirty="0">
                <a:solidFill>
                  <a:srgbClr val="FFFFFF"/>
                </a:solidFill>
                <a:effectLst>
                  <a:outerShdw blurRad="38100" dist="38100" dir="2700000" algn="tl">
                    <a:srgbClr val="000000"/>
                  </a:outerShdw>
                </a:effectLst>
                <a:latin typeface="Arial"/>
                <a:cs typeface="Arial" charset="0"/>
              </a:rPr>
              <a:t> </a:t>
            </a:r>
            <a:r>
              <a:rPr lang="en-US" sz="2000" kern="0" dirty="0">
                <a:solidFill>
                  <a:srgbClr val="FDE25E">
                    <a:lumMod val="60000"/>
                    <a:lumOff val="40000"/>
                  </a:srgbClr>
                </a:solidFill>
                <a:effectLst>
                  <a:outerShdw blurRad="38100" dist="38100" dir="2700000" algn="tl">
                    <a:srgbClr val="000000"/>
                  </a:outerShdw>
                </a:effectLst>
                <a:latin typeface="Arial"/>
                <a:cs typeface="Arial" charset="0"/>
              </a:rPr>
              <a:t>N=6,298; mean FU 1201 ± 440 days </a:t>
            </a:r>
            <a:endParaRPr lang="en-US" kern="0" dirty="0">
              <a:solidFill>
                <a:srgbClr val="FDE25E">
                  <a:lumMod val="60000"/>
                  <a:lumOff val="40000"/>
                </a:srgbClr>
              </a:solidFill>
              <a:effectLst>
                <a:outerShdw blurRad="38100" dist="38100" dir="2700000" algn="tl">
                  <a:srgbClr val="000000"/>
                </a:outerShdw>
              </a:effectLst>
              <a:latin typeface="Arial"/>
              <a:cs typeface="Arial" charset="0"/>
            </a:endParaRPr>
          </a:p>
        </p:txBody>
      </p:sp>
      <p:sp>
        <p:nvSpPr>
          <p:cNvPr id="13" name="Rectangle 12"/>
          <p:cNvSpPr/>
          <p:nvPr/>
        </p:nvSpPr>
        <p:spPr>
          <a:xfrm>
            <a:off x="90488" y="1352568"/>
            <a:ext cx="8963025" cy="461963"/>
          </a:xfrm>
          <a:prstGeom prst="rect">
            <a:avLst/>
          </a:prstGeom>
        </p:spPr>
        <p:txBody>
          <a:bodyPr wrap="none">
            <a:spAutoFit/>
          </a:bodyPr>
          <a:lstStyle/>
          <a:p>
            <a:pPr algn="ctr" fontAlgn="auto">
              <a:spcBef>
                <a:spcPts val="0"/>
              </a:spcBef>
              <a:spcAft>
                <a:spcPts val="0"/>
              </a:spcAft>
              <a:defRPr/>
            </a:pPr>
            <a:r>
              <a:rPr lang="en-US" dirty="0">
                <a:solidFill>
                  <a:srgbClr val="FFFF00"/>
                </a:solidFill>
                <a:effectLst>
                  <a:outerShdw blurRad="38100" dist="38100" dir="2700000" algn="tl">
                    <a:srgbClr val="000000">
                      <a:alpha val="43137"/>
                    </a:srgbClr>
                  </a:outerShdw>
                </a:effectLst>
                <a:latin typeface="Arial"/>
                <a:cs typeface="Arial" charset="0"/>
              </a:rPr>
              <a:t>Cox models with piecewise time-constant regression coefficients</a:t>
            </a:r>
          </a:p>
        </p:txBody>
      </p:sp>
      <p:sp>
        <p:nvSpPr>
          <p:cNvPr id="12" name="Rectangle 11"/>
          <p:cNvSpPr/>
          <p:nvPr/>
        </p:nvSpPr>
        <p:spPr>
          <a:xfrm>
            <a:off x="2322161" y="6451600"/>
            <a:ext cx="4498090"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outerShdw>
                </a:effectLst>
                <a:latin typeface="Arial" charset="0"/>
                <a:cs typeface="Arial" charset="0"/>
              </a:rPr>
              <a:t>De Luca G et al. </a:t>
            </a:r>
            <a:r>
              <a:rPr lang="en-US" sz="1400" b="1" i="1" dirty="0">
                <a:solidFill>
                  <a:srgbClr val="FFFFFF"/>
                </a:solidFill>
                <a:effectLst>
                  <a:outerShdw blurRad="38100" dist="38100" dir="2700000" algn="tl">
                    <a:srgbClr val="000000"/>
                  </a:outerShdw>
                </a:effectLst>
                <a:latin typeface="Arial" charset="0"/>
                <a:cs typeface="Arial" charset="0"/>
              </a:rPr>
              <a:t>Arch Intern Med</a:t>
            </a:r>
            <a:r>
              <a:rPr lang="en-US" sz="1400" b="1" dirty="0">
                <a:solidFill>
                  <a:srgbClr val="FFFFFF"/>
                </a:solidFill>
                <a:effectLst>
                  <a:outerShdw blurRad="38100" dist="38100" dir="2700000" algn="tl">
                    <a:srgbClr val="000000"/>
                  </a:outerShdw>
                </a:effectLst>
                <a:latin typeface="Arial" charset="0"/>
                <a:cs typeface="Arial" charset="0"/>
              </a:rPr>
              <a:t>. 2012;172:611-21</a:t>
            </a:r>
          </a:p>
        </p:txBody>
      </p:sp>
      <p:sp>
        <p:nvSpPr>
          <p:cNvPr id="14" name="TextBox 13"/>
          <p:cNvSpPr txBox="1"/>
          <p:nvPr/>
        </p:nvSpPr>
        <p:spPr>
          <a:xfrm>
            <a:off x="7790663" y="5517306"/>
            <a:ext cx="1049154" cy="738664"/>
          </a:xfrm>
          <a:prstGeom prst="rect">
            <a:avLst/>
          </a:prstGeom>
          <a:noFill/>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400" b="1" dirty="0">
                <a:solidFill>
                  <a:srgbClr val="FFFFFF"/>
                </a:solidFill>
                <a:effectLst>
                  <a:outerShdw blurRad="38100" dist="38100" dir="2700000" algn="tl">
                    <a:srgbClr val="000000"/>
                  </a:outerShdw>
                </a:effectLst>
                <a:cs typeface="Arial" charset="0"/>
              </a:rPr>
              <a:t>*HR</a:t>
            </a:r>
          </a:p>
          <a:p>
            <a:pPr algn="ctr"/>
            <a:r>
              <a:rPr lang="en-US" sz="1400" b="1" dirty="0">
                <a:solidFill>
                  <a:srgbClr val="FFFFFF"/>
                </a:solidFill>
                <a:effectLst>
                  <a:outerShdw blurRad="38100" dist="38100" dir="2700000" algn="tl">
                    <a:srgbClr val="000000"/>
                  </a:outerShdw>
                </a:effectLst>
                <a:cs typeface="Arial" charset="0"/>
              </a:rPr>
              <a:t>for DES</a:t>
            </a:r>
          </a:p>
          <a:p>
            <a:pPr algn="ctr"/>
            <a:r>
              <a:rPr lang="en-US" sz="1400" b="1" dirty="0">
                <a:solidFill>
                  <a:srgbClr val="FFFFFF"/>
                </a:solidFill>
                <a:effectLst>
                  <a:outerShdw blurRad="38100" dist="38100" dir="2700000" algn="tl">
                    <a:srgbClr val="000000"/>
                  </a:outerShdw>
                </a:effectLst>
                <a:cs typeface="Arial" charset="0"/>
              </a:rPr>
              <a:t>vs. BMS</a:t>
            </a:r>
          </a:p>
        </p:txBody>
      </p:sp>
    </p:spTree>
    <p:extLst>
      <p:ext uri="{BB962C8B-B14F-4D97-AF65-F5344CB8AC3E}">
        <p14:creationId xmlns:p14="http://schemas.microsoft.com/office/powerpoint/2010/main" val="90690767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86608"/>
            <a:ext cx="9144000" cy="1384995"/>
          </a:xfrm>
          <a:prstGeom prst="rect">
            <a:avLst/>
          </a:prstGeom>
        </p:spPr>
        <p:txBody>
          <a:bodyPr>
            <a:spAutoFit/>
          </a:bodyPr>
          <a:lstStyle/>
          <a:p>
            <a:pPr algn="ctr" fontAlgn="auto">
              <a:spcBef>
                <a:spcPts val="0"/>
              </a:spcBef>
              <a:spcAft>
                <a:spcPts val="0"/>
              </a:spcAft>
              <a:defRPr/>
            </a:pPr>
            <a:r>
              <a:rPr lang="en-US" sz="2800" b="1" dirty="0">
                <a:solidFill>
                  <a:srgbClr val="FFFF00"/>
                </a:solidFill>
                <a:effectLst>
                  <a:outerShdw blurRad="38100" dist="38100" dir="2700000" algn="tl">
                    <a:srgbClr val="000000"/>
                  </a:outerShdw>
                </a:effectLst>
                <a:latin typeface="Arial"/>
                <a:cs typeface="+mn-cs"/>
              </a:rPr>
              <a:t>DES (bao </a:t>
            </a:r>
            <a:r>
              <a:rPr lang="en-US" sz="2800" b="1" dirty="0" err="1">
                <a:solidFill>
                  <a:srgbClr val="FFFF00"/>
                </a:solidFill>
                <a:effectLst>
                  <a:outerShdw blurRad="38100" dist="38100" dir="2700000" algn="tl">
                    <a:srgbClr val="000000"/>
                  </a:outerShdw>
                </a:effectLst>
                <a:latin typeface="Arial"/>
                <a:cs typeface="+mn-cs"/>
              </a:rPr>
              <a:t>gồm</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cả</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thế</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hệ</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đầu</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và</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thế</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hệ</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sau</a:t>
            </a:r>
            <a:r>
              <a:rPr lang="en-US" sz="2800" b="1" dirty="0">
                <a:solidFill>
                  <a:srgbClr val="FFFF00"/>
                </a:solidFill>
                <a:effectLst>
                  <a:outerShdw blurRad="38100" dist="38100" dir="2700000" algn="tl">
                    <a:srgbClr val="000000"/>
                  </a:outerShdw>
                </a:effectLst>
                <a:latin typeface="Arial"/>
                <a:cs typeface="+mn-cs"/>
              </a:rPr>
              <a:t>) </a:t>
            </a:r>
            <a:r>
              <a:rPr lang="en-US" sz="2800" b="1" dirty="0" err="1">
                <a:solidFill>
                  <a:srgbClr val="FFFF00"/>
                </a:solidFill>
                <a:effectLst>
                  <a:outerShdw blurRad="38100" dist="38100" dir="2700000" algn="tl">
                    <a:srgbClr val="000000"/>
                  </a:outerShdw>
                </a:effectLst>
                <a:latin typeface="Arial"/>
                <a:cs typeface="+mn-cs"/>
              </a:rPr>
              <a:t>và</a:t>
            </a:r>
            <a:r>
              <a:rPr lang="en-US" sz="2800" b="1" dirty="0">
                <a:solidFill>
                  <a:srgbClr val="FFFF00"/>
                </a:solidFill>
                <a:effectLst>
                  <a:outerShdw blurRad="38100" dist="38100" dir="2700000" algn="tl">
                    <a:srgbClr val="000000"/>
                  </a:outerShdw>
                </a:effectLst>
                <a:latin typeface="Arial"/>
                <a:cs typeface="+mn-cs"/>
              </a:rPr>
              <a:t> BMS </a:t>
            </a:r>
            <a:r>
              <a:rPr lang="en-US" sz="2800" b="1" dirty="0" err="1">
                <a:solidFill>
                  <a:srgbClr val="FFFF00"/>
                </a:solidFill>
                <a:effectLst>
                  <a:outerShdw blurRad="38100" dist="38100" dir="2700000" algn="tl">
                    <a:srgbClr val="000000"/>
                  </a:outerShdw>
                </a:effectLst>
                <a:latin typeface="Arial"/>
                <a:cs typeface="+mn-cs"/>
              </a:rPr>
              <a:t>trong</a:t>
            </a:r>
            <a:r>
              <a:rPr lang="en-US" sz="2800" b="1" dirty="0">
                <a:solidFill>
                  <a:srgbClr val="FFFF00"/>
                </a:solidFill>
                <a:effectLst>
                  <a:outerShdw blurRad="38100" dist="38100" dir="2700000" algn="tl">
                    <a:srgbClr val="000000"/>
                  </a:outerShdw>
                </a:effectLst>
                <a:latin typeface="Arial"/>
                <a:cs typeface="+mn-cs"/>
              </a:rPr>
              <a:t> NMCT </a:t>
            </a:r>
            <a:r>
              <a:rPr lang="en-US" sz="2800" b="1" dirty="0" err="1">
                <a:solidFill>
                  <a:srgbClr val="FFFF00"/>
                </a:solidFill>
                <a:effectLst>
                  <a:outerShdw blurRad="38100" dist="38100" dir="2700000" algn="tl">
                    <a:srgbClr val="000000"/>
                  </a:outerShdw>
                </a:effectLst>
                <a:latin typeface="Arial"/>
                <a:cs typeface="+mn-cs"/>
              </a:rPr>
              <a:t>cấp</a:t>
            </a:r>
            <a:r>
              <a:rPr lang="en-US" sz="2800" b="1" dirty="0">
                <a:solidFill>
                  <a:srgbClr val="FFFF00"/>
                </a:solidFill>
                <a:effectLst>
                  <a:outerShdw blurRad="38100" dist="38100" dir="2700000" algn="tl">
                    <a:srgbClr val="000000"/>
                  </a:outerShdw>
                </a:effectLst>
                <a:latin typeface="Arial"/>
                <a:cs typeface="+mn-cs"/>
              </a:rPr>
              <a:t>: </a:t>
            </a:r>
            <a:r>
              <a:rPr lang="en-US" sz="2800" b="1" dirty="0">
                <a:solidFill>
                  <a:srgbClr val="FFFFFF"/>
                </a:solidFill>
                <a:effectLst>
                  <a:outerShdw blurRad="38100" dist="38100" dir="2700000" algn="tl">
                    <a:srgbClr val="000000"/>
                  </a:outerShdw>
                </a:effectLst>
                <a:latin typeface="Arial"/>
                <a:cs typeface="+mn-cs"/>
              </a:rPr>
              <a:t>Network Meta-analysis of 22 Trials, 12,453 Randomized Pts</a:t>
            </a:r>
          </a:p>
        </p:txBody>
      </p:sp>
      <p:sp>
        <p:nvSpPr>
          <p:cNvPr id="204804" name="Rectangle 3"/>
          <p:cNvSpPr>
            <a:spLocks noChangeArrowheads="1"/>
          </p:cNvSpPr>
          <p:nvPr/>
        </p:nvSpPr>
        <p:spPr bwMode="auto">
          <a:xfrm>
            <a:off x="2784475" y="6448602"/>
            <a:ext cx="3573463" cy="304800"/>
          </a:xfrm>
          <a:prstGeom prst="rect">
            <a:avLst/>
          </a:prstGeom>
          <a:noFill/>
          <a:ln w="9525">
            <a:noFill/>
            <a:miter lim="800000"/>
            <a:headEnd/>
            <a:tailEnd/>
          </a:ln>
        </p:spPr>
        <p:txBody>
          <a:bodyPr wrap="none">
            <a:spAutoFit/>
          </a:bodyPr>
          <a:lstStyle/>
          <a:p>
            <a:pPr algn="ctr"/>
            <a:r>
              <a:rPr lang="en-US" sz="1400" b="1" dirty="0">
                <a:solidFill>
                  <a:srgbClr val="FFFFFF"/>
                </a:solidFill>
              </a:rPr>
              <a:t>Palmerini T et al. </a:t>
            </a:r>
            <a:r>
              <a:rPr lang="en-US" sz="1400" b="1" i="1" dirty="0">
                <a:solidFill>
                  <a:srgbClr val="FFFFFF"/>
                </a:solidFill>
              </a:rPr>
              <a:t>JACC</a:t>
            </a:r>
            <a:r>
              <a:rPr lang="en-US" sz="1400" b="1" dirty="0">
                <a:solidFill>
                  <a:srgbClr val="FFFFFF"/>
                </a:solidFill>
              </a:rPr>
              <a:t> 2013;62:496–504</a:t>
            </a:r>
          </a:p>
        </p:txBody>
      </p:sp>
      <p:sp>
        <p:nvSpPr>
          <p:cNvPr id="204810" name="Text Box 10"/>
          <p:cNvSpPr txBox="1">
            <a:spLocks noChangeArrowheads="1"/>
          </p:cNvSpPr>
          <p:nvPr/>
        </p:nvSpPr>
        <p:spPr bwMode="auto">
          <a:xfrm rot="-1849660">
            <a:off x="2640013" y="2314400"/>
            <a:ext cx="1249362" cy="457200"/>
          </a:xfrm>
          <a:prstGeom prst="rect">
            <a:avLst/>
          </a:prstGeom>
          <a:noFill/>
          <a:ln w="9525">
            <a:noFill/>
            <a:miter lim="800000"/>
            <a:headEnd/>
            <a:tailEnd/>
          </a:ln>
          <a:effectLst/>
        </p:spPr>
        <p:txBody>
          <a:bodyPr wrap="none">
            <a:spAutoFit/>
          </a:bodyPr>
          <a:lstStyle/>
          <a:p>
            <a:pPr algn="ctr"/>
            <a:r>
              <a:rPr lang="en-US" b="1">
                <a:solidFill>
                  <a:srgbClr val="FFFFFF"/>
                </a:solidFill>
              </a:rPr>
              <a:t>1 study</a:t>
            </a:r>
          </a:p>
        </p:txBody>
      </p:sp>
      <p:sp>
        <p:nvSpPr>
          <p:cNvPr id="204812" name="Line 12"/>
          <p:cNvSpPr>
            <a:spLocks noChangeShapeType="1"/>
          </p:cNvSpPr>
          <p:nvPr/>
        </p:nvSpPr>
        <p:spPr bwMode="auto">
          <a:xfrm flipV="1">
            <a:off x="2241550" y="2114375"/>
            <a:ext cx="2332038" cy="1341437"/>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3" name="Line 13"/>
          <p:cNvSpPr>
            <a:spLocks noChangeShapeType="1"/>
          </p:cNvSpPr>
          <p:nvPr/>
        </p:nvSpPr>
        <p:spPr bwMode="auto">
          <a:xfrm>
            <a:off x="4573588" y="2131837"/>
            <a:ext cx="2249487" cy="1350963"/>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4" name="Line 14"/>
          <p:cNvSpPr>
            <a:spLocks noChangeShapeType="1"/>
          </p:cNvSpPr>
          <p:nvPr/>
        </p:nvSpPr>
        <p:spPr bwMode="auto">
          <a:xfrm>
            <a:off x="4573588" y="2090562"/>
            <a:ext cx="1395412" cy="3700463"/>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5" name="Line 15"/>
          <p:cNvSpPr>
            <a:spLocks noChangeShapeType="1"/>
          </p:cNvSpPr>
          <p:nvPr/>
        </p:nvSpPr>
        <p:spPr bwMode="auto">
          <a:xfrm flipV="1">
            <a:off x="3027363" y="3573287"/>
            <a:ext cx="3703637" cy="2249488"/>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6" name="Line 16"/>
          <p:cNvSpPr>
            <a:spLocks noChangeShapeType="1"/>
          </p:cNvSpPr>
          <p:nvPr/>
        </p:nvSpPr>
        <p:spPr bwMode="auto">
          <a:xfrm>
            <a:off x="2298700" y="3578050"/>
            <a:ext cx="769938" cy="2147887"/>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7" name="Line 17"/>
          <p:cNvSpPr>
            <a:spLocks noChangeShapeType="1"/>
          </p:cNvSpPr>
          <p:nvPr/>
        </p:nvSpPr>
        <p:spPr bwMode="auto">
          <a:xfrm flipH="1">
            <a:off x="6024563" y="3624087"/>
            <a:ext cx="781050" cy="2125663"/>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19" name="Line 19"/>
          <p:cNvSpPr>
            <a:spLocks noChangeShapeType="1"/>
          </p:cNvSpPr>
          <p:nvPr/>
        </p:nvSpPr>
        <p:spPr bwMode="auto">
          <a:xfrm>
            <a:off x="2260600" y="3551062"/>
            <a:ext cx="3597275" cy="2216150"/>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20" name="Line 20"/>
          <p:cNvSpPr>
            <a:spLocks noChangeShapeType="1"/>
          </p:cNvSpPr>
          <p:nvPr/>
        </p:nvSpPr>
        <p:spPr bwMode="auto">
          <a:xfrm>
            <a:off x="2246313" y="3509787"/>
            <a:ext cx="4649787" cy="0"/>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21" name="Text Box 21"/>
          <p:cNvSpPr txBox="1">
            <a:spLocks noChangeArrowheads="1"/>
          </p:cNvSpPr>
          <p:nvPr/>
        </p:nvSpPr>
        <p:spPr bwMode="auto">
          <a:xfrm>
            <a:off x="7172325" y="3328812"/>
            <a:ext cx="1287532" cy="369332"/>
          </a:xfrm>
          <a:prstGeom prst="rect">
            <a:avLst/>
          </a:prstGeom>
          <a:solidFill>
            <a:srgbClr val="00B050"/>
          </a:solidFill>
          <a:ln w="25400">
            <a:solidFill>
              <a:schemeClr val="bg1">
                <a:lumMod val="75000"/>
                <a:lumOff val="25000"/>
              </a:schemeClr>
            </a:solidFill>
            <a:miter lim="800000"/>
            <a:headEnd/>
            <a:tailEnd/>
          </a:ln>
          <a:effectLst/>
        </p:spPr>
        <p:txBody>
          <a:bodyPr wrap="none">
            <a:spAutoFit/>
          </a:bodyPr>
          <a:lstStyle/>
          <a:p>
            <a:r>
              <a:rPr lang="en-US" sz="1800" b="1"/>
              <a:t>CoCr-EES</a:t>
            </a:r>
          </a:p>
        </p:txBody>
      </p:sp>
      <p:sp>
        <p:nvSpPr>
          <p:cNvPr id="204822" name="Text Box 22"/>
          <p:cNvSpPr txBox="1">
            <a:spLocks noChangeArrowheads="1"/>
          </p:cNvSpPr>
          <p:nvPr/>
        </p:nvSpPr>
        <p:spPr bwMode="auto">
          <a:xfrm>
            <a:off x="746949" y="3324050"/>
            <a:ext cx="1031051" cy="369332"/>
          </a:xfrm>
          <a:prstGeom prst="rect">
            <a:avLst/>
          </a:prstGeom>
          <a:solidFill>
            <a:srgbClr val="00B050"/>
          </a:solidFill>
          <a:ln w="25400">
            <a:solidFill>
              <a:schemeClr val="bg1">
                <a:lumMod val="75000"/>
                <a:lumOff val="25000"/>
              </a:schemeClr>
            </a:solidFill>
            <a:miter lim="800000"/>
            <a:headEnd/>
            <a:tailEnd/>
          </a:ln>
          <a:effectLst/>
        </p:spPr>
        <p:txBody>
          <a:bodyPr wrap="none">
            <a:spAutoFit/>
          </a:bodyPr>
          <a:lstStyle/>
          <a:p>
            <a:pPr algn="r"/>
            <a:r>
              <a:rPr lang="en-US" sz="1800" b="1"/>
              <a:t>PC-ZES</a:t>
            </a:r>
          </a:p>
        </p:txBody>
      </p:sp>
      <p:sp>
        <p:nvSpPr>
          <p:cNvPr id="204824" name="Text Box 24"/>
          <p:cNvSpPr txBox="1">
            <a:spLocks noChangeArrowheads="1"/>
          </p:cNvSpPr>
          <p:nvPr/>
        </p:nvSpPr>
        <p:spPr bwMode="auto">
          <a:xfrm>
            <a:off x="5912534" y="6033912"/>
            <a:ext cx="646331" cy="369332"/>
          </a:xfrm>
          <a:prstGeom prst="rect">
            <a:avLst/>
          </a:prstGeom>
          <a:solidFill>
            <a:srgbClr val="FF0000"/>
          </a:solidFill>
          <a:ln w="25400">
            <a:solidFill>
              <a:schemeClr val="bg1">
                <a:lumMod val="75000"/>
                <a:lumOff val="25000"/>
              </a:schemeClr>
            </a:solidFill>
            <a:miter lim="800000"/>
            <a:headEnd/>
            <a:tailEnd/>
          </a:ln>
          <a:effectLst/>
        </p:spPr>
        <p:txBody>
          <a:bodyPr wrap="none">
            <a:spAutoFit/>
          </a:bodyPr>
          <a:lstStyle/>
          <a:p>
            <a:pPr algn="ctr"/>
            <a:r>
              <a:rPr lang="en-US" sz="1800" b="1"/>
              <a:t>PES</a:t>
            </a:r>
          </a:p>
        </p:txBody>
      </p:sp>
      <p:sp>
        <p:nvSpPr>
          <p:cNvPr id="204826" name="Text Box 26"/>
          <p:cNvSpPr txBox="1">
            <a:spLocks noChangeArrowheads="1"/>
          </p:cNvSpPr>
          <p:nvPr/>
        </p:nvSpPr>
        <p:spPr bwMode="auto">
          <a:xfrm>
            <a:off x="3494847" y="1504775"/>
            <a:ext cx="2108269" cy="369332"/>
          </a:xfrm>
          <a:prstGeom prst="rect">
            <a:avLst/>
          </a:prstGeom>
          <a:solidFill>
            <a:srgbClr val="7030A0"/>
          </a:solidFill>
          <a:ln w="25400">
            <a:solidFill>
              <a:schemeClr val="bg1">
                <a:lumMod val="75000"/>
                <a:lumOff val="25000"/>
              </a:schemeClr>
            </a:solidFill>
            <a:miter lim="800000"/>
            <a:headEnd/>
            <a:tailEnd/>
          </a:ln>
          <a:effectLst/>
        </p:spPr>
        <p:txBody>
          <a:bodyPr wrap="none">
            <a:spAutoFit/>
          </a:bodyPr>
          <a:lstStyle/>
          <a:p>
            <a:pPr algn="ctr"/>
            <a:r>
              <a:rPr lang="en-US" sz="1800" b="1" dirty="0"/>
              <a:t>Bare metal stents</a:t>
            </a:r>
          </a:p>
        </p:txBody>
      </p:sp>
      <p:sp>
        <p:nvSpPr>
          <p:cNvPr id="204827" name="Text Box 27"/>
          <p:cNvSpPr txBox="1">
            <a:spLocks noChangeArrowheads="1"/>
          </p:cNvSpPr>
          <p:nvPr/>
        </p:nvSpPr>
        <p:spPr bwMode="auto">
          <a:xfrm>
            <a:off x="2526397" y="6033912"/>
            <a:ext cx="646331" cy="369332"/>
          </a:xfrm>
          <a:prstGeom prst="rect">
            <a:avLst/>
          </a:prstGeom>
          <a:solidFill>
            <a:srgbClr val="FF0000"/>
          </a:solidFill>
          <a:ln w="25400">
            <a:solidFill>
              <a:schemeClr val="bg1">
                <a:lumMod val="75000"/>
                <a:lumOff val="25000"/>
              </a:schemeClr>
            </a:solidFill>
            <a:miter lim="800000"/>
            <a:headEnd/>
            <a:tailEnd/>
          </a:ln>
          <a:effectLst/>
        </p:spPr>
        <p:txBody>
          <a:bodyPr wrap="none">
            <a:spAutoFit/>
          </a:bodyPr>
          <a:lstStyle/>
          <a:p>
            <a:pPr algn="ctr"/>
            <a:r>
              <a:rPr lang="en-US" sz="1800" b="1" dirty="0"/>
              <a:t>SES</a:t>
            </a:r>
          </a:p>
        </p:txBody>
      </p:sp>
      <p:sp>
        <p:nvSpPr>
          <p:cNvPr id="204829" name="Oval 29"/>
          <p:cNvSpPr>
            <a:spLocks noChangeArrowheads="1"/>
          </p:cNvSpPr>
          <p:nvPr/>
        </p:nvSpPr>
        <p:spPr bwMode="auto">
          <a:xfrm>
            <a:off x="1962150" y="3362150"/>
            <a:ext cx="301625" cy="300037"/>
          </a:xfrm>
          <a:prstGeom prst="ellipse">
            <a:avLst/>
          </a:prstGeom>
          <a:solidFill>
            <a:schemeClr val="bg1"/>
          </a:solidFill>
          <a:ln w="25400">
            <a:solidFill>
              <a:schemeClr val="hlink"/>
            </a:solidFill>
            <a:round/>
            <a:headEnd/>
            <a:tailEnd/>
          </a:ln>
          <a:effectLst/>
        </p:spPr>
        <p:txBody>
          <a:bodyPr wrap="none" anchor="ctr"/>
          <a:lstStyle/>
          <a:p>
            <a:endParaRPr lang="en-US" sz="1800">
              <a:solidFill>
                <a:srgbClr val="FFFFFF"/>
              </a:solidFill>
            </a:endParaRPr>
          </a:p>
        </p:txBody>
      </p:sp>
      <p:sp>
        <p:nvSpPr>
          <p:cNvPr id="204832" name="Text Box 32"/>
          <p:cNvSpPr txBox="1">
            <a:spLocks noChangeArrowheads="1"/>
          </p:cNvSpPr>
          <p:nvPr/>
        </p:nvSpPr>
        <p:spPr bwMode="auto">
          <a:xfrm rot="1947301">
            <a:off x="5346700" y="2403300"/>
            <a:ext cx="1504950" cy="457200"/>
          </a:xfrm>
          <a:prstGeom prst="rect">
            <a:avLst/>
          </a:prstGeom>
          <a:noFill/>
          <a:ln w="9525">
            <a:noFill/>
            <a:miter lim="800000"/>
            <a:headEnd/>
            <a:tailEnd/>
          </a:ln>
          <a:effectLst/>
        </p:spPr>
        <p:txBody>
          <a:bodyPr wrap="none">
            <a:spAutoFit/>
          </a:bodyPr>
          <a:lstStyle/>
          <a:p>
            <a:pPr algn="ctr"/>
            <a:r>
              <a:rPr lang="en-US" b="1">
                <a:solidFill>
                  <a:srgbClr val="FFFFFF"/>
                </a:solidFill>
              </a:rPr>
              <a:t>3 studies</a:t>
            </a:r>
          </a:p>
        </p:txBody>
      </p:sp>
      <p:sp>
        <p:nvSpPr>
          <p:cNvPr id="204833" name="Oval 33"/>
          <p:cNvSpPr>
            <a:spLocks noChangeArrowheads="1"/>
          </p:cNvSpPr>
          <p:nvPr/>
        </p:nvSpPr>
        <p:spPr bwMode="auto">
          <a:xfrm>
            <a:off x="6743700" y="3376437"/>
            <a:ext cx="301625" cy="300038"/>
          </a:xfrm>
          <a:prstGeom prst="ellipse">
            <a:avLst/>
          </a:prstGeom>
          <a:solidFill>
            <a:schemeClr val="bg1"/>
          </a:solidFill>
          <a:ln w="25400">
            <a:solidFill>
              <a:schemeClr val="hlink"/>
            </a:solidFill>
            <a:round/>
            <a:headEnd/>
            <a:tailEnd/>
          </a:ln>
          <a:effectLst/>
        </p:spPr>
        <p:txBody>
          <a:bodyPr wrap="none" anchor="ctr"/>
          <a:lstStyle/>
          <a:p>
            <a:endParaRPr lang="en-US" sz="1800">
              <a:solidFill>
                <a:srgbClr val="FFFFFF"/>
              </a:solidFill>
            </a:endParaRPr>
          </a:p>
        </p:txBody>
      </p:sp>
      <p:sp>
        <p:nvSpPr>
          <p:cNvPr id="204836" name="Text Box 36"/>
          <p:cNvSpPr txBox="1">
            <a:spLocks noChangeArrowheads="1"/>
          </p:cNvSpPr>
          <p:nvPr/>
        </p:nvSpPr>
        <p:spPr bwMode="auto">
          <a:xfrm>
            <a:off x="898525" y="4509912"/>
            <a:ext cx="1504950" cy="457200"/>
          </a:xfrm>
          <a:prstGeom prst="rect">
            <a:avLst/>
          </a:prstGeom>
          <a:noFill/>
          <a:ln w="9525">
            <a:noFill/>
            <a:miter lim="800000"/>
            <a:headEnd/>
            <a:tailEnd/>
          </a:ln>
          <a:effectLst/>
        </p:spPr>
        <p:txBody>
          <a:bodyPr wrap="none">
            <a:spAutoFit/>
          </a:bodyPr>
          <a:lstStyle/>
          <a:p>
            <a:pPr algn="r"/>
            <a:r>
              <a:rPr lang="en-US" b="1">
                <a:solidFill>
                  <a:srgbClr val="FFFFFF"/>
                </a:solidFill>
              </a:rPr>
              <a:t>2 studies</a:t>
            </a:r>
          </a:p>
        </p:txBody>
      </p:sp>
      <p:sp>
        <p:nvSpPr>
          <p:cNvPr id="204837" name="Line 37"/>
          <p:cNvSpPr>
            <a:spLocks noChangeShapeType="1"/>
          </p:cNvSpPr>
          <p:nvPr/>
        </p:nvSpPr>
        <p:spPr bwMode="auto">
          <a:xfrm flipH="1">
            <a:off x="3063875" y="2090562"/>
            <a:ext cx="1509713" cy="3773488"/>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39" name="Text Box 39"/>
          <p:cNvSpPr txBox="1">
            <a:spLocks noChangeArrowheads="1"/>
          </p:cNvSpPr>
          <p:nvPr/>
        </p:nvSpPr>
        <p:spPr bwMode="auto">
          <a:xfrm>
            <a:off x="3821113" y="5859287"/>
            <a:ext cx="1504950" cy="457200"/>
          </a:xfrm>
          <a:prstGeom prst="rect">
            <a:avLst/>
          </a:prstGeom>
          <a:noFill/>
          <a:ln w="9525">
            <a:noFill/>
            <a:miter lim="800000"/>
            <a:headEnd/>
            <a:tailEnd/>
          </a:ln>
          <a:effectLst/>
        </p:spPr>
        <p:txBody>
          <a:bodyPr wrap="none">
            <a:spAutoFit/>
          </a:bodyPr>
          <a:lstStyle/>
          <a:p>
            <a:pPr algn="ctr"/>
            <a:r>
              <a:rPr lang="en-US" b="1">
                <a:solidFill>
                  <a:srgbClr val="FFFFFF"/>
                </a:solidFill>
              </a:rPr>
              <a:t>5 studies</a:t>
            </a:r>
          </a:p>
        </p:txBody>
      </p:sp>
      <p:sp>
        <p:nvSpPr>
          <p:cNvPr id="204840" name="Text Box 40"/>
          <p:cNvSpPr txBox="1">
            <a:spLocks noChangeArrowheads="1"/>
          </p:cNvSpPr>
          <p:nvPr/>
        </p:nvSpPr>
        <p:spPr bwMode="auto">
          <a:xfrm>
            <a:off x="6673850" y="4509912"/>
            <a:ext cx="1504950" cy="457200"/>
          </a:xfrm>
          <a:prstGeom prst="rect">
            <a:avLst/>
          </a:prstGeom>
          <a:noFill/>
          <a:ln w="9525">
            <a:noFill/>
            <a:miter lim="800000"/>
            <a:headEnd/>
            <a:tailEnd/>
          </a:ln>
          <a:effectLst/>
        </p:spPr>
        <p:txBody>
          <a:bodyPr wrap="none">
            <a:spAutoFit/>
          </a:bodyPr>
          <a:lstStyle/>
          <a:p>
            <a:r>
              <a:rPr lang="en-US" b="1">
                <a:solidFill>
                  <a:srgbClr val="FFFFFF"/>
                </a:solidFill>
              </a:rPr>
              <a:t>2 studies</a:t>
            </a:r>
          </a:p>
        </p:txBody>
      </p:sp>
      <p:sp>
        <p:nvSpPr>
          <p:cNvPr id="204841" name="Text Box 41"/>
          <p:cNvSpPr txBox="1">
            <a:spLocks noChangeArrowheads="1"/>
          </p:cNvSpPr>
          <p:nvPr/>
        </p:nvSpPr>
        <p:spPr bwMode="auto">
          <a:xfrm rot="19729930">
            <a:off x="4414419" y="4269241"/>
            <a:ext cx="1063625" cy="336550"/>
          </a:xfrm>
          <a:prstGeom prst="rect">
            <a:avLst/>
          </a:prstGeom>
          <a:noFill/>
          <a:ln w="9525">
            <a:noFill/>
            <a:miter lim="800000"/>
            <a:headEnd/>
            <a:tailEnd/>
          </a:ln>
          <a:effectLst/>
        </p:spPr>
        <p:txBody>
          <a:bodyPr wrap="none">
            <a:spAutoFit/>
          </a:bodyPr>
          <a:lstStyle/>
          <a:p>
            <a:r>
              <a:rPr lang="en-US" sz="1600" b="1" dirty="0">
                <a:solidFill>
                  <a:srgbClr val="FFFFFF"/>
                </a:solidFill>
              </a:rPr>
              <a:t>2 studies</a:t>
            </a:r>
          </a:p>
        </p:txBody>
      </p:sp>
      <p:sp>
        <p:nvSpPr>
          <p:cNvPr id="204842" name="Text Box 42"/>
          <p:cNvSpPr txBox="1">
            <a:spLocks noChangeArrowheads="1"/>
          </p:cNvSpPr>
          <p:nvPr/>
        </p:nvSpPr>
        <p:spPr bwMode="auto">
          <a:xfrm>
            <a:off x="4103688" y="3178000"/>
            <a:ext cx="895350" cy="336550"/>
          </a:xfrm>
          <a:prstGeom prst="rect">
            <a:avLst/>
          </a:prstGeom>
          <a:noFill/>
          <a:ln w="9525">
            <a:noFill/>
            <a:miter lim="800000"/>
            <a:headEnd/>
            <a:tailEnd/>
          </a:ln>
          <a:effectLst/>
        </p:spPr>
        <p:txBody>
          <a:bodyPr wrap="none">
            <a:spAutoFit/>
          </a:bodyPr>
          <a:lstStyle/>
          <a:p>
            <a:pPr algn="ctr"/>
            <a:r>
              <a:rPr lang="en-US" sz="1600" b="1">
                <a:solidFill>
                  <a:srgbClr val="FFFFFF"/>
                </a:solidFill>
              </a:rPr>
              <a:t>1 study</a:t>
            </a:r>
          </a:p>
        </p:txBody>
      </p:sp>
      <p:sp>
        <p:nvSpPr>
          <p:cNvPr id="204838" name="Line 38"/>
          <p:cNvSpPr>
            <a:spLocks noChangeShapeType="1"/>
          </p:cNvSpPr>
          <p:nvPr/>
        </p:nvSpPr>
        <p:spPr bwMode="auto">
          <a:xfrm>
            <a:off x="3159125" y="5851350"/>
            <a:ext cx="2678113" cy="0"/>
          </a:xfrm>
          <a:prstGeom prst="line">
            <a:avLst/>
          </a:prstGeom>
          <a:noFill/>
          <a:ln w="38100">
            <a:solidFill>
              <a:schemeClr val="hlink"/>
            </a:solidFill>
            <a:round/>
            <a:headEnd/>
            <a:tailEnd/>
          </a:ln>
          <a:effectLst/>
        </p:spPr>
        <p:txBody>
          <a:bodyPr/>
          <a:lstStyle/>
          <a:p>
            <a:endParaRPr lang="en-US" sz="1800">
              <a:solidFill>
                <a:srgbClr val="FFFFFF"/>
              </a:solidFill>
            </a:endParaRPr>
          </a:p>
        </p:txBody>
      </p:sp>
      <p:sp>
        <p:nvSpPr>
          <p:cNvPr id="204834" name="Oval 34"/>
          <p:cNvSpPr>
            <a:spLocks noChangeArrowheads="1"/>
          </p:cNvSpPr>
          <p:nvPr/>
        </p:nvSpPr>
        <p:spPr bwMode="auto">
          <a:xfrm>
            <a:off x="2870200" y="5664025"/>
            <a:ext cx="301625" cy="300037"/>
          </a:xfrm>
          <a:prstGeom prst="ellipse">
            <a:avLst/>
          </a:prstGeom>
          <a:solidFill>
            <a:schemeClr val="bg1"/>
          </a:solidFill>
          <a:ln w="25400">
            <a:solidFill>
              <a:schemeClr val="hlink"/>
            </a:solidFill>
            <a:round/>
            <a:headEnd/>
            <a:tailEnd/>
          </a:ln>
          <a:effectLst/>
        </p:spPr>
        <p:txBody>
          <a:bodyPr wrap="none" anchor="ctr"/>
          <a:lstStyle/>
          <a:p>
            <a:endParaRPr lang="en-US" sz="1800">
              <a:solidFill>
                <a:srgbClr val="FFFFFF"/>
              </a:solidFill>
            </a:endParaRPr>
          </a:p>
        </p:txBody>
      </p:sp>
      <p:sp>
        <p:nvSpPr>
          <p:cNvPr id="204835" name="Oval 35"/>
          <p:cNvSpPr>
            <a:spLocks noChangeArrowheads="1"/>
          </p:cNvSpPr>
          <p:nvPr/>
        </p:nvSpPr>
        <p:spPr bwMode="auto">
          <a:xfrm>
            <a:off x="5795963" y="5664025"/>
            <a:ext cx="301625" cy="300037"/>
          </a:xfrm>
          <a:prstGeom prst="ellipse">
            <a:avLst/>
          </a:prstGeom>
          <a:solidFill>
            <a:schemeClr val="bg1"/>
          </a:solidFill>
          <a:ln w="25400">
            <a:solidFill>
              <a:schemeClr val="hlink"/>
            </a:solidFill>
            <a:round/>
            <a:headEnd/>
            <a:tailEnd/>
          </a:ln>
          <a:effectLst/>
        </p:spPr>
        <p:txBody>
          <a:bodyPr wrap="none" anchor="ctr"/>
          <a:lstStyle/>
          <a:p>
            <a:endParaRPr lang="en-US" sz="1800">
              <a:solidFill>
                <a:srgbClr val="FFFFFF"/>
              </a:solidFill>
            </a:endParaRPr>
          </a:p>
        </p:txBody>
      </p:sp>
      <p:sp>
        <p:nvSpPr>
          <p:cNvPr id="204828" name="Oval 28"/>
          <p:cNvSpPr>
            <a:spLocks noChangeArrowheads="1"/>
          </p:cNvSpPr>
          <p:nvPr/>
        </p:nvSpPr>
        <p:spPr bwMode="auto">
          <a:xfrm>
            <a:off x="4405313" y="1930225"/>
            <a:ext cx="301625" cy="300037"/>
          </a:xfrm>
          <a:prstGeom prst="ellipse">
            <a:avLst/>
          </a:prstGeom>
          <a:solidFill>
            <a:schemeClr val="bg1"/>
          </a:solidFill>
          <a:ln w="25400">
            <a:solidFill>
              <a:schemeClr val="hlink"/>
            </a:solidFill>
            <a:round/>
            <a:headEnd/>
            <a:tailEnd/>
          </a:ln>
          <a:effectLst/>
        </p:spPr>
        <p:txBody>
          <a:bodyPr wrap="none" anchor="ctr"/>
          <a:lstStyle/>
          <a:p>
            <a:endParaRPr lang="en-US" sz="1800">
              <a:solidFill>
                <a:srgbClr val="FFFFFF"/>
              </a:solidFill>
            </a:endParaRPr>
          </a:p>
        </p:txBody>
      </p:sp>
      <p:sp>
        <p:nvSpPr>
          <p:cNvPr id="204843" name="Text Box 43"/>
          <p:cNvSpPr txBox="1">
            <a:spLocks noChangeArrowheads="1"/>
          </p:cNvSpPr>
          <p:nvPr/>
        </p:nvSpPr>
        <p:spPr bwMode="auto">
          <a:xfrm rot="1914909">
            <a:off x="3593681" y="4331903"/>
            <a:ext cx="1065213" cy="336550"/>
          </a:xfrm>
          <a:prstGeom prst="rect">
            <a:avLst/>
          </a:prstGeom>
          <a:noFill/>
          <a:ln w="9525">
            <a:noFill/>
            <a:miter lim="800000"/>
            <a:headEnd/>
            <a:tailEnd/>
          </a:ln>
          <a:effectLst/>
        </p:spPr>
        <p:txBody>
          <a:bodyPr wrap="none">
            <a:spAutoFit/>
          </a:bodyPr>
          <a:lstStyle/>
          <a:p>
            <a:r>
              <a:rPr lang="en-US" sz="1600" b="1" dirty="0">
                <a:solidFill>
                  <a:srgbClr val="FFFFFF"/>
                </a:solidFill>
              </a:rPr>
              <a:t>3 studies</a:t>
            </a:r>
          </a:p>
        </p:txBody>
      </p:sp>
      <p:sp>
        <p:nvSpPr>
          <p:cNvPr id="204849" name="Text Box 49"/>
          <p:cNvSpPr txBox="1">
            <a:spLocks noChangeArrowheads="1"/>
          </p:cNvSpPr>
          <p:nvPr/>
        </p:nvSpPr>
        <p:spPr bwMode="auto">
          <a:xfrm rot="-68861199">
            <a:off x="3079750" y="3700288"/>
            <a:ext cx="1063625" cy="336550"/>
          </a:xfrm>
          <a:prstGeom prst="rect">
            <a:avLst/>
          </a:prstGeom>
          <a:solidFill>
            <a:schemeClr val="bg1"/>
          </a:solidFill>
          <a:ln w="9525">
            <a:noFill/>
            <a:miter lim="800000"/>
            <a:headEnd/>
            <a:tailEnd/>
          </a:ln>
          <a:effectLst/>
        </p:spPr>
        <p:txBody>
          <a:bodyPr wrap="none">
            <a:spAutoFit/>
          </a:bodyPr>
          <a:lstStyle/>
          <a:p>
            <a:r>
              <a:rPr lang="en-US" sz="1600" b="1">
                <a:solidFill>
                  <a:srgbClr val="FFFFFF"/>
                </a:solidFill>
              </a:rPr>
              <a:t>9 studies</a:t>
            </a:r>
          </a:p>
        </p:txBody>
      </p:sp>
      <p:sp>
        <p:nvSpPr>
          <p:cNvPr id="204850" name="Text Box 50"/>
          <p:cNvSpPr txBox="1">
            <a:spLocks noChangeArrowheads="1"/>
          </p:cNvSpPr>
          <p:nvPr/>
        </p:nvSpPr>
        <p:spPr bwMode="auto">
          <a:xfrm rot="-39096980">
            <a:off x="4946650" y="3673300"/>
            <a:ext cx="1063625" cy="336550"/>
          </a:xfrm>
          <a:prstGeom prst="rect">
            <a:avLst/>
          </a:prstGeom>
          <a:solidFill>
            <a:schemeClr val="bg1"/>
          </a:solidFill>
          <a:ln w="9525">
            <a:noFill/>
            <a:miter lim="800000"/>
            <a:headEnd/>
            <a:tailEnd/>
          </a:ln>
          <a:effectLst/>
        </p:spPr>
        <p:txBody>
          <a:bodyPr wrap="none">
            <a:spAutoFit/>
          </a:bodyPr>
          <a:lstStyle/>
          <a:p>
            <a:r>
              <a:rPr lang="en-US" sz="1600" b="1">
                <a:solidFill>
                  <a:srgbClr val="FFFFFF"/>
                </a:solidFill>
              </a:rPr>
              <a:t>7 studies</a:t>
            </a:r>
          </a:p>
        </p:txBody>
      </p:sp>
    </p:spTree>
    <p:extLst>
      <p:ext uri="{BB962C8B-B14F-4D97-AF65-F5344CB8AC3E}">
        <p14:creationId xmlns:p14="http://schemas.microsoft.com/office/powerpoint/2010/main" val="298988571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7562" name="Group 282"/>
          <p:cNvGraphicFramePr>
            <a:graphicFrameLocks noGrp="1"/>
          </p:cNvGraphicFramePr>
          <p:nvPr>
            <p:extLst>
              <p:ext uri="{D42A27DB-BD31-4B8C-83A1-F6EECF244321}">
                <p14:modId xmlns:p14="http://schemas.microsoft.com/office/powerpoint/2010/main" val="1183928729"/>
              </p:ext>
            </p:extLst>
          </p:nvPr>
        </p:nvGraphicFramePr>
        <p:xfrm>
          <a:off x="87313" y="1014607"/>
          <a:ext cx="9051925" cy="5449519"/>
        </p:xfrm>
        <a:graphic>
          <a:graphicData uri="http://schemas.openxmlformats.org/drawingml/2006/table">
            <a:tbl>
              <a:tblPr/>
              <a:tblGrid>
                <a:gridCol w="2755900">
                  <a:extLst>
                    <a:ext uri="{9D8B030D-6E8A-4147-A177-3AD203B41FA5}">
                      <a16:colId xmlns:a16="http://schemas.microsoft.com/office/drawing/2014/main" val="20000"/>
                    </a:ext>
                  </a:extLst>
                </a:gridCol>
                <a:gridCol w="1082675">
                  <a:extLst>
                    <a:ext uri="{9D8B030D-6E8A-4147-A177-3AD203B41FA5}">
                      <a16:colId xmlns:a16="http://schemas.microsoft.com/office/drawing/2014/main" val="20001"/>
                    </a:ext>
                  </a:extLst>
                </a:gridCol>
                <a:gridCol w="1303337">
                  <a:extLst>
                    <a:ext uri="{9D8B030D-6E8A-4147-A177-3AD203B41FA5}">
                      <a16:colId xmlns:a16="http://schemas.microsoft.com/office/drawing/2014/main" val="20002"/>
                    </a:ext>
                  </a:extLst>
                </a:gridCol>
                <a:gridCol w="1303338">
                  <a:extLst>
                    <a:ext uri="{9D8B030D-6E8A-4147-A177-3AD203B41FA5}">
                      <a16:colId xmlns:a16="http://schemas.microsoft.com/office/drawing/2014/main" val="20003"/>
                    </a:ext>
                  </a:extLst>
                </a:gridCol>
                <a:gridCol w="1303337">
                  <a:extLst>
                    <a:ext uri="{9D8B030D-6E8A-4147-A177-3AD203B41FA5}">
                      <a16:colId xmlns:a16="http://schemas.microsoft.com/office/drawing/2014/main" val="20004"/>
                    </a:ext>
                  </a:extLst>
                </a:gridCol>
                <a:gridCol w="1303338">
                  <a:extLst>
                    <a:ext uri="{9D8B030D-6E8A-4147-A177-3AD203B41FA5}">
                      <a16:colId xmlns:a16="http://schemas.microsoft.com/office/drawing/2014/main" val="20005"/>
                    </a:ext>
                  </a:extLst>
                </a:gridCol>
              </a:tblGrid>
              <a:tr h="24593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Event</a:t>
                      </a:r>
                    </a:p>
                  </a:txBody>
                  <a:tcPr marT="9144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BMS</a:t>
                      </a:r>
                    </a:p>
                  </a:txBody>
                  <a:tcPr marT="9144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PES</a:t>
                      </a:r>
                    </a:p>
                  </a:txBody>
                  <a:tcPr marT="9144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SES</a:t>
                      </a:r>
                    </a:p>
                  </a:txBody>
                  <a:tcPr marT="9144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PC-ZES</a:t>
                      </a:r>
                    </a:p>
                  </a:txBody>
                  <a:tcPr marT="9144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400" b="1" i="0" u="none" strike="noStrike" cap="none" normalizeH="0" baseline="0" dirty="0">
                          <a:ln>
                            <a:noFill/>
                          </a:ln>
                          <a:solidFill>
                            <a:schemeClr val="hlink"/>
                          </a:solidFill>
                          <a:effectLst/>
                          <a:latin typeface="Arial" pitchFamily="34" charset="0"/>
                          <a:cs typeface="Arial" pitchFamily="34" charset="0"/>
                        </a:rPr>
                        <a:t>CoCr-EES</a:t>
                      </a:r>
                    </a:p>
                  </a:txBody>
                  <a:tcPr marT="9144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0"/>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Death</a:t>
                      </a:r>
                    </a:p>
                  </a:txBody>
                  <a:tcPr marL="45720" marR="4572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dirty="0">
                        <a:ln>
                          <a:noFill/>
                        </a:ln>
                        <a:solidFill>
                          <a:srgbClr val="FFFF00"/>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2060"/>
                    </a:solidFill>
                  </a:tcPr>
                </a:tc>
                <a:extLst>
                  <a:ext uri="{0D108BD9-81ED-4DB2-BD59-A6C34878D82A}">
                    <a16:rowId xmlns:a16="http://schemas.microsoft.com/office/drawing/2014/main" val="10001"/>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Rate per 100 </a:t>
                      </a:r>
                      <a:r>
                        <a:rPr kumimoji="0" lang="en-US" sz="1200" b="0" i="0" u="none" strike="noStrike" cap="none" normalizeH="0" baseline="0" dirty="0" err="1">
                          <a:ln>
                            <a:noFill/>
                          </a:ln>
                          <a:solidFill>
                            <a:schemeClr val="tx1"/>
                          </a:solidFill>
                          <a:effectLst/>
                          <a:latin typeface="Arial" pitchFamily="34" charset="0"/>
                          <a:cs typeface="Arial" pitchFamily="34" charset="0"/>
                        </a:rPr>
                        <a:t>pt-yrs</a:t>
                      </a:r>
                      <a:r>
                        <a:rPr kumimoji="0" lang="en-US" sz="1200" b="0" i="0" u="none" strike="noStrike" cap="none" normalizeH="0" baseline="0" dirty="0">
                          <a:ln>
                            <a:noFill/>
                          </a:ln>
                          <a:solidFill>
                            <a:schemeClr val="tx1"/>
                          </a:solidFill>
                          <a:effectLst/>
                          <a:latin typeface="Arial" pitchFamily="34" charset="0"/>
                          <a:cs typeface="Arial" pitchFamily="34" charset="0"/>
                        </a:rPr>
                        <a:t>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3.01 (1.75-5.22)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Arial" pitchFamily="34" charset="0"/>
                        </a:rPr>
                        <a:t>2.70 (1.49-4.90)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2.50 (1.37-4.57)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Arial" pitchFamily="34" charset="0"/>
                        </a:rPr>
                        <a:t>3.68 (1.76-8.04)</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2.13 (1.11-4.07)</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2"/>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1 yr</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5%</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65%</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3"/>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6%</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74%</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4"/>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Cardiac death</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5"/>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Rate per 100 pt-yrs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2.03 (1.19-3.47)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1.78 (0.96-3.29)</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1.54 (0.83-2.90)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2.81 (1.22-6.32)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1.46 (0.73-2.90)</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6"/>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1 yr</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51%</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7"/>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35%</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56%</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8"/>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MI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09"/>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Rate per 100 pt-yrs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3.48 (1.18-3.48)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2.07 (1.13-3.80)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1.70 (0.90-3.22)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1.34 (0.60-2.90)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1.26 (0.62-2.47)</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0"/>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1 yr</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6%</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56%</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1"/>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5%</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45%</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50%</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2"/>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Definite stent thrombosis</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3"/>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Rate per 100 pt-yrs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0.91 (0.54-1.54)</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1.26 (0.59-2.53)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0.81 (0.34-1.73)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0.64 (0.11-2.57)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0.35 (0.13-1.03)</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4"/>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Best at 1 yr</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7%</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63%</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5"/>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18%</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79%</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6"/>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Definite / probable stent thrombosis</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7"/>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Arial" pitchFamily="34" charset="0"/>
                        </a:rPr>
                        <a:t>Rate per 100 pt-yrs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1.23 (0.70-2.09)</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1.34 (0.67-2.64)</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1.11 (0.52-2.33)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0.64 (0.18-1.84)</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0.52 (0.22-1.19)</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8"/>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Best at 1 </a:t>
                      </a:r>
                      <a:r>
                        <a:rPr kumimoji="0" lang="en-US" sz="1200" b="0" i="0" u="none" strike="noStrike" cap="none" normalizeH="0" baseline="0" dirty="0" err="1">
                          <a:ln>
                            <a:noFill/>
                          </a:ln>
                          <a:solidFill>
                            <a:schemeClr val="tx1"/>
                          </a:solidFill>
                          <a:effectLst/>
                          <a:latin typeface="Arial" pitchFamily="34" charset="0"/>
                          <a:cs typeface="Arial" pitchFamily="34" charset="0"/>
                        </a:rPr>
                        <a:t>yr</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29%</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rgbClr val="FFFF00"/>
                          </a:solidFill>
                          <a:effectLst/>
                          <a:latin typeface="Arial" pitchFamily="34" charset="0"/>
                          <a:cs typeface="Arial" pitchFamily="34" charset="0"/>
                        </a:rPr>
                        <a:t>69%</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19"/>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75%</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20"/>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1" i="0" u="none" strike="noStrike" cap="none" normalizeH="0" baseline="0" dirty="0">
                          <a:ln>
                            <a:noFill/>
                          </a:ln>
                          <a:solidFill>
                            <a:schemeClr val="hlink"/>
                          </a:solidFill>
                          <a:effectLst/>
                          <a:latin typeface="Arial" pitchFamily="34" charset="0"/>
                          <a:cs typeface="Arial" pitchFamily="34" charset="0"/>
                        </a:rPr>
                        <a:t>TVR</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cs typeface="Arial" pitchFamily="34" charset="0"/>
                      </a:endParaRP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endParaRPr kumimoji="0" lang="en-US" sz="1100" b="1" i="0" u="none" strike="noStrike" cap="none" normalizeH="0" baseline="0" dirty="0">
                        <a:ln>
                          <a:noFill/>
                        </a:ln>
                        <a:solidFill>
                          <a:srgbClr val="FFFF00"/>
                        </a:solidFill>
                        <a:effectLst/>
                        <a:latin typeface="Arial" pitchFamily="34" charset="0"/>
                        <a:cs typeface="Arial" pitchFamily="34" charset="0"/>
                      </a:endParaRP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21"/>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Rate per 100 </a:t>
                      </a:r>
                      <a:r>
                        <a:rPr kumimoji="0" lang="en-US" sz="1200" b="0" i="0" u="none" strike="noStrike" cap="none" normalizeH="0" baseline="0" dirty="0" err="1">
                          <a:ln>
                            <a:noFill/>
                          </a:ln>
                          <a:solidFill>
                            <a:schemeClr val="tx1"/>
                          </a:solidFill>
                          <a:effectLst/>
                          <a:latin typeface="Arial" pitchFamily="34" charset="0"/>
                          <a:cs typeface="Arial" pitchFamily="34" charset="0"/>
                        </a:rPr>
                        <a:t>pt-yrs</a:t>
                      </a:r>
                      <a:r>
                        <a:rPr kumimoji="0" lang="en-US" sz="1200" b="0" i="0" u="none" strike="noStrike" cap="none" normalizeH="0" baseline="0" dirty="0">
                          <a:ln>
                            <a:noFill/>
                          </a:ln>
                          <a:solidFill>
                            <a:schemeClr val="tx1"/>
                          </a:solidFill>
                          <a:effectLst/>
                          <a:latin typeface="Arial" pitchFamily="34" charset="0"/>
                          <a:cs typeface="Arial" pitchFamily="34" charset="0"/>
                        </a:rPr>
                        <a:t> (95% CI)</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4.50 (2.60-7.90)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2.90 (1.60-5.30)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cs typeface="Arial" pitchFamily="34" charset="0"/>
                        </a:rPr>
                        <a:t>2.10 (1.10-3.90)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2.50 (1.00-5.50)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1.90 (0.90-3.70)</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22"/>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Best at 1 </a:t>
                      </a:r>
                      <a:r>
                        <a:rPr kumimoji="0" lang="en-US" sz="1200" b="0" i="0" u="none" strike="noStrike" cap="none" normalizeH="0" baseline="0" dirty="0" err="1">
                          <a:ln>
                            <a:noFill/>
                          </a:ln>
                          <a:solidFill>
                            <a:schemeClr val="tx1"/>
                          </a:solidFill>
                          <a:effectLst/>
                          <a:latin typeface="Arial" pitchFamily="34" charset="0"/>
                          <a:cs typeface="Arial" pitchFamily="34" charset="0"/>
                        </a:rPr>
                        <a:t>yr</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marL="45720" marR="4572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4" charset="0"/>
                          <a:cs typeface="Arial" pitchFamily="34" charset="0"/>
                        </a:rPr>
                        <a:t>82%</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3%</a:t>
                      </a:r>
                    </a:p>
                  </a:txBody>
                  <a:tcPr marL="45720" marR="45720" anchor="ctr" horzOverflow="overflow">
                    <a:lnL>
                      <a:noFill/>
                    </a:lnL>
                    <a:lnR>
                      <a:noFill/>
                    </a:lnR>
                    <a:lnT>
                      <a:noFill/>
                    </a:lnT>
                    <a:lnB>
                      <a:noFill/>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14%</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2060"/>
                    </a:solidFill>
                  </a:tcPr>
                </a:tc>
                <a:extLst>
                  <a:ext uri="{0D108BD9-81ED-4DB2-BD59-A6C34878D82A}">
                    <a16:rowId xmlns:a16="http://schemas.microsoft.com/office/drawing/2014/main" val="10023"/>
                  </a:ext>
                </a:extLst>
              </a:tr>
              <a:tr h="214177">
                <a:tc>
                  <a:txBody>
                    <a:bodyPr/>
                    <a:lstStyle/>
                    <a:p>
                      <a:pPr marL="0" marR="0" lvl="0" indent="0" algn="l" defTabSz="914400" rtl="0" eaLnBrk="1" fontAlgn="base" latinLnBrk="0" hangingPunct="1">
                        <a:lnSpc>
                          <a:spcPct val="6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Best at latest follow-up</a:t>
                      </a:r>
                    </a:p>
                  </a:txBody>
                  <a:tcPr marL="45720" marR="45720"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0%</a:t>
                      </a:r>
                    </a:p>
                  </a:txBody>
                  <a:tcPr marL="45720" marR="4572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Arial" pitchFamily="34" charset="0"/>
                        </a:rPr>
                        <a:t>29%</a:t>
                      </a:r>
                    </a:p>
                  </a:txBody>
                  <a:tcPr marL="45720" marR="4572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7%</a:t>
                      </a:r>
                    </a:p>
                  </a:txBody>
                  <a:tcPr marL="45720" marR="4572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65000"/>
                        </a:lnSpc>
                        <a:spcBef>
                          <a:spcPct val="0"/>
                        </a:spcBef>
                        <a:spcAft>
                          <a:spcPct val="0"/>
                        </a:spcAft>
                        <a:buClrTx/>
                        <a:buSzTx/>
                        <a:buFontTx/>
                        <a:buNone/>
                        <a:tabLst/>
                      </a:pPr>
                      <a:r>
                        <a:rPr kumimoji="0" lang="en-US" sz="1100" b="1" i="0" u="none" strike="noStrike" cap="none" normalizeH="0" baseline="0" dirty="0">
                          <a:ln>
                            <a:noFill/>
                          </a:ln>
                          <a:solidFill>
                            <a:srgbClr val="FFFF00"/>
                          </a:solidFill>
                          <a:effectLst/>
                          <a:latin typeface="Arial" pitchFamily="34" charset="0"/>
                          <a:cs typeface="Arial" pitchFamily="34" charset="0"/>
                        </a:rPr>
                        <a:t>64%</a:t>
                      </a:r>
                    </a:p>
                  </a:txBody>
                  <a:tcPr marL="45720" marR="45720"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24"/>
                  </a:ext>
                </a:extLst>
              </a:tr>
            </a:tbl>
          </a:graphicData>
        </a:graphic>
      </p:graphicFrame>
      <p:sp>
        <p:nvSpPr>
          <p:cNvPr id="3" name="Rectangle 2"/>
          <p:cNvSpPr/>
          <p:nvPr/>
        </p:nvSpPr>
        <p:spPr>
          <a:xfrm>
            <a:off x="0" y="46189"/>
            <a:ext cx="9144000" cy="954107"/>
          </a:xfrm>
          <a:prstGeom prst="rect">
            <a:avLst/>
          </a:prstGeom>
        </p:spPr>
        <p:txBody>
          <a:bodyPr wrap="square">
            <a:spAutoFit/>
          </a:bodyPr>
          <a:lstStyle/>
          <a:p>
            <a:pPr algn="ctr"/>
            <a:r>
              <a:rPr lang="en-US" sz="2800" b="1" dirty="0">
                <a:solidFill>
                  <a:srgbClr val="FFFF00"/>
                </a:solidFill>
                <a:effectLst>
                  <a:outerShdw blurRad="38100" dist="38100" dir="2700000" algn="tl">
                    <a:srgbClr val="000000"/>
                  </a:outerShdw>
                </a:effectLst>
              </a:rPr>
              <a:t>DES </a:t>
            </a:r>
            <a:r>
              <a:rPr lang="en-US" sz="2800" b="1" dirty="0" err="1">
                <a:solidFill>
                  <a:srgbClr val="FFFF00"/>
                </a:solidFill>
                <a:effectLst>
                  <a:outerShdw blurRad="38100" dist="38100" dir="2700000" algn="tl">
                    <a:srgbClr val="000000"/>
                  </a:outerShdw>
                </a:effectLst>
              </a:rPr>
              <a:t>và</a:t>
            </a:r>
            <a:r>
              <a:rPr lang="en-US" sz="2800" b="1" dirty="0">
                <a:solidFill>
                  <a:srgbClr val="FFFF00"/>
                </a:solidFill>
                <a:effectLst>
                  <a:outerShdw blurRad="38100" dist="38100" dir="2700000" algn="tl">
                    <a:srgbClr val="000000"/>
                  </a:outerShdw>
                </a:effectLst>
              </a:rPr>
              <a:t> BMS </a:t>
            </a:r>
            <a:r>
              <a:rPr lang="en-US" sz="2800" b="1" dirty="0" err="1">
                <a:solidFill>
                  <a:srgbClr val="FFFF00"/>
                </a:solidFill>
                <a:effectLst>
                  <a:outerShdw blurRad="38100" dist="38100" dir="2700000" algn="tl">
                    <a:srgbClr val="000000"/>
                  </a:outerShdw>
                </a:effectLst>
              </a:rPr>
              <a:t>trong</a:t>
            </a:r>
            <a:r>
              <a:rPr lang="en-US" sz="2800" b="1" dirty="0">
                <a:solidFill>
                  <a:srgbClr val="FFFF00"/>
                </a:solidFill>
                <a:effectLst>
                  <a:outerShdw blurRad="38100" dist="38100" dir="2700000" algn="tl">
                    <a:srgbClr val="000000"/>
                  </a:outerShdw>
                </a:effectLst>
              </a:rPr>
              <a:t> NMCT </a:t>
            </a:r>
            <a:r>
              <a:rPr lang="en-US" sz="2800" b="1" dirty="0" err="1">
                <a:solidFill>
                  <a:srgbClr val="FFFF00"/>
                </a:solidFill>
                <a:effectLst>
                  <a:outerShdw blurRad="38100" dist="38100" dir="2700000" algn="tl">
                    <a:srgbClr val="000000"/>
                  </a:outerShdw>
                </a:effectLst>
              </a:rPr>
              <a:t>cấp</a:t>
            </a:r>
            <a:r>
              <a:rPr lang="en-US" sz="2800" b="1" dirty="0">
                <a:solidFill>
                  <a:srgbClr val="FFFF00"/>
                </a:solidFill>
                <a:effectLst>
                  <a:outerShdw blurRad="38100" dist="38100" dir="2700000" algn="tl">
                    <a:srgbClr val="000000"/>
                  </a:outerShdw>
                </a:effectLst>
              </a:rPr>
              <a:t>: </a:t>
            </a:r>
            <a:r>
              <a:rPr lang="en-US" sz="2800" b="1" dirty="0">
                <a:solidFill>
                  <a:srgbClr val="FFFFFF"/>
                </a:solidFill>
                <a:effectLst>
                  <a:outerShdw blurRad="38100" dist="38100" dir="2700000" algn="tl">
                    <a:srgbClr val="000000"/>
                  </a:outerShdw>
                </a:effectLst>
              </a:rPr>
              <a:t>Network Meta-analysis of 22 Trials, 12,453 Randomized Pts</a:t>
            </a:r>
          </a:p>
        </p:txBody>
      </p:sp>
      <p:sp>
        <p:nvSpPr>
          <p:cNvPr id="97285" name="Rectangle 3"/>
          <p:cNvSpPr>
            <a:spLocks noChangeArrowheads="1"/>
          </p:cNvSpPr>
          <p:nvPr/>
        </p:nvSpPr>
        <p:spPr bwMode="auto">
          <a:xfrm>
            <a:off x="2784475" y="6499730"/>
            <a:ext cx="3573463" cy="304800"/>
          </a:xfrm>
          <a:prstGeom prst="rect">
            <a:avLst/>
          </a:prstGeom>
          <a:noFill/>
          <a:ln w="9525">
            <a:noFill/>
            <a:miter lim="800000"/>
            <a:headEnd/>
            <a:tailEnd/>
          </a:ln>
        </p:spPr>
        <p:txBody>
          <a:bodyPr wrap="none">
            <a:spAutoFit/>
          </a:bodyPr>
          <a:lstStyle/>
          <a:p>
            <a:pPr algn="ctr"/>
            <a:r>
              <a:rPr lang="en-US" sz="1400" b="1" dirty="0">
                <a:solidFill>
                  <a:srgbClr val="FFFFFF"/>
                </a:solidFill>
              </a:rPr>
              <a:t>Palmerini T et al. </a:t>
            </a:r>
            <a:r>
              <a:rPr lang="en-US" sz="1400" b="1" i="1" dirty="0">
                <a:solidFill>
                  <a:srgbClr val="FFFFFF"/>
                </a:solidFill>
              </a:rPr>
              <a:t>JACC</a:t>
            </a:r>
            <a:r>
              <a:rPr lang="en-US" sz="1400" b="1" dirty="0">
                <a:solidFill>
                  <a:srgbClr val="FFFFFF"/>
                </a:solidFill>
              </a:rPr>
              <a:t> 2013;62:496–504</a:t>
            </a:r>
          </a:p>
        </p:txBody>
      </p:sp>
      <p:sp>
        <p:nvSpPr>
          <p:cNvPr id="97552" name="Text Box 272"/>
          <p:cNvSpPr txBox="1">
            <a:spLocks noChangeArrowheads="1"/>
          </p:cNvSpPr>
          <p:nvPr/>
        </p:nvSpPr>
        <p:spPr bwMode="auto">
          <a:xfrm>
            <a:off x="1955712" y="989686"/>
            <a:ext cx="1107997" cy="307777"/>
          </a:xfrm>
          <a:prstGeom prst="rect">
            <a:avLst/>
          </a:prstGeom>
          <a:noFill/>
          <a:ln w="9525">
            <a:noFill/>
            <a:miter lim="800000"/>
            <a:headEnd/>
            <a:tailEnd/>
          </a:ln>
          <a:effectLst/>
        </p:spPr>
        <p:txBody>
          <a:bodyPr wrap="none">
            <a:spAutoFit/>
          </a:bodyPr>
          <a:lstStyle/>
          <a:p>
            <a:pPr algn="ctr"/>
            <a:r>
              <a:rPr lang="en-US" sz="1400" b="1" dirty="0">
                <a:solidFill>
                  <a:srgbClr val="FFCC00"/>
                </a:solidFill>
              </a:rPr>
              <a:t>Stent type:</a:t>
            </a:r>
          </a:p>
        </p:txBody>
      </p:sp>
    </p:spTree>
    <p:extLst>
      <p:ext uri="{BB962C8B-B14F-4D97-AF65-F5344CB8AC3E}">
        <p14:creationId xmlns:p14="http://schemas.microsoft.com/office/powerpoint/2010/main" val="215207641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88" y="78679"/>
            <a:ext cx="8836025" cy="755650"/>
          </a:xfrm>
        </p:spPr>
        <p:txBody>
          <a:bodyPr/>
          <a:lstStyle/>
          <a:p>
            <a:pPr>
              <a:defRPr/>
            </a:pPr>
            <a:r>
              <a:rPr lang="en-US" sz="3400" dirty="0"/>
              <a:t>Can </a:t>
            </a:r>
            <a:r>
              <a:rPr lang="en-US" sz="3400" dirty="0" err="1"/>
              <a:t>thiệp</a:t>
            </a:r>
            <a:r>
              <a:rPr lang="en-US" sz="3400" dirty="0"/>
              <a:t> ĐMV </a:t>
            </a:r>
            <a:r>
              <a:rPr lang="en-US" sz="3400" dirty="0" err="1"/>
              <a:t>ngay</a:t>
            </a:r>
            <a:r>
              <a:rPr lang="en-US" sz="3400" dirty="0"/>
              <a:t> </a:t>
            </a:r>
            <a:r>
              <a:rPr lang="en-US" sz="3400" dirty="0" err="1"/>
              <a:t>thì</a:t>
            </a:r>
            <a:r>
              <a:rPr lang="en-US" sz="3400" dirty="0"/>
              <a:t> </a:t>
            </a:r>
            <a:r>
              <a:rPr lang="en-US" sz="3400" dirty="0" err="1"/>
              <a:t>đầu</a:t>
            </a:r>
            <a:r>
              <a:rPr lang="en-US" sz="3400" dirty="0"/>
              <a:t> (Primary PCI) ở BN NMCT </a:t>
            </a:r>
            <a:r>
              <a:rPr lang="en-US" sz="3400" dirty="0" err="1"/>
              <a:t>cấp</a:t>
            </a:r>
            <a:r>
              <a:rPr lang="en-US" sz="3400" dirty="0"/>
              <a:t> </a:t>
            </a:r>
            <a:r>
              <a:rPr lang="en-US" sz="3400" dirty="0" err="1"/>
              <a:t>trên</a:t>
            </a:r>
            <a:endParaRPr lang="en-US" sz="3400" dirty="0">
              <a:solidFill>
                <a:schemeClr val="tx2">
                  <a:lumMod val="60000"/>
                  <a:lumOff val="40000"/>
                </a:schemeClr>
              </a:solidFill>
            </a:endParaRPr>
          </a:p>
        </p:txBody>
      </p:sp>
      <p:sp>
        <p:nvSpPr>
          <p:cNvPr id="7" name="TextBox 6"/>
          <p:cNvSpPr txBox="1"/>
          <p:nvPr/>
        </p:nvSpPr>
        <p:spPr>
          <a:xfrm>
            <a:off x="219075" y="1174054"/>
            <a:ext cx="8705850" cy="369332"/>
          </a:xfrm>
          <a:prstGeom prst="rect">
            <a:avLst/>
          </a:prstGeom>
          <a:noFill/>
        </p:spPr>
        <p:txBody>
          <a:bodyPr>
            <a:spAutoFit/>
          </a:bodyPr>
          <a:lstStyle/>
          <a:p>
            <a:pPr algn="ctr">
              <a:defRPr/>
            </a:pPr>
            <a:r>
              <a:rPr lang="en-US" sz="1800" b="1" dirty="0">
                <a:solidFill>
                  <a:srgbClr val="FFCC99"/>
                </a:solidFill>
                <a:effectLst>
                  <a:outerShdw blurRad="38100" dist="38100" dir="2700000" algn="tl">
                    <a:srgbClr val="000000">
                      <a:alpha val="43137"/>
                    </a:srgbClr>
                  </a:outerShdw>
                </a:effectLst>
                <a:ea typeface="ヒラギノ角ゴ Pro W3" pitchFamily="-111" charset="-128"/>
              </a:rPr>
              <a:t>BN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nam</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49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tuổi</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NMCT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cấp</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can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thiệp</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giờ</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a:t>
            </a:r>
            <a:r>
              <a:rPr lang="en-US" sz="1800" b="1" dirty="0" err="1">
                <a:solidFill>
                  <a:srgbClr val="FFCC99"/>
                </a:solidFill>
                <a:effectLst>
                  <a:outerShdw blurRad="38100" dist="38100" dir="2700000" algn="tl">
                    <a:srgbClr val="000000">
                      <a:alpha val="43137"/>
                    </a:srgbClr>
                  </a:outerShdw>
                </a:effectLst>
                <a:ea typeface="ヒラギノ角ゴ Pro W3" pitchFamily="-111" charset="-128"/>
              </a:rPr>
              <a:t>thứ</a:t>
            </a:r>
            <a:r>
              <a:rPr lang="en-US" sz="1800" b="1" dirty="0">
                <a:solidFill>
                  <a:srgbClr val="FFCC99"/>
                </a:solidFill>
                <a:effectLst>
                  <a:outerShdw blurRad="38100" dist="38100" dir="2700000" algn="tl">
                    <a:srgbClr val="000000">
                      <a:alpha val="43137"/>
                    </a:srgbClr>
                  </a:outerShdw>
                </a:effectLst>
                <a:ea typeface="ヒラギノ角ゴ Pro W3" pitchFamily="-111" charset="-128"/>
              </a:rPr>
              <a:t> 6</a:t>
            </a:r>
          </a:p>
        </p:txBody>
      </p:sp>
      <p:sp>
        <p:nvSpPr>
          <p:cNvPr id="8" name="TextBox 7"/>
          <p:cNvSpPr txBox="1"/>
          <p:nvPr/>
        </p:nvSpPr>
        <p:spPr>
          <a:xfrm>
            <a:off x="1538751" y="1530350"/>
            <a:ext cx="1540999" cy="646331"/>
          </a:xfrm>
          <a:prstGeom prst="rect">
            <a:avLst/>
          </a:prstGeom>
          <a:noFill/>
        </p:spPr>
        <p:txBody>
          <a:bodyPr wrap="none">
            <a:spAutoFit/>
          </a:bodyPr>
          <a:lstStyle/>
          <a:p>
            <a:pPr algn="r">
              <a:defRPr/>
            </a:pPr>
            <a:r>
              <a:rPr lang="en-US" sz="3600" b="1" dirty="0" err="1">
                <a:solidFill>
                  <a:srgbClr val="FFFF00"/>
                </a:solidFill>
                <a:effectLst>
                  <a:outerShdw blurRad="38100" dist="38100" dir="2700000" algn="tl">
                    <a:srgbClr val="000000">
                      <a:alpha val="43137"/>
                    </a:srgbClr>
                  </a:outerShdw>
                </a:effectLst>
                <a:ea typeface="ヒラギノ角ゴ Pro W3" pitchFamily="-111" charset="-128"/>
              </a:rPr>
              <a:t>Trước</a:t>
            </a:r>
            <a:endParaRPr lang="en-US" sz="3600" b="1" dirty="0">
              <a:solidFill>
                <a:srgbClr val="FFFF00"/>
              </a:solidFill>
              <a:effectLst>
                <a:outerShdw blurRad="38100" dist="38100" dir="2700000" algn="tl">
                  <a:srgbClr val="000000">
                    <a:alpha val="43137"/>
                  </a:srgbClr>
                </a:outerShdw>
              </a:effectLst>
              <a:ea typeface="ヒラギノ角ゴ Pro W3" pitchFamily="-111" charset="-128"/>
            </a:endParaRPr>
          </a:p>
        </p:txBody>
      </p:sp>
      <p:pic>
        <p:nvPicPr>
          <p:cNvPr id="10" name="Sep05 - DICOM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0" y="2176463"/>
            <a:ext cx="46815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ep05 - DICOM24.avi">
            <a:hlinkClick r:id="" action="ppaction://media"/>
            <a:extLst>
              <a:ext uri="{FF2B5EF4-FFF2-40B4-BE49-F238E27FC236}">
                <a16:creationId xmlns:a16="http://schemas.microsoft.com/office/drawing/2014/main" id="{8CC11A1D-3B4A-4B49-A68D-C7F757C16640}"/>
              </a:ext>
            </a:extLst>
          </p:cNvPr>
          <p:cNvPicPr>
            <a:picLocks noChangeAspect="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572000" y="2176462"/>
            <a:ext cx="46815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50B802D-1497-47FE-BD2C-95E1F0D4EC6A}"/>
              </a:ext>
            </a:extLst>
          </p:cNvPr>
          <p:cNvSpPr txBox="1"/>
          <p:nvPr/>
        </p:nvSpPr>
        <p:spPr>
          <a:xfrm>
            <a:off x="6839775" y="1530350"/>
            <a:ext cx="1031051" cy="646331"/>
          </a:xfrm>
          <a:prstGeom prst="rect">
            <a:avLst/>
          </a:prstGeom>
          <a:noFill/>
        </p:spPr>
        <p:txBody>
          <a:bodyPr wrap="none">
            <a:spAutoFit/>
          </a:bodyPr>
          <a:lstStyle/>
          <a:p>
            <a:pPr algn="r">
              <a:defRPr/>
            </a:pPr>
            <a:r>
              <a:rPr lang="en-US" sz="3600" b="1" dirty="0">
                <a:solidFill>
                  <a:srgbClr val="FFFF00"/>
                </a:solidFill>
                <a:effectLst>
                  <a:outerShdw blurRad="38100" dist="38100" dir="2700000" algn="tl">
                    <a:srgbClr val="000000">
                      <a:alpha val="43137"/>
                    </a:srgbClr>
                  </a:outerShdw>
                </a:effectLst>
                <a:ea typeface="ヒラギノ角ゴ Pro W3" pitchFamily="-111" charset="-128"/>
              </a:rPr>
              <a:t>Sau</a:t>
            </a:r>
          </a:p>
        </p:txBody>
      </p:sp>
    </p:spTree>
    <p:extLst>
      <p:ext uri="{BB962C8B-B14F-4D97-AF65-F5344CB8AC3E}">
        <p14:creationId xmlns:p14="http://schemas.microsoft.com/office/powerpoint/2010/main" val="15317701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25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nodeType="afterGroup">
                            <p:stCondLst>
                              <p:cond delay="500"/>
                            </p:stCondLst>
                            <p:childTnLst>
                              <p:par>
                                <p:cTn id="14" presetID="2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1" presetClass="mediacall" presetSubtype="0" fill="hold" nodeType="afterEffect">
                                  <p:stCondLst>
                                    <p:cond delay="0"/>
                                  </p:stCondLst>
                                  <p:childTnLst>
                                    <p:cmd type="call" cmd="playFrom(0.0)">
                                      <p:cBhvr>
                                        <p:cTn id="20" dur="4636" fill="hold"/>
                                        <p:tgtEl>
                                          <p:spTgt spid="10"/>
                                        </p:tgtEl>
                                      </p:cBhvr>
                                    </p:cmd>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6505" fill="hold"/>
                                        <p:tgtEl>
                                          <p:spTgt spid="9"/>
                                        </p:tgtEl>
                                      </p:cBhvr>
                                    </p:cmd>
                                  </p:childTnLst>
                                </p:cTn>
                              </p:par>
                              <p:par>
                                <p:cTn id="34" presetID="2" presetClass="mediacall" presetSubtype="0" fill="hold" nodeType="withEffect">
                                  <p:stCondLst>
                                    <p:cond delay="0"/>
                                  </p:stCondLst>
                                  <p:childTnLst>
                                    <p:cmd type="call" cmd="togglePause">
                                      <p:cBhvr>
                                        <p:cTn id="35" dur="1" fill="hold"/>
                                        <p:tgtEl>
                                          <p:spTgt spid="9"/>
                                        </p:tgtEl>
                                      </p:cBhvr>
                                    </p:cmd>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1" repeatCount="indefinite" fill="hold" display="0">
                  <p:stCondLst>
                    <p:cond delay="indefinite"/>
                  </p:stCondLst>
                  <p:endCondLst>
                    <p:cond evt="onNext" delay="0">
                      <p:tgtEl>
                        <p:sldTgt/>
                      </p:tgtEl>
                    </p:cond>
                    <p:cond evt="onPrev" delay="0">
                      <p:tgtEl>
                        <p:sldTgt/>
                      </p:tgtEl>
                    </p:cond>
                  </p:endCondLst>
                </p:cTn>
                <p:tgtEl>
                  <p:spTgt spid="10"/>
                </p:tgtEl>
              </p:cMediaNode>
            </p:video>
            <p:video>
              <p:cMediaNode>
                <p:cTn id="42"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txBox="1">
            <a:spLocks noChangeArrowheads="1"/>
          </p:cNvSpPr>
          <p:nvPr/>
        </p:nvSpPr>
        <p:spPr>
          <a:xfrm>
            <a:off x="153988" y="73514"/>
            <a:ext cx="8896350" cy="755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kern="0" dirty="0" err="1">
                <a:solidFill>
                  <a:srgbClr val="FFFFFF"/>
                </a:solidFill>
                <a:effectLst>
                  <a:outerShdw blurRad="38100" dist="38100" dir="2700000" algn="tl">
                    <a:srgbClr val="000000">
                      <a:alpha val="43137"/>
                    </a:srgbClr>
                  </a:outerShdw>
                </a:effectLst>
              </a:rPr>
              <a:t>Thử</a:t>
            </a:r>
            <a:r>
              <a:rPr lang="en-US" kern="0" dirty="0">
                <a:solidFill>
                  <a:srgbClr val="FFFFFF"/>
                </a:solidFill>
                <a:effectLst>
                  <a:outerShdw blurRad="38100" dist="38100" dir="2700000" algn="tl">
                    <a:srgbClr val="000000">
                      <a:alpha val="43137"/>
                    </a:srgbClr>
                  </a:outerShdw>
                </a:effectLst>
              </a:rPr>
              <a:t> </a:t>
            </a:r>
            <a:r>
              <a:rPr lang="en-US" kern="0" dirty="0" err="1">
                <a:solidFill>
                  <a:srgbClr val="FFFFFF"/>
                </a:solidFill>
                <a:effectLst>
                  <a:outerShdw blurRad="38100" dist="38100" dir="2700000" algn="tl">
                    <a:srgbClr val="000000">
                      <a:alpha val="43137"/>
                    </a:srgbClr>
                  </a:outerShdw>
                </a:effectLst>
              </a:rPr>
              <a:t>nghiệm</a:t>
            </a:r>
            <a:r>
              <a:rPr lang="en-US" kern="0" dirty="0">
                <a:solidFill>
                  <a:srgbClr val="FFFFFF"/>
                </a:solidFill>
                <a:effectLst>
                  <a:outerShdw blurRad="38100" dist="38100" dir="2700000" algn="tl">
                    <a:srgbClr val="000000">
                      <a:alpha val="43137"/>
                    </a:srgbClr>
                  </a:outerShdw>
                </a:effectLst>
              </a:rPr>
              <a:t> EXAMINATION </a:t>
            </a:r>
            <a:br>
              <a:rPr lang="en-US" kern="0" dirty="0">
                <a:solidFill>
                  <a:srgbClr val="FFFFFF"/>
                </a:solidFill>
                <a:effectLst>
                  <a:outerShdw blurRad="38100" dist="38100" dir="2700000" algn="tl">
                    <a:srgbClr val="000000">
                      <a:alpha val="43137"/>
                    </a:srgbClr>
                  </a:outerShdw>
                </a:effectLst>
              </a:rPr>
            </a:br>
            <a:endParaRPr lang="en-US" kern="0" dirty="0">
              <a:solidFill>
                <a:srgbClr val="FFFFFF"/>
              </a:solidFill>
              <a:effectLst>
                <a:outerShdw blurRad="38100" dist="38100" dir="2700000" algn="tl">
                  <a:srgbClr val="000000">
                    <a:alpha val="43137"/>
                  </a:srgbClr>
                </a:outerShdw>
              </a:effectLst>
            </a:endParaRPr>
          </a:p>
        </p:txBody>
      </p:sp>
      <p:sp>
        <p:nvSpPr>
          <p:cNvPr id="11" name="TextBox 10"/>
          <p:cNvSpPr txBox="1"/>
          <p:nvPr/>
        </p:nvSpPr>
        <p:spPr>
          <a:xfrm>
            <a:off x="0" y="666835"/>
            <a:ext cx="9143999" cy="769441"/>
          </a:xfrm>
          <a:prstGeom prst="rect">
            <a:avLst/>
          </a:prstGeom>
          <a:noFill/>
        </p:spPr>
        <p:txBody>
          <a:bodyPr wrap="square" rtlCol="0">
            <a:spAutoFit/>
          </a:bodyPr>
          <a:lstStyle/>
          <a:p>
            <a:pPr algn="ctr"/>
            <a:r>
              <a:rPr lang="en-US" sz="2200" b="0" dirty="0">
                <a:solidFill>
                  <a:srgbClr val="FDE25E">
                    <a:lumMod val="60000"/>
                    <a:lumOff val="40000"/>
                  </a:srgbClr>
                </a:solidFill>
                <a:effectLst>
                  <a:outerShdw blurRad="38100" dist="38100" dir="2700000" algn="tl">
                    <a:srgbClr val="000000">
                      <a:alpha val="43137"/>
                    </a:srgbClr>
                  </a:outerShdw>
                </a:effectLst>
                <a:cs typeface="Arial" pitchFamily="34" charset="0"/>
              </a:rPr>
              <a:t>1498 pts with STEMI undergoing PCI within 48 </a:t>
            </a:r>
            <a:r>
              <a:rPr lang="en-US" sz="2200" b="0" dirty="0" err="1">
                <a:solidFill>
                  <a:srgbClr val="FDE25E">
                    <a:lumMod val="60000"/>
                    <a:lumOff val="40000"/>
                  </a:srgbClr>
                </a:solidFill>
                <a:effectLst>
                  <a:outerShdw blurRad="38100" dist="38100" dir="2700000" algn="tl">
                    <a:srgbClr val="000000">
                      <a:alpha val="43137"/>
                    </a:srgbClr>
                  </a:outerShdw>
                </a:effectLst>
                <a:cs typeface="Arial" pitchFamily="34" charset="0"/>
                <a:sym typeface="Symbol"/>
              </a:rPr>
              <a:t>hrs</a:t>
            </a:r>
            <a:r>
              <a:rPr lang="en-US" sz="2200" b="0" dirty="0">
                <a:solidFill>
                  <a:srgbClr val="FDE25E">
                    <a:lumMod val="60000"/>
                    <a:lumOff val="40000"/>
                  </a:srgbClr>
                </a:solidFill>
                <a:effectLst>
                  <a:outerShdw blurRad="38100" dist="38100" dir="2700000" algn="tl">
                    <a:srgbClr val="000000">
                      <a:alpha val="43137"/>
                    </a:srgbClr>
                  </a:outerShdw>
                </a:effectLst>
                <a:cs typeface="Arial" pitchFamily="34" charset="0"/>
                <a:sym typeface="Symbol"/>
              </a:rPr>
              <a:t> </a:t>
            </a:r>
            <a:r>
              <a:rPr lang="en-US" sz="2200" b="0" dirty="0">
                <a:solidFill>
                  <a:srgbClr val="FDE25E">
                    <a:lumMod val="60000"/>
                    <a:lumOff val="40000"/>
                  </a:srgbClr>
                </a:solidFill>
                <a:effectLst>
                  <a:outerShdw blurRad="38100" dist="38100" dir="2700000" algn="tl">
                    <a:srgbClr val="000000">
                      <a:alpha val="43137"/>
                    </a:srgbClr>
                  </a:outerShdw>
                </a:effectLst>
                <a:cs typeface="Arial" pitchFamily="34" charset="0"/>
              </a:rPr>
              <a:t>(85% primary PCI within 12 </a:t>
            </a:r>
            <a:r>
              <a:rPr lang="en-US" sz="2200" b="0" dirty="0" err="1">
                <a:solidFill>
                  <a:srgbClr val="FDE25E">
                    <a:lumMod val="60000"/>
                    <a:lumOff val="40000"/>
                  </a:srgbClr>
                </a:solidFill>
                <a:effectLst>
                  <a:outerShdw blurRad="38100" dist="38100" dir="2700000" algn="tl">
                    <a:srgbClr val="000000">
                      <a:alpha val="43137"/>
                    </a:srgbClr>
                  </a:outerShdw>
                </a:effectLst>
                <a:cs typeface="Arial" pitchFamily="34" charset="0"/>
              </a:rPr>
              <a:t>hrs</a:t>
            </a:r>
            <a:r>
              <a:rPr lang="en-US" sz="2200" b="0" dirty="0">
                <a:solidFill>
                  <a:srgbClr val="FDE25E">
                    <a:lumMod val="60000"/>
                    <a:lumOff val="40000"/>
                  </a:srgbClr>
                </a:solidFill>
                <a:effectLst>
                  <a:outerShdw blurRad="38100" dist="38100" dir="2700000" algn="tl">
                    <a:srgbClr val="000000">
                      <a:alpha val="43137"/>
                    </a:srgbClr>
                  </a:outerShdw>
                </a:effectLst>
                <a:cs typeface="Arial" pitchFamily="34" charset="0"/>
              </a:rPr>
              <a:t>) were randomized to </a:t>
            </a:r>
            <a:r>
              <a:rPr lang="en-US" sz="2200" b="0" dirty="0" err="1">
                <a:solidFill>
                  <a:srgbClr val="FDE25E">
                    <a:lumMod val="60000"/>
                    <a:lumOff val="40000"/>
                  </a:srgbClr>
                </a:solidFill>
                <a:effectLst>
                  <a:outerShdw blurRad="38100" dist="38100" dir="2700000" algn="tl">
                    <a:srgbClr val="000000">
                      <a:alpha val="43137"/>
                    </a:srgbClr>
                  </a:outerShdw>
                </a:effectLst>
                <a:cs typeface="Arial" pitchFamily="34" charset="0"/>
              </a:rPr>
              <a:t>Xience</a:t>
            </a:r>
            <a:r>
              <a:rPr lang="en-US" sz="2200" b="0" dirty="0">
                <a:solidFill>
                  <a:srgbClr val="FDE25E">
                    <a:lumMod val="60000"/>
                    <a:lumOff val="40000"/>
                  </a:srgbClr>
                </a:solidFill>
                <a:effectLst>
                  <a:outerShdw blurRad="38100" dist="38100" dir="2700000" algn="tl">
                    <a:srgbClr val="000000">
                      <a:alpha val="43137"/>
                    </a:srgbClr>
                  </a:outerShdw>
                </a:effectLst>
                <a:cs typeface="Arial" pitchFamily="34" charset="0"/>
              </a:rPr>
              <a:t> EES vs. Vision BMS</a:t>
            </a:r>
          </a:p>
        </p:txBody>
      </p:sp>
      <p:sp>
        <p:nvSpPr>
          <p:cNvPr id="12" name="TextBox 11"/>
          <p:cNvSpPr txBox="1"/>
          <p:nvPr/>
        </p:nvSpPr>
        <p:spPr>
          <a:xfrm>
            <a:off x="3147576" y="1361175"/>
            <a:ext cx="2848858" cy="584775"/>
          </a:xfrm>
          <a:prstGeom prst="rect">
            <a:avLst/>
          </a:prstGeom>
          <a:noFill/>
        </p:spPr>
        <p:txBody>
          <a:bodyPr wrap="none" rtlCol="0">
            <a:spAutoFit/>
          </a:bodyPr>
          <a:lstStyle/>
          <a:p>
            <a:pPr algn="ctr"/>
            <a:r>
              <a:rPr lang="en-US" sz="3200" b="1" dirty="0">
                <a:solidFill>
                  <a:srgbClr val="FFFFFF"/>
                </a:solidFill>
                <a:effectLst>
                  <a:outerShdw blurRad="38100" dist="38100" dir="2700000" algn="tl">
                    <a:srgbClr val="000000">
                      <a:alpha val="43137"/>
                    </a:srgbClr>
                  </a:outerShdw>
                </a:effectLst>
                <a:cs typeface="Arial" pitchFamily="34" charset="0"/>
              </a:rPr>
              <a:t>5-year results</a:t>
            </a:r>
          </a:p>
        </p:txBody>
      </p:sp>
      <p:sp>
        <p:nvSpPr>
          <p:cNvPr id="17" name="TextBox 16"/>
          <p:cNvSpPr txBox="1"/>
          <p:nvPr/>
        </p:nvSpPr>
        <p:spPr>
          <a:xfrm>
            <a:off x="2598057" y="6462047"/>
            <a:ext cx="3947887" cy="307777"/>
          </a:xfrm>
          <a:prstGeom prst="rect">
            <a:avLst/>
          </a:prstGeom>
          <a:noFill/>
          <a:ln w="9525">
            <a:noFill/>
            <a:miter lim="800000"/>
            <a:headEnd/>
            <a:tailEnd/>
          </a:ln>
        </p:spPr>
        <p:txBody>
          <a:bodyPr wrap="square">
            <a:spAutoFit/>
          </a:bodyPr>
          <a:lstStyle>
            <a:defPPr>
              <a:defRPr lang="en-US"/>
            </a:defPPr>
            <a:lvl1pPr algn="ctr">
              <a:defRPr sz="1400" b="1">
                <a:solidFill>
                  <a:srgbClr val="FFFFFF"/>
                </a:solidFill>
                <a:effectLst>
                  <a:outerShdw blurRad="38100" dist="38100" dir="2700000" algn="tl">
                    <a:srgbClr val="000000"/>
                  </a:outerShdw>
                </a:effectLst>
                <a:latin typeface="Arial" charset="0"/>
                <a:ea typeface="ヒラギノ角ゴ Pro W3" pitchFamily="84" charset="-128"/>
                <a:cs typeface="Arial" charset="0"/>
              </a:defRPr>
            </a:lvl1pPr>
          </a:lstStyle>
          <a:p>
            <a:r>
              <a:rPr lang="en-US" dirty="0"/>
              <a:t>Sabate M et al. JACC CV Int 2014;7:64–71</a:t>
            </a:r>
          </a:p>
        </p:txBody>
      </p:sp>
      <p:graphicFrame>
        <p:nvGraphicFramePr>
          <p:cNvPr id="2" name="Chart 1"/>
          <p:cNvGraphicFramePr/>
          <p:nvPr>
            <p:extLst>
              <p:ext uri="{D42A27DB-BD31-4B8C-83A1-F6EECF244321}">
                <p14:modId xmlns:p14="http://schemas.microsoft.com/office/powerpoint/2010/main" val="3280496380"/>
              </p:ext>
            </p:extLst>
          </p:nvPr>
        </p:nvGraphicFramePr>
        <p:xfrm>
          <a:off x="350628" y="1959160"/>
          <a:ext cx="8276493" cy="421835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834096" y="2514346"/>
            <a:ext cx="1168910" cy="461665"/>
          </a:xfrm>
          <a:prstGeom prst="rect">
            <a:avLst/>
          </a:prstGeom>
          <a:noFill/>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cs typeface="Arial" pitchFamily="34" charset="0"/>
              </a:rPr>
              <a:t>P=0.04</a:t>
            </a:r>
          </a:p>
        </p:txBody>
      </p:sp>
      <p:sp>
        <p:nvSpPr>
          <p:cNvPr id="16" name="TextBox 15"/>
          <p:cNvSpPr txBox="1"/>
          <p:nvPr/>
        </p:nvSpPr>
        <p:spPr>
          <a:xfrm>
            <a:off x="4424932" y="4276980"/>
            <a:ext cx="1003800" cy="400110"/>
          </a:xfrm>
          <a:prstGeom prst="rect">
            <a:avLst/>
          </a:prstGeom>
          <a:noFill/>
        </p:spPr>
        <p:txBody>
          <a:bodyPr wrap="none" rtlCol="0">
            <a:spAutoFit/>
          </a:bodyPr>
          <a:lstStyle/>
          <a:p>
            <a:pPr algn="ctr"/>
            <a:r>
              <a:rPr lang="en-US" sz="2000" dirty="0">
                <a:effectLst>
                  <a:outerShdw blurRad="38100" dist="38100" dir="2700000" algn="tl">
                    <a:srgbClr val="000000">
                      <a:alpha val="43137"/>
                    </a:srgbClr>
                  </a:outerShdw>
                </a:effectLst>
                <a:cs typeface="Arial" pitchFamily="34" charset="0"/>
              </a:rPr>
              <a:t>P=0.71</a:t>
            </a:r>
          </a:p>
        </p:txBody>
      </p:sp>
      <p:sp>
        <p:nvSpPr>
          <p:cNvPr id="18" name="TextBox 17"/>
          <p:cNvSpPr txBox="1"/>
          <p:nvPr/>
        </p:nvSpPr>
        <p:spPr>
          <a:xfrm>
            <a:off x="7328144" y="4401519"/>
            <a:ext cx="1003800" cy="400110"/>
          </a:xfrm>
          <a:prstGeom prst="rect">
            <a:avLst/>
          </a:prstGeom>
          <a:noFill/>
        </p:spPr>
        <p:txBody>
          <a:bodyPr wrap="none" rtlCol="0">
            <a:spAutoFit/>
          </a:bodyPr>
          <a:lstStyle/>
          <a:p>
            <a:pPr algn="ctr"/>
            <a:r>
              <a:rPr lang="en-US" sz="2000" dirty="0">
                <a:effectLst>
                  <a:outerShdw blurRad="38100" dist="38100" dir="2700000" algn="tl">
                    <a:srgbClr val="000000">
                      <a:alpha val="43137"/>
                    </a:srgbClr>
                  </a:outerShdw>
                </a:effectLst>
                <a:cs typeface="Arial" pitchFamily="34" charset="0"/>
              </a:rPr>
              <a:t>P=0.18</a:t>
            </a:r>
          </a:p>
        </p:txBody>
      </p:sp>
      <p:sp>
        <p:nvSpPr>
          <p:cNvPr id="19" name="TextBox 18"/>
          <p:cNvSpPr txBox="1"/>
          <p:nvPr/>
        </p:nvSpPr>
        <p:spPr>
          <a:xfrm>
            <a:off x="5790863" y="3606217"/>
            <a:ext cx="1168910" cy="461665"/>
          </a:xfrm>
          <a:prstGeom prst="rect">
            <a:avLst/>
          </a:prstGeom>
          <a:noFill/>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cs typeface="Arial" pitchFamily="34" charset="0"/>
              </a:rPr>
              <a:t>P=0.01</a:t>
            </a:r>
          </a:p>
        </p:txBody>
      </p:sp>
      <p:sp>
        <p:nvSpPr>
          <p:cNvPr id="20" name="TextBox 19"/>
          <p:cNvSpPr txBox="1"/>
          <p:nvPr/>
        </p:nvSpPr>
        <p:spPr>
          <a:xfrm>
            <a:off x="2978579" y="3677886"/>
            <a:ext cx="1003800" cy="400110"/>
          </a:xfrm>
          <a:prstGeom prst="rect">
            <a:avLst/>
          </a:prstGeom>
          <a:noFill/>
        </p:spPr>
        <p:txBody>
          <a:bodyPr wrap="none" rtlCol="0">
            <a:spAutoFit/>
          </a:bodyPr>
          <a:lstStyle/>
          <a:p>
            <a:pPr algn="ctr"/>
            <a:r>
              <a:rPr lang="en-US" sz="2000" dirty="0">
                <a:effectLst>
                  <a:outerShdw blurRad="38100" dist="38100" dir="2700000" algn="tl">
                    <a:srgbClr val="000000">
                      <a:alpha val="43137"/>
                    </a:srgbClr>
                  </a:outerShdw>
                </a:effectLst>
                <a:cs typeface="Arial" pitchFamily="34" charset="0"/>
              </a:rPr>
              <a:t>P=0.37</a:t>
            </a:r>
          </a:p>
        </p:txBody>
      </p:sp>
    </p:spTree>
    <p:extLst>
      <p:ext uri="{BB962C8B-B14F-4D97-AF65-F5344CB8AC3E}">
        <p14:creationId xmlns:p14="http://schemas.microsoft.com/office/powerpoint/2010/main" val="89160308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a:extLst>
              <a:ext uri="{FF2B5EF4-FFF2-40B4-BE49-F238E27FC236}">
                <a16:creationId xmlns:a16="http://schemas.microsoft.com/office/drawing/2014/main" id="{D715B793-930E-47A2-8495-3EEAA31523D8}"/>
              </a:ext>
            </a:extLst>
          </p:cNvPr>
          <p:cNvSpPr txBox="1"/>
          <p:nvPr/>
        </p:nvSpPr>
        <p:spPr>
          <a:xfrm>
            <a:off x="142875" y="6438900"/>
            <a:ext cx="8848725" cy="400110"/>
          </a:xfrm>
          <a:prstGeom prst="rect">
            <a:avLst/>
          </a:prstGeom>
          <a:noFill/>
        </p:spPr>
        <p:txBody>
          <a:bodyPr wrap="square" rtlCol="0">
            <a:spAutoFit/>
          </a:bodyPr>
          <a:lstStyle/>
          <a:p>
            <a:pPr algn="ctr"/>
            <a:r>
              <a:rPr lang="en-US" sz="2000" dirty="0" err="1"/>
              <a:t>Khuyến</a:t>
            </a:r>
            <a:r>
              <a:rPr lang="en-US" sz="2000" dirty="0"/>
              <a:t> </a:t>
            </a:r>
            <a:r>
              <a:rPr lang="en-US" sz="2000" dirty="0" err="1"/>
              <a:t>cáo</a:t>
            </a:r>
            <a:r>
              <a:rPr lang="en-US" sz="2000" dirty="0"/>
              <a:t> </a:t>
            </a:r>
            <a:r>
              <a:rPr lang="en-US" sz="2000" dirty="0" err="1"/>
              <a:t>của</a:t>
            </a:r>
            <a:r>
              <a:rPr lang="en-US" sz="2000" dirty="0"/>
              <a:t> ESC 2018 </a:t>
            </a:r>
            <a:r>
              <a:rPr lang="en-US" sz="2000" dirty="0" err="1"/>
              <a:t>về</a:t>
            </a:r>
            <a:r>
              <a:rPr lang="en-US" sz="2000" dirty="0"/>
              <a:t> NMCT </a:t>
            </a:r>
            <a:r>
              <a:rPr lang="en-US" sz="2000" dirty="0" err="1"/>
              <a:t>cấp</a:t>
            </a:r>
            <a:r>
              <a:rPr lang="en-US" sz="2000" dirty="0"/>
              <a:t> </a:t>
            </a:r>
            <a:r>
              <a:rPr lang="en-US" sz="2000" dirty="0" err="1"/>
              <a:t>có</a:t>
            </a:r>
            <a:r>
              <a:rPr lang="en-US" sz="2000" dirty="0"/>
              <a:t> ST </a:t>
            </a:r>
            <a:r>
              <a:rPr lang="en-US" sz="2000" dirty="0" err="1"/>
              <a:t>chênh</a:t>
            </a:r>
            <a:r>
              <a:rPr lang="en-US" sz="2000" dirty="0"/>
              <a:t> </a:t>
            </a:r>
            <a:r>
              <a:rPr lang="en-US" sz="2000" dirty="0" err="1"/>
              <a:t>lên</a:t>
            </a:r>
            <a:r>
              <a:rPr lang="en-US" sz="2000" dirty="0"/>
              <a:t> (STEMI)</a:t>
            </a:r>
          </a:p>
        </p:txBody>
      </p:sp>
    </p:spTree>
    <p:extLst>
      <p:ext uri="{BB962C8B-B14F-4D97-AF65-F5344CB8AC3E}">
        <p14:creationId xmlns:p14="http://schemas.microsoft.com/office/powerpoint/2010/main" val="722990658"/>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B77D-4968-42F3-B9E4-F22A32CDA356}"/>
              </a:ext>
            </a:extLst>
          </p:cNvPr>
          <p:cNvSpPr>
            <a:spLocks noGrp="1"/>
          </p:cNvSpPr>
          <p:nvPr>
            <p:ph type="title"/>
          </p:nvPr>
        </p:nvSpPr>
        <p:spPr>
          <a:xfrm>
            <a:off x="153988" y="393700"/>
            <a:ext cx="8896350" cy="755650"/>
          </a:xfrm>
        </p:spPr>
        <p:txBody>
          <a:bodyPr/>
          <a:lstStyle/>
          <a:p>
            <a:r>
              <a:rPr lang="en-US" dirty="0" err="1"/>
              <a:t>Những</a:t>
            </a:r>
            <a:r>
              <a:rPr lang="en-US" dirty="0"/>
              <a:t> </a:t>
            </a:r>
            <a:r>
              <a:rPr lang="en-US" dirty="0" err="1"/>
              <a:t>câu</a:t>
            </a:r>
            <a:r>
              <a:rPr lang="en-US" dirty="0"/>
              <a:t> </a:t>
            </a:r>
            <a:r>
              <a:rPr lang="en-US" dirty="0" err="1"/>
              <a:t>hỏi</a:t>
            </a:r>
            <a:r>
              <a:rPr lang="en-US" dirty="0"/>
              <a:t> </a:t>
            </a:r>
            <a:r>
              <a:rPr lang="en-US" dirty="0" err="1"/>
              <a:t>còn</a:t>
            </a:r>
            <a:r>
              <a:rPr lang="en-US" dirty="0"/>
              <a:t> </a:t>
            </a:r>
            <a:r>
              <a:rPr lang="en-US" dirty="0" err="1"/>
              <a:t>bỏ</a:t>
            </a:r>
            <a:r>
              <a:rPr lang="en-US" dirty="0"/>
              <a:t> </a:t>
            </a:r>
            <a:r>
              <a:rPr lang="en-US" dirty="0" err="1"/>
              <a:t>ngỏ</a:t>
            </a:r>
            <a:endParaRPr lang="en-US" dirty="0"/>
          </a:p>
        </p:txBody>
      </p:sp>
      <p:sp>
        <p:nvSpPr>
          <p:cNvPr id="3" name="Content Placeholder 2">
            <a:extLst>
              <a:ext uri="{FF2B5EF4-FFF2-40B4-BE49-F238E27FC236}">
                <a16:creationId xmlns:a16="http://schemas.microsoft.com/office/drawing/2014/main" id="{C731E634-0F99-4941-8524-4F7A7E4270C2}"/>
              </a:ext>
            </a:extLst>
          </p:cNvPr>
          <p:cNvSpPr>
            <a:spLocks noGrp="1"/>
          </p:cNvSpPr>
          <p:nvPr>
            <p:ph idx="1"/>
          </p:nvPr>
        </p:nvSpPr>
        <p:spPr>
          <a:xfrm>
            <a:off x="685800" y="2174875"/>
            <a:ext cx="7772400" cy="4114800"/>
          </a:xfrm>
        </p:spPr>
        <p:txBody>
          <a:bodyPr/>
          <a:lstStyle/>
          <a:p>
            <a:r>
              <a:rPr lang="en-US" dirty="0" err="1"/>
              <a:t>Có</a:t>
            </a:r>
            <a:r>
              <a:rPr lang="en-US" dirty="0"/>
              <a:t> </a:t>
            </a:r>
            <a:r>
              <a:rPr lang="en-US" dirty="0" err="1"/>
              <a:t>hút</a:t>
            </a:r>
            <a:r>
              <a:rPr lang="en-US" dirty="0"/>
              <a:t> </a:t>
            </a:r>
            <a:r>
              <a:rPr lang="en-US" dirty="0" err="1"/>
              <a:t>huyết</a:t>
            </a:r>
            <a:r>
              <a:rPr lang="en-US" dirty="0"/>
              <a:t> </a:t>
            </a:r>
            <a:r>
              <a:rPr lang="en-US" dirty="0" err="1"/>
              <a:t>khối</a:t>
            </a:r>
            <a:r>
              <a:rPr lang="en-US" dirty="0"/>
              <a:t> </a:t>
            </a:r>
            <a:r>
              <a:rPr lang="en-US" dirty="0" err="1"/>
              <a:t>trong</a:t>
            </a:r>
            <a:r>
              <a:rPr lang="en-US" dirty="0"/>
              <a:t> NMCT </a:t>
            </a:r>
            <a:r>
              <a:rPr lang="en-US" dirty="0" err="1"/>
              <a:t>cấp</a:t>
            </a:r>
            <a:r>
              <a:rPr lang="en-US" dirty="0"/>
              <a:t> </a:t>
            </a:r>
            <a:r>
              <a:rPr lang="en-US" dirty="0" err="1"/>
              <a:t>không</a:t>
            </a:r>
            <a:r>
              <a:rPr lang="en-US" dirty="0"/>
              <a:t>?</a:t>
            </a:r>
          </a:p>
          <a:p>
            <a:r>
              <a:rPr lang="en-US" dirty="0"/>
              <a:t> </a:t>
            </a:r>
            <a:r>
              <a:rPr lang="en-US" dirty="0" err="1"/>
              <a:t>Có</a:t>
            </a:r>
            <a:r>
              <a:rPr lang="en-US" dirty="0"/>
              <a:t> can </a:t>
            </a:r>
            <a:r>
              <a:rPr lang="en-US" dirty="0" err="1"/>
              <a:t>thiệp</a:t>
            </a:r>
            <a:r>
              <a:rPr lang="en-US" dirty="0"/>
              <a:t> ĐMV </a:t>
            </a:r>
            <a:r>
              <a:rPr lang="en-US" dirty="0" err="1"/>
              <a:t>không</a:t>
            </a:r>
            <a:r>
              <a:rPr lang="en-US" dirty="0"/>
              <a:t> </a:t>
            </a:r>
            <a:r>
              <a:rPr lang="en-US" dirty="0" err="1"/>
              <a:t>phải</a:t>
            </a:r>
            <a:r>
              <a:rPr lang="en-US" dirty="0"/>
              <a:t> </a:t>
            </a:r>
            <a:r>
              <a:rPr lang="en-US" dirty="0" err="1"/>
              <a:t>thủ</a:t>
            </a:r>
            <a:r>
              <a:rPr lang="en-US" dirty="0"/>
              <a:t> </a:t>
            </a:r>
            <a:r>
              <a:rPr lang="en-US" dirty="0" err="1"/>
              <a:t>phạm</a:t>
            </a:r>
            <a:r>
              <a:rPr lang="en-US" dirty="0"/>
              <a:t>?</a:t>
            </a:r>
          </a:p>
          <a:p>
            <a:r>
              <a:rPr lang="en-US" dirty="0" err="1"/>
              <a:t>Khi</a:t>
            </a:r>
            <a:r>
              <a:rPr lang="en-US" dirty="0"/>
              <a:t> </a:t>
            </a:r>
            <a:r>
              <a:rPr lang="en-US" dirty="0" err="1"/>
              <a:t>bệnh</a:t>
            </a:r>
            <a:r>
              <a:rPr lang="en-US" dirty="0"/>
              <a:t> </a:t>
            </a:r>
            <a:r>
              <a:rPr lang="en-US" dirty="0" err="1"/>
              <a:t>nhân</a:t>
            </a:r>
            <a:r>
              <a:rPr lang="en-US" dirty="0"/>
              <a:t> shock </a:t>
            </a:r>
            <a:r>
              <a:rPr lang="en-US" dirty="0" err="1"/>
              <a:t>tim</a:t>
            </a:r>
            <a:r>
              <a:rPr lang="en-US" dirty="0"/>
              <a:t>?...</a:t>
            </a:r>
          </a:p>
        </p:txBody>
      </p:sp>
    </p:spTree>
    <p:extLst>
      <p:ext uri="{BB962C8B-B14F-4D97-AF65-F5344CB8AC3E}">
        <p14:creationId xmlns:p14="http://schemas.microsoft.com/office/powerpoint/2010/main" val="1590511813"/>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72032"/>
            <a:ext cx="9144000" cy="146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81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mj-ea"/>
                <a:cs typeface="+mj-cs"/>
              </a:rPr>
              <a:t>Các</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thiết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bị</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liên</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quan</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đến</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điều</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trị</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huyết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khối</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trong</a:t>
            </a:r>
            <a:r>
              <a:rPr kumimoji="0" lang="en-US" sz="3600" b="1" i="0" u="none" strike="noStrike" kern="1200" cap="none" spc="0" normalizeH="0" baseline="0" noProof="0" dirty="0">
                <a:ln>
                  <a:noFill/>
                </a:ln>
                <a:solidFill>
                  <a:srgbClr val="FFFFFF"/>
                </a:solidFill>
                <a:effectLst/>
                <a:uLnTx/>
                <a:uFillTx/>
                <a:latin typeface="Arial"/>
                <a:ea typeface="+mj-ea"/>
                <a:cs typeface="+mj-cs"/>
              </a:rPr>
              <a:t> NMCT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cấp</a:t>
            </a:r>
            <a:endParaRPr kumimoji="0" lang="en-US" sz="36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angle 10"/>
          <p:cNvSpPr/>
          <p:nvPr/>
        </p:nvSpPr>
        <p:spPr>
          <a:xfrm>
            <a:off x="0" y="5347556"/>
            <a:ext cx="91440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Không</a:t>
            </a:r>
            <a:r>
              <a:rPr kumimoji="0" lang="en-US" sz="2800" b="0" i="0" u="none" strike="noStrike" kern="1200" cap="none" spc="0" normalizeH="0" baseline="0" noProof="0" dirty="0">
                <a:ln>
                  <a:noFill/>
                </a:ln>
                <a:solidFill>
                  <a:srgbClr val="FDE25E">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DE25E">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ch</a:t>
            </a:r>
            <a:r>
              <a:rPr lang="en-US" sz="2800" dirty="0" err="1">
                <a:solidFill>
                  <a:srgbClr val="FDE25E">
                    <a:lumMod val="75000"/>
                  </a:srgbClr>
                </a:solidFill>
                <a:effectLst>
                  <a:outerShdw blurRad="38100" dist="38100" dir="2700000" algn="tl">
                    <a:srgbClr val="000000">
                      <a:alpha val="43137"/>
                    </a:srgbClr>
                  </a:outerShdw>
                </a:effectLst>
              </a:rPr>
              <a:t>ứng</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minh</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được</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bảo</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vệ</a:t>
            </a:r>
            <a:r>
              <a:rPr lang="en-US" sz="2800" dirty="0">
                <a:solidFill>
                  <a:srgbClr val="FDE25E">
                    <a:lumMod val="75000"/>
                  </a:srgbClr>
                </a:solidFill>
                <a:effectLst>
                  <a:outerShdw blurRad="38100" dist="38100" dir="2700000" algn="tl">
                    <a:srgbClr val="000000">
                      <a:alpha val="43137"/>
                    </a:srgbClr>
                  </a:outerShdw>
                </a:effectLst>
              </a:rPr>
              <a:t> vi </a:t>
            </a:r>
            <a:r>
              <a:rPr lang="en-US" sz="2800" dirty="0" err="1">
                <a:solidFill>
                  <a:srgbClr val="FDE25E">
                    <a:lumMod val="75000"/>
                  </a:srgbClr>
                </a:solidFill>
                <a:effectLst>
                  <a:outerShdw blurRad="38100" dist="38100" dir="2700000" algn="tl">
                    <a:srgbClr val="000000">
                      <a:alpha val="43137"/>
                    </a:srgbClr>
                  </a:outerShdw>
                </a:effectLst>
              </a:rPr>
              <a:t>tuần</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hoàn</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và</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cải</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thiện</a:t>
            </a:r>
            <a:r>
              <a:rPr lang="en-US" sz="2800" dirty="0">
                <a:solidFill>
                  <a:srgbClr val="FDE25E">
                    <a:lumMod val="75000"/>
                  </a:srgbClr>
                </a:solidFill>
                <a:effectLst>
                  <a:outerShdw blurRad="38100" dist="38100" dir="2700000" algn="tl">
                    <a:srgbClr val="000000">
                      <a:alpha val="43137"/>
                    </a:srgbClr>
                  </a:outerShdw>
                </a:effectLst>
              </a:rPr>
              <a:t> đ</a:t>
            </a:r>
            <a:r>
              <a:rPr lang="vi-VN" sz="2800" dirty="0">
                <a:solidFill>
                  <a:srgbClr val="FDE25E">
                    <a:lumMod val="75000"/>
                  </a:srgbClr>
                </a:solidFill>
                <a:effectLst>
                  <a:outerShdw blurRad="38100" dist="38100" dir="2700000" algn="tl">
                    <a:srgbClr val="000000">
                      <a:alpha val="43137"/>
                    </a:srgbClr>
                  </a:outerShdw>
                </a:effectLst>
              </a:rPr>
              <a:t>ư</a:t>
            </a:r>
            <a:r>
              <a:rPr lang="en-US" sz="2800" dirty="0" err="1">
                <a:solidFill>
                  <a:srgbClr val="FDE25E">
                    <a:lumMod val="75000"/>
                  </a:srgbClr>
                </a:solidFill>
                <a:effectLst>
                  <a:outerShdw blurRad="38100" dist="38100" dir="2700000" algn="tl">
                    <a:srgbClr val="000000">
                      <a:alpha val="43137"/>
                    </a:srgbClr>
                  </a:outerShdw>
                </a:effectLst>
              </a:rPr>
              <a:t>ợc</a:t>
            </a:r>
            <a:r>
              <a:rPr lang="en-US" sz="2800" dirty="0">
                <a:solidFill>
                  <a:srgbClr val="FDE25E">
                    <a:lumMod val="75000"/>
                  </a:srgbClr>
                </a:solidFill>
                <a:effectLst>
                  <a:outerShdw blurRad="38100" dist="38100" dir="2700000" algn="tl">
                    <a:srgbClr val="000000">
                      <a:alpha val="43137"/>
                    </a:srgbClr>
                  </a:outerShdw>
                </a:effectLst>
              </a:rPr>
              <a:t> </a:t>
            </a:r>
            <a:r>
              <a:rPr lang="en-US" sz="2800" dirty="0" err="1">
                <a:solidFill>
                  <a:srgbClr val="FDE25E">
                    <a:lumMod val="75000"/>
                  </a:srgbClr>
                </a:solidFill>
                <a:effectLst>
                  <a:outerShdw blurRad="38100" dist="38100" dir="2700000" algn="tl">
                    <a:srgbClr val="000000">
                      <a:alpha val="43137"/>
                    </a:srgbClr>
                  </a:outerShdw>
                </a:effectLst>
              </a:rPr>
              <a:t>tiên</a:t>
            </a:r>
            <a:r>
              <a:rPr lang="en-US" sz="2800" dirty="0">
                <a:solidFill>
                  <a:srgbClr val="FDE25E">
                    <a:lumMod val="75000"/>
                  </a:srgbClr>
                </a:solidFill>
                <a:effectLst>
                  <a:outerShdw blurRad="38100" dist="38100" dir="2700000" algn="tl">
                    <a:srgbClr val="000000">
                      <a:alpha val="43137"/>
                    </a:srgbClr>
                  </a:outerShdw>
                </a:effectLst>
              </a:rPr>
              <a:t> l</a:t>
            </a:r>
            <a:r>
              <a:rPr lang="vi-VN" sz="2800" dirty="0">
                <a:solidFill>
                  <a:srgbClr val="FDE25E">
                    <a:lumMod val="75000"/>
                  </a:srgbClr>
                </a:solidFill>
                <a:effectLst>
                  <a:outerShdw blurRad="38100" dist="38100" dir="2700000" algn="tl">
                    <a:srgbClr val="000000">
                      <a:alpha val="43137"/>
                    </a:srgbClr>
                  </a:outerShdw>
                </a:effectLst>
              </a:rPr>
              <a:t>ư</a:t>
            </a:r>
            <a:r>
              <a:rPr lang="en-US" sz="2800" dirty="0" err="1">
                <a:solidFill>
                  <a:srgbClr val="FDE25E">
                    <a:lumMod val="75000"/>
                  </a:srgbClr>
                </a:solidFill>
                <a:effectLst>
                  <a:outerShdw blurRad="38100" dist="38100" dir="2700000" algn="tl">
                    <a:srgbClr val="000000">
                      <a:alpha val="43137"/>
                    </a:srgbClr>
                  </a:outerShdw>
                </a:effectLst>
              </a:rPr>
              <a:t>ợng</a:t>
            </a:r>
            <a:endParaRPr kumimoji="0" lang="en-US" sz="1400" b="0" i="0" u="none" strike="noStrike" kern="1200" cap="none" spc="0" normalizeH="0" baseline="0" noProof="0" dirty="0">
              <a:ln>
                <a:noFill/>
              </a:ln>
              <a:solidFill>
                <a:srgbClr val="FDE25E">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7" name="Picture 2" descr="http://t3.gstatic.com/images?q=tbn:ANd9GcRiToZ8BLbzNKFVJDA-W-dxgYLWPZo0VjV_KHqTW2-loPp1qtFWnw"/>
          <p:cNvPicPr>
            <a:picLocks noChangeAspect="1" noChangeArrowheads="1"/>
          </p:cNvPicPr>
          <p:nvPr/>
        </p:nvPicPr>
        <p:blipFill rotWithShape="1">
          <a:blip r:embed="rId2">
            <a:extLst>
              <a:ext uri="{28A0092B-C50C-407E-A947-70E740481C1C}">
                <a14:useLocalDpi xmlns:a14="http://schemas.microsoft.com/office/drawing/2010/main" val="0"/>
              </a:ext>
            </a:extLst>
          </a:blip>
          <a:srcRect l="28198" b="9901"/>
          <a:stretch/>
        </p:blipFill>
        <p:spPr bwMode="auto">
          <a:xfrm>
            <a:off x="0" y="2038147"/>
            <a:ext cx="3173385" cy="3217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5982" y="1503571"/>
            <a:ext cx="1441421"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Hút</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HK </a:t>
            </a:r>
          </a:p>
        </p:txBody>
      </p:sp>
      <p:sp>
        <p:nvSpPr>
          <p:cNvPr id="12" name="TextBox 11"/>
          <p:cNvSpPr txBox="1"/>
          <p:nvPr/>
        </p:nvSpPr>
        <p:spPr>
          <a:xfrm>
            <a:off x="3550981" y="1503571"/>
            <a:ext cx="2563523"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Làm</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tan </a:t>
            </a: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hút</a:t>
            </a:r>
            <a:endPar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3" name="Picture 7" descr="MinWaterjet"/>
          <p:cNvPicPr>
            <a:picLocks noChangeAspect="1" noChangeArrowheads="1"/>
          </p:cNvPicPr>
          <p:nvPr/>
        </p:nvPicPr>
        <p:blipFill>
          <a:blip r:embed="rId3" cstate="print"/>
          <a:srcRect/>
          <a:stretch>
            <a:fillRect/>
          </a:stretch>
        </p:blipFill>
        <p:spPr bwMode="auto">
          <a:xfrm>
            <a:off x="3255606" y="2038147"/>
            <a:ext cx="3154269" cy="3218688"/>
          </a:xfrm>
          <a:prstGeom prst="rect">
            <a:avLst/>
          </a:prstGeom>
          <a:noFill/>
          <a:ln w="9525">
            <a:noFill/>
            <a:miter lim="800000"/>
            <a:headEnd/>
            <a:tailEnd/>
          </a:ln>
          <a:effectLst>
            <a:outerShdw dist="89803" dir="2700000" algn="ctr" rotWithShape="0">
              <a:schemeClr val="bg2"/>
            </a:outerShdw>
          </a:effectLst>
        </p:spPr>
      </p:pic>
      <p:pic>
        <p:nvPicPr>
          <p:cNvPr id="9" name="Object 3" descr="npo000009"/>
          <p:cNvPicPr>
            <a:picLocks noChangeAspect="1" noChangeArrowheads="1"/>
          </p:cNvPicPr>
          <p:nvPr/>
        </p:nvPicPr>
        <p:blipFill rotWithShape="1">
          <a:blip r:embed="rId4" cstate="print"/>
          <a:srcRect l="4682" t="7094" r="27371" b="15842"/>
          <a:stretch/>
        </p:blipFill>
        <p:spPr bwMode="auto">
          <a:xfrm>
            <a:off x="6492096" y="2038147"/>
            <a:ext cx="2651904" cy="3218688"/>
          </a:xfrm>
          <a:prstGeom prst="rect">
            <a:avLst/>
          </a:prstGeom>
          <a:noFill/>
          <a:ln w="9525">
            <a:noFill/>
            <a:miter lim="800000"/>
            <a:headEnd/>
            <a:tailEnd/>
          </a:ln>
        </p:spPr>
      </p:pic>
      <p:sp>
        <p:nvSpPr>
          <p:cNvPr id="10" name="TextBox 9"/>
          <p:cNvSpPr txBox="1"/>
          <p:nvPr/>
        </p:nvSpPr>
        <p:spPr>
          <a:xfrm>
            <a:off x="6875140" y="1072684"/>
            <a:ext cx="1923924"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Dù</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bảo</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vệ</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đoạn</a:t>
            </a:r>
            <a:r>
              <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xa</a:t>
            </a:r>
            <a:endParaRPr kumimoji="0" lang="en-US"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2938539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14" name="Rectangle 2"/>
          <p:cNvSpPr>
            <a:spLocks noChangeArrowheads="1"/>
          </p:cNvSpPr>
          <p:nvPr/>
        </p:nvSpPr>
        <p:spPr bwMode="hidden">
          <a:xfrm>
            <a:off x="0" y="2284413"/>
            <a:ext cx="9144000" cy="3705225"/>
          </a:xfrm>
          <a:prstGeom prst="rect">
            <a:avLst/>
          </a:prstGeom>
          <a:solidFill>
            <a:srgbClr val="14202E"/>
          </a:solidFill>
          <a:ln w="19050" algn="ctr">
            <a:solidFill>
              <a:srgbClr val="39536E"/>
            </a:solidFill>
            <a:miter lim="800000"/>
            <a:headEnd type="none" w="sm" len="sm"/>
            <a:tailEnd type="none" w="sm" len="sm"/>
          </a:ln>
          <a:effectLst>
            <a:outerShdw dist="17961" dir="2700000" algn="ctr" rotWithShape="0">
              <a:srgbClr val="1C1C1C"/>
            </a:outerShdw>
          </a:effectLst>
        </p:spPr>
        <p:txBody>
          <a:bodyPr anchor="ctr"/>
          <a:lstStyle/>
          <a:p>
            <a:pPr algn="r">
              <a:defRPr/>
            </a:pPr>
            <a:endParaRPr lang="en-US" sz="2000" b="1">
              <a:solidFill>
                <a:srgbClr val="FFCC99"/>
              </a:solidFill>
              <a:latin typeface="Arial" charset="0"/>
              <a:ea typeface="ＭＳ Ｐゴシック" pitchFamily="1" charset="-128"/>
              <a:cs typeface="Arial" charset="0"/>
            </a:endParaRPr>
          </a:p>
        </p:txBody>
      </p:sp>
      <p:sp>
        <p:nvSpPr>
          <p:cNvPr id="574473" name="Rectangle 9"/>
          <p:cNvSpPr>
            <a:spLocks noGrp="1" noChangeArrowheads="1"/>
          </p:cNvSpPr>
          <p:nvPr>
            <p:ph type="title" idx="4294967295"/>
          </p:nvPr>
        </p:nvSpPr>
        <p:spPr>
          <a:xfrm>
            <a:off x="123825" y="155575"/>
            <a:ext cx="8896350" cy="755650"/>
          </a:xfrm>
        </p:spPr>
        <p:txBody>
          <a:bodyPr/>
          <a:lstStyle/>
          <a:p>
            <a:pPr eaLnBrk="1" hangingPunct="1">
              <a:defRPr/>
            </a:pPr>
            <a:r>
              <a:rPr lang="en-US" altLang="en-US" dirty="0" err="1"/>
              <a:t>Hút</a:t>
            </a:r>
            <a:r>
              <a:rPr lang="en-US" altLang="en-US" dirty="0"/>
              <a:t> HK </a:t>
            </a:r>
            <a:r>
              <a:rPr lang="en-US" altLang="en-US" dirty="0" err="1"/>
              <a:t>hoặc</a:t>
            </a:r>
            <a:r>
              <a:rPr lang="en-US" altLang="en-US" dirty="0"/>
              <a:t> </a:t>
            </a:r>
            <a:r>
              <a:rPr lang="en-US" altLang="en-US" dirty="0" err="1"/>
              <a:t>dù</a:t>
            </a:r>
            <a:r>
              <a:rPr lang="en-US" altLang="en-US" dirty="0"/>
              <a:t> </a:t>
            </a:r>
            <a:r>
              <a:rPr lang="en-US" altLang="en-US" dirty="0" err="1"/>
              <a:t>bảo</a:t>
            </a:r>
            <a:r>
              <a:rPr lang="en-US" altLang="en-US" dirty="0"/>
              <a:t> </a:t>
            </a:r>
            <a:r>
              <a:rPr lang="en-US" altLang="en-US" dirty="0" err="1"/>
              <a:t>vệ</a:t>
            </a:r>
            <a:endParaRPr lang="en-US" altLang="en-US" sz="3600" dirty="0"/>
          </a:p>
        </p:txBody>
      </p:sp>
      <p:pic>
        <p:nvPicPr>
          <p:cNvPr id="103428" name="Picture 4"/>
          <p:cNvPicPr>
            <a:picLocks noChangeAspect="1" noChangeArrowheads="1"/>
          </p:cNvPicPr>
          <p:nvPr/>
        </p:nvPicPr>
        <p:blipFill>
          <a:blip r:embed="rId3" cstate="print"/>
          <a:srcRect/>
          <a:stretch>
            <a:fillRect/>
          </a:stretch>
        </p:blipFill>
        <p:spPr bwMode="auto">
          <a:xfrm>
            <a:off x="0" y="2382838"/>
            <a:ext cx="4703763" cy="3508375"/>
          </a:xfrm>
          <a:prstGeom prst="rect">
            <a:avLst/>
          </a:prstGeom>
          <a:noFill/>
          <a:ln w="9525">
            <a:noFill/>
            <a:miter lim="800000"/>
            <a:headEnd/>
            <a:tailEnd/>
          </a:ln>
        </p:spPr>
      </p:pic>
      <p:grpSp>
        <p:nvGrpSpPr>
          <p:cNvPr id="103429" name="Group 5"/>
          <p:cNvGrpSpPr>
            <a:grpSpLocks/>
          </p:cNvGrpSpPr>
          <p:nvPr/>
        </p:nvGrpSpPr>
        <p:grpSpPr bwMode="auto">
          <a:xfrm>
            <a:off x="4440238" y="2382838"/>
            <a:ext cx="4743450" cy="3511550"/>
            <a:chOff x="2797" y="1367"/>
            <a:chExt cx="2988" cy="2212"/>
          </a:xfrm>
        </p:grpSpPr>
        <p:pic>
          <p:nvPicPr>
            <p:cNvPr id="103431" name="Picture 6"/>
            <p:cNvPicPr>
              <a:picLocks noChangeAspect="1" noChangeArrowheads="1"/>
            </p:cNvPicPr>
            <p:nvPr/>
          </p:nvPicPr>
          <p:blipFill>
            <a:blip r:embed="rId4" cstate="print"/>
            <a:srcRect/>
            <a:stretch>
              <a:fillRect/>
            </a:stretch>
          </p:blipFill>
          <p:spPr bwMode="auto">
            <a:xfrm>
              <a:off x="2797" y="1367"/>
              <a:ext cx="2988" cy="2212"/>
            </a:xfrm>
            <a:prstGeom prst="rect">
              <a:avLst/>
            </a:prstGeom>
            <a:noFill/>
            <a:ln w="9525">
              <a:noFill/>
              <a:miter lim="800000"/>
              <a:headEnd/>
              <a:tailEnd/>
            </a:ln>
          </p:spPr>
        </p:pic>
        <p:sp>
          <p:nvSpPr>
            <p:cNvPr id="103432" name="Text Box 7"/>
            <p:cNvSpPr txBox="1">
              <a:spLocks noChangeAspect="1" noChangeArrowheads="1"/>
            </p:cNvSpPr>
            <p:nvPr/>
          </p:nvSpPr>
          <p:spPr bwMode="auto">
            <a:xfrm>
              <a:off x="3990" y="3297"/>
              <a:ext cx="116" cy="250"/>
            </a:xfrm>
            <a:prstGeom prst="rect">
              <a:avLst/>
            </a:prstGeom>
            <a:noFill/>
            <a:ln w="9525">
              <a:noFill/>
              <a:miter lim="800000"/>
              <a:headEnd/>
              <a:tailEnd/>
            </a:ln>
          </p:spPr>
          <p:txBody>
            <a:bodyPr wrap="none">
              <a:spAutoFit/>
            </a:bodyPr>
            <a:lstStyle/>
            <a:p>
              <a:pPr algn="r"/>
              <a:endParaRPr lang="en-US" altLang="en-US" sz="2000" b="1">
                <a:solidFill>
                  <a:srgbClr val="000000"/>
                </a:solidFill>
                <a:latin typeface="Arial" charset="0"/>
                <a:ea typeface="ヒラギノ角ゴ Pro W3" pitchFamily="-111" charset="-128"/>
              </a:endParaRPr>
            </a:p>
          </p:txBody>
        </p:sp>
      </p:grpSp>
      <p:sp>
        <p:nvSpPr>
          <p:cNvPr id="525320" name="Text Box 8"/>
          <p:cNvSpPr txBox="1">
            <a:spLocks noChangeArrowheads="1"/>
          </p:cNvSpPr>
          <p:nvPr/>
        </p:nvSpPr>
        <p:spPr bwMode="auto">
          <a:xfrm>
            <a:off x="433388" y="1252538"/>
            <a:ext cx="8275637" cy="1077218"/>
          </a:xfrm>
          <a:prstGeom prst="rect">
            <a:avLst/>
          </a:prstGeom>
          <a:noFill/>
          <a:ln w="9525">
            <a:noFill/>
            <a:miter lim="800000"/>
            <a:headEnd/>
            <a:tailEnd/>
          </a:ln>
          <a:effectLst/>
        </p:spPr>
        <p:txBody>
          <a:bodyPr>
            <a:spAutoFit/>
          </a:bodyPr>
          <a:lstStyle/>
          <a:p>
            <a:pPr algn="ctr">
              <a:defRPr/>
            </a:pP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Có</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thể</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nhìn</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thấy</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đ</a:t>
            </a:r>
            <a:r>
              <a:rPr lang="vi-VN"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ư</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ợc</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bằng</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mắt</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việc</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lấy</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đ</a:t>
            </a:r>
            <a:r>
              <a:rPr lang="vi-VN"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ư</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ợc</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huyết</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khối</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hoặc</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bảo</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r>
              <a:rPr lang="en-US" sz="3200" dirty="0" err="1">
                <a:solidFill>
                  <a:srgbClr val="FDE25E"/>
                </a:solidFill>
                <a:effectLst>
                  <a:outerShdw blurRad="38100" dist="38100" dir="2700000" algn="tl">
                    <a:srgbClr val="000000"/>
                  </a:outerShdw>
                </a:effectLst>
                <a:latin typeface="Arial" charset="0"/>
                <a:ea typeface="ヒラギノ角ゴ Pro W3" pitchFamily="-111" charset="-128"/>
                <a:cs typeface="Arial" charset="0"/>
              </a:rPr>
              <a:t>vệ</a:t>
            </a:r>
            <a:r>
              <a:rPr lang="en-US" sz="3200" dirty="0">
                <a:solidFill>
                  <a:srgbClr val="FDE25E"/>
                </a:solidFill>
                <a:effectLst>
                  <a:outerShdw blurRad="38100" dist="38100" dir="2700000" algn="tl">
                    <a:srgbClr val="000000"/>
                  </a:outerShdw>
                </a:effectLst>
                <a:latin typeface="Arial" charset="0"/>
                <a:ea typeface="ヒラギノ角ゴ Pro W3" pitchFamily="-111" charset="-128"/>
                <a:cs typeface="Arial" charset="0"/>
              </a:rPr>
              <a:t>! </a:t>
            </a:r>
          </a:p>
        </p:txBody>
      </p:sp>
    </p:spTree>
    <p:extLst>
      <p:ext uri="{BB962C8B-B14F-4D97-AF65-F5344CB8AC3E}">
        <p14:creationId xmlns:p14="http://schemas.microsoft.com/office/powerpoint/2010/main" val="96770783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2678" name="Rectangle 22"/>
          <p:cNvSpPr>
            <a:spLocks noChangeArrowheads="1"/>
          </p:cNvSpPr>
          <p:nvPr/>
        </p:nvSpPr>
        <p:spPr bwMode="hidden">
          <a:xfrm>
            <a:off x="0" y="1956183"/>
            <a:ext cx="9144000" cy="4869622"/>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sz="1800" b="1">
              <a:solidFill>
                <a:srgbClr val="FFFFFF"/>
              </a:solidFill>
              <a:latin typeface="Arial" charset="0"/>
              <a:ea typeface="ヒラギノ角ゴ Pro W3" pitchFamily="-111" charset="-128"/>
            </a:endParaRPr>
          </a:p>
        </p:txBody>
      </p:sp>
      <p:graphicFrame>
        <p:nvGraphicFramePr>
          <p:cNvPr id="9218" name="Chart 32"/>
          <p:cNvGraphicFramePr>
            <a:graphicFrameLocks/>
          </p:cNvGraphicFramePr>
          <p:nvPr>
            <p:extLst>
              <p:ext uri="{D42A27DB-BD31-4B8C-83A1-F6EECF244321}">
                <p14:modId xmlns:p14="http://schemas.microsoft.com/office/powerpoint/2010/main" val="1674755910"/>
              </p:ext>
            </p:extLst>
          </p:nvPr>
        </p:nvGraphicFramePr>
        <p:xfrm>
          <a:off x="-29100" y="1954213"/>
          <a:ext cx="8720138" cy="4214812"/>
        </p:xfrm>
        <a:graphic>
          <a:graphicData uri="http://schemas.openxmlformats.org/presentationml/2006/ole">
            <mc:AlternateContent xmlns:mc="http://schemas.openxmlformats.org/markup-compatibility/2006">
              <mc:Choice xmlns:v="urn:schemas-microsoft-com:vml" Requires="v">
                <p:oleObj spid="_x0000_s262427" name="Worksheet" r:id="rId4" imgW="6905557" imgH="3362415" progId="Excel.Sheet.8">
                  <p:embed/>
                </p:oleObj>
              </mc:Choice>
              <mc:Fallback>
                <p:oleObj name="Worksheet" r:id="rId4" imgW="6905557" imgH="3362415" progId="Excel.Sheet.8">
                  <p:embed/>
                  <p:pic>
                    <p:nvPicPr>
                      <p:cNvPr id="0" name=""/>
                      <p:cNvPicPr>
                        <a:picLocks noChangeArrowheads="1"/>
                      </p:cNvPicPr>
                      <p:nvPr/>
                    </p:nvPicPr>
                    <p:blipFill>
                      <a:blip r:embed="rId5"/>
                      <a:srcRect/>
                      <a:stretch>
                        <a:fillRect/>
                      </a:stretch>
                    </p:blipFill>
                    <p:spPr bwMode="invGray">
                      <a:xfrm>
                        <a:off x="-29100" y="1954213"/>
                        <a:ext cx="8720138" cy="4214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
          <p:cNvGrpSpPr/>
          <p:nvPr/>
        </p:nvGrpSpPr>
        <p:grpSpPr>
          <a:xfrm>
            <a:off x="153988" y="829418"/>
            <a:ext cx="8836025" cy="1080423"/>
            <a:chOff x="153988" y="128777"/>
            <a:chExt cx="8836025" cy="1080423"/>
          </a:xfrm>
        </p:grpSpPr>
        <p:sp>
          <p:nvSpPr>
            <p:cNvPr id="21" name="Rectangle 2"/>
            <p:cNvSpPr txBox="1">
              <a:spLocks noChangeArrowheads="1"/>
            </p:cNvSpPr>
            <p:nvPr/>
          </p:nvSpPr>
          <p:spPr bwMode="auto">
            <a:xfrm>
              <a:off x="153988" y="128777"/>
              <a:ext cx="8836025" cy="536575"/>
            </a:xfrm>
            <a:prstGeom prst="rect">
              <a:avLst/>
            </a:prstGeom>
            <a:noFill/>
            <a:ln w="9525">
              <a:noFill/>
              <a:miter lim="800000"/>
              <a:headEnd/>
              <a:tailEnd/>
            </a:ln>
            <a:effectLst/>
          </p:spPr>
          <p:txBody>
            <a:bodyPr lIns="45720" rIns="45720"/>
            <a:lstStyle/>
            <a:p>
              <a:pPr algn="ctr">
                <a:lnSpc>
                  <a:spcPct val="90000"/>
                </a:lnSpc>
                <a:defRPr/>
              </a:pP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Thử</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nghiệm</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lại</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thất</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bại</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trong</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bảo</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vệ</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c</a:t>
              </a:r>
              <a:r>
                <a:rPr lang="vi-VN" sz="3200" dirty="0">
                  <a:solidFill>
                    <a:srgbClr val="FFFFFF"/>
                  </a:solidFill>
                  <a:effectLst>
                    <a:outerShdw blurRad="38100" dist="38100" dir="2700000" algn="tl">
                      <a:srgbClr val="000000"/>
                    </a:outerShdw>
                  </a:effectLst>
                  <a:latin typeface="Arial" charset="0"/>
                  <a:ea typeface="ヒラギノ角ゴ Pro W3" pitchFamily="-111" charset="-128"/>
                </a:rPr>
                <a:t>ơ</a:t>
              </a:r>
              <a:r>
                <a:rPr lang="en-US" sz="3200" dirty="0">
                  <a:solidFill>
                    <a:srgbClr val="FFFFFF"/>
                  </a:solidFill>
                  <a:effectLst>
                    <a:outerShdw blurRad="38100" dist="38100" dir="2700000" algn="tl">
                      <a:srgbClr val="000000"/>
                    </a:outerShdw>
                  </a:effectLst>
                  <a:latin typeface="Arial" charset="0"/>
                  <a:ea typeface="ヒラギノ角ゴ Pro W3" pitchFamily="-111" charset="-128"/>
                </a:rPr>
                <a:t> </a:t>
              </a:r>
              <a:r>
                <a:rPr lang="en-US" sz="3200" dirty="0" err="1">
                  <a:solidFill>
                    <a:srgbClr val="FFFFFF"/>
                  </a:solidFill>
                  <a:effectLst>
                    <a:outerShdw blurRad="38100" dist="38100" dir="2700000" algn="tl">
                      <a:srgbClr val="000000"/>
                    </a:outerShdw>
                  </a:effectLst>
                  <a:latin typeface="Arial" charset="0"/>
                  <a:ea typeface="ヒラギノ角ゴ Pro W3" pitchFamily="-111" charset="-128"/>
                </a:rPr>
                <a:t>tim</a:t>
              </a:r>
              <a:endParaRPr lang="en-US" sz="3200" dirty="0">
                <a:solidFill>
                  <a:srgbClr val="FFFFFF"/>
                </a:solidFill>
                <a:effectLst>
                  <a:outerShdw blurRad="38100" dist="38100" dir="2700000" algn="tl">
                    <a:srgbClr val="000000"/>
                  </a:outerShdw>
                </a:effectLst>
                <a:latin typeface="Arial" charset="0"/>
                <a:ea typeface="ヒラギノ角ゴ Pro W3" pitchFamily="-111" charset="-128"/>
              </a:endParaRPr>
            </a:p>
          </p:txBody>
        </p:sp>
        <p:sp>
          <p:nvSpPr>
            <p:cNvPr id="22" name="Text Box 5"/>
            <p:cNvSpPr txBox="1">
              <a:spLocks noChangeArrowheads="1"/>
            </p:cNvSpPr>
            <p:nvPr/>
          </p:nvSpPr>
          <p:spPr bwMode="auto">
            <a:xfrm>
              <a:off x="2964834" y="624425"/>
              <a:ext cx="3214342" cy="584775"/>
            </a:xfrm>
            <a:prstGeom prst="rect">
              <a:avLst/>
            </a:prstGeom>
            <a:noFill/>
            <a:ln w="9525">
              <a:noFill/>
              <a:miter lim="800000"/>
              <a:headEnd/>
              <a:tailEnd/>
            </a:ln>
            <a:effectLst/>
          </p:spPr>
          <p:txBody>
            <a:bodyPr wrap="none">
              <a:spAutoFit/>
            </a:bodyPr>
            <a:lstStyle/>
            <a:p>
              <a:pPr algn="ctr">
                <a:defRPr/>
              </a:pPr>
              <a:r>
                <a:rPr lang="en-US" sz="3200" b="1" dirty="0" err="1">
                  <a:solidFill>
                    <a:srgbClr val="FDE25E"/>
                  </a:solidFill>
                  <a:effectLst>
                    <a:outerShdw blurRad="38100" dist="38100" dir="2700000" algn="tl">
                      <a:srgbClr val="000000">
                        <a:alpha val="43137"/>
                      </a:srgbClr>
                    </a:outerShdw>
                  </a:effectLst>
                  <a:ea typeface="ヒラギノ角ゴ Pro W3" pitchFamily="-111" charset="-128"/>
                </a:rPr>
                <a:t>Các</a:t>
              </a:r>
              <a:r>
                <a:rPr lang="en-US" sz="3200" b="1" dirty="0">
                  <a:solidFill>
                    <a:srgbClr val="FDE25E"/>
                  </a:solidFill>
                  <a:effectLst>
                    <a:outerShdw blurRad="38100" dist="38100" dir="2700000" algn="tl">
                      <a:srgbClr val="000000">
                        <a:alpha val="43137"/>
                      </a:srgbClr>
                    </a:outerShdw>
                  </a:effectLst>
                  <a:ea typeface="ヒラギノ角ゴ Pro W3" pitchFamily="-111" charset="-128"/>
                </a:rPr>
                <a:t> NC </a:t>
              </a:r>
              <a:r>
                <a:rPr lang="en-US" sz="3200" b="1" dirty="0" err="1">
                  <a:solidFill>
                    <a:srgbClr val="FDE25E"/>
                  </a:solidFill>
                  <a:effectLst>
                    <a:outerShdw blurRad="38100" dist="38100" dir="2700000" algn="tl">
                      <a:srgbClr val="000000">
                        <a:alpha val="43137"/>
                      </a:srgbClr>
                    </a:outerShdw>
                  </a:effectLst>
                  <a:ea typeface="ヒラギノ角ゴ Pro W3" pitchFamily="-111" charset="-128"/>
                </a:rPr>
                <a:t>âm</a:t>
              </a:r>
              <a:r>
                <a:rPr lang="en-US" sz="3200" b="1" dirty="0">
                  <a:solidFill>
                    <a:srgbClr val="FDE25E"/>
                  </a:solidFill>
                  <a:effectLst>
                    <a:outerShdw blurRad="38100" dist="38100" dir="2700000" algn="tl">
                      <a:srgbClr val="000000">
                        <a:alpha val="43137"/>
                      </a:srgbClr>
                    </a:outerShdw>
                  </a:effectLst>
                  <a:ea typeface="ヒラギノ角ゴ Pro W3" pitchFamily="-111" charset="-128"/>
                </a:rPr>
                <a:t> </a:t>
              </a:r>
              <a:r>
                <a:rPr lang="en-US" sz="3200" b="1" dirty="0" err="1">
                  <a:solidFill>
                    <a:srgbClr val="FDE25E"/>
                  </a:solidFill>
                  <a:effectLst>
                    <a:outerShdw blurRad="38100" dist="38100" dir="2700000" algn="tl">
                      <a:srgbClr val="000000">
                        <a:alpha val="43137"/>
                      </a:srgbClr>
                    </a:outerShdw>
                  </a:effectLst>
                  <a:ea typeface="ヒラギノ角ゴ Pro W3" pitchFamily="-111" charset="-128"/>
                </a:rPr>
                <a:t>tính</a:t>
              </a:r>
              <a:endParaRPr lang="en-US" sz="3200" b="1" dirty="0">
                <a:solidFill>
                  <a:srgbClr val="FDE25E"/>
                </a:solidFill>
                <a:effectLst>
                  <a:outerShdw blurRad="38100" dist="38100" dir="2700000" algn="tl">
                    <a:srgbClr val="000000">
                      <a:alpha val="43137"/>
                    </a:srgbClr>
                  </a:outerShdw>
                </a:effectLst>
                <a:ea typeface="ヒラギノ角ゴ Pro W3" pitchFamily="-111" charset="-128"/>
              </a:endParaRPr>
            </a:p>
          </p:txBody>
        </p:sp>
      </p:grpSp>
      <p:sp>
        <p:nvSpPr>
          <p:cNvPr id="36" name="TextBox 35"/>
          <p:cNvSpPr txBox="1"/>
          <p:nvPr/>
        </p:nvSpPr>
        <p:spPr>
          <a:xfrm>
            <a:off x="491261" y="5914689"/>
            <a:ext cx="2930525" cy="338554"/>
          </a:xfrm>
          <a:prstGeom prst="rect">
            <a:avLst/>
          </a:prstGeom>
          <a:noFill/>
        </p:spPr>
        <p:txBody>
          <a:bodyPr>
            <a:spAutoFit/>
          </a:bodyPr>
          <a:lstStyle/>
          <a:p>
            <a:pPr algn="ctr">
              <a:defRPr/>
            </a:pPr>
            <a:r>
              <a:rPr lang="en-US" sz="1600" b="1" dirty="0">
                <a:solidFill>
                  <a:srgbClr val="FFFF66"/>
                </a:solidFill>
                <a:effectLst>
                  <a:outerShdw blurRad="38100" dist="38100" dir="2700000" algn="tl">
                    <a:srgbClr val="000000">
                      <a:alpha val="43137"/>
                    </a:srgbClr>
                  </a:outerShdw>
                </a:effectLst>
                <a:ea typeface="ヒラギノ角ゴ Pro W3" pitchFamily="-111" charset="-128"/>
              </a:rPr>
              <a:t>Rescue catheter</a:t>
            </a:r>
          </a:p>
        </p:txBody>
      </p:sp>
      <p:sp>
        <p:nvSpPr>
          <p:cNvPr id="39" name="Text Box 20"/>
          <p:cNvSpPr txBox="1">
            <a:spLocks noChangeArrowheads="1"/>
          </p:cNvSpPr>
          <p:nvPr/>
        </p:nvSpPr>
        <p:spPr bwMode="auto">
          <a:xfrm>
            <a:off x="1094173" y="6201538"/>
            <a:ext cx="1724703" cy="461665"/>
          </a:xfrm>
          <a:prstGeom prst="rect">
            <a:avLst/>
          </a:prstGeom>
          <a:noFill/>
          <a:ln w="9525">
            <a:noFill/>
            <a:miter lim="800000"/>
            <a:headEnd/>
            <a:tailEnd/>
          </a:ln>
          <a:effectLst/>
        </p:spPr>
        <p:txBody>
          <a:bodyPr wrap="none">
            <a:spAutoFit/>
          </a:bodyPr>
          <a:lstStyle/>
          <a:p>
            <a:pPr algn="ctr">
              <a:defRPr/>
            </a:pPr>
            <a:r>
              <a:rPr lang="en-US" sz="1200" b="1" dirty="0">
                <a:solidFill>
                  <a:srgbClr val="FFFFFF"/>
                </a:solidFill>
                <a:effectLst>
                  <a:outerShdw blurRad="38100" dist="38100" dir="2700000" algn="tl">
                    <a:srgbClr val="000000"/>
                  </a:outerShdw>
                </a:effectLst>
                <a:latin typeface="Arial" charset="0"/>
                <a:ea typeface="ヒラギノ角ゴ Pro W3" pitchFamily="-111" charset="-128"/>
              </a:rPr>
              <a:t>Kaltoft A et al.</a:t>
            </a:r>
          </a:p>
          <a:p>
            <a:pPr algn="ctr">
              <a:defRPr/>
            </a:pPr>
            <a:r>
              <a:rPr lang="en-US" sz="1200" b="1" dirty="0">
                <a:solidFill>
                  <a:srgbClr val="FFFFFF"/>
                </a:solidFill>
                <a:latin typeface="Arial" charset="0"/>
                <a:ea typeface="ヒラギノ角ゴ Pro W3" pitchFamily="-111" charset="-128"/>
              </a:rPr>
              <a:t>JACC 2006;114:40-47</a:t>
            </a:r>
            <a:endParaRPr lang="en-US" sz="1200" b="1" dirty="0">
              <a:solidFill>
                <a:srgbClr val="FFFFFF"/>
              </a:solidFill>
              <a:effectLst>
                <a:outerShdw blurRad="38100" dist="38100" dir="2700000" algn="tl">
                  <a:srgbClr val="000000"/>
                </a:outerShdw>
              </a:effectLst>
              <a:latin typeface="Arial" charset="0"/>
              <a:ea typeface="ヒラギノ角ゴ Pro W3" pitchFamily="-111" charset="-128"/>
            </a:endParaRPr>
          </a:p>
        </p:txBody>
      </p:sp>
      <p:sp>
        <p:nvSpPr>
          <p:cNvPr id="9232" name="Text Box 7"/>
          <p:cNvSpPr txBox="1">
            <a:spLocks noChangeArrowheads="1"/>
          </p:cNvSpPr>
          <p:nvPr/>
        </p:nvSpPr>
        <p:spPr bwMode="auto">
          <a:xfrm>
            <a:off x="1430429" y="4873776"/>
            <a:ext cx="1041400" cy="366713"/>
          </a:xfrm>
          <a:prstGeom prst="rect">
            <a:avLst/>
          </a:prstGeom>
          <a:solidFill>
            <a:schemeClr val="bg1">
              <a:alpha val="54117"/>
            </a:schemeClr>
          </a:solidFill>
          <a:ln w="9525">
            <a:noFill/>
            <a:miter lim="800000"/>
            <a:headEnd/>
            <a:tailEnd/>
          </a:ln>
        </p:spPr>
        <p:txBody>
          <a:bodyPr wrap="none">
            <a:spAutoFit/>
          </a:bodyPr>
          <a:lstStyle/>
          <a:p>
            <a:pPr algn="r"/>
            <a:r>
              <a:rPr lang="en-US" sz="1800" b="1" dirty="0">
                <a:solidFill>
                  <a:srgbClr val="FFCC99"/>
                </a:solidFill>
                <a:latin typeface="Arial" charset="0"/>
                <a:ea typeface="ヒラギノ角ゴ Pro W3" pitchFamily="-111" charset="-128"/>
              </a:rPr>
              <a:t>P=0.004</a:t>
            </a:r>
          </a:p>
        </p:txBody>
      </p:sp>
      <p:sp>
        <p:nvSpPr>
          <p:cNvPr id="20" name="Text Box 7"/>
          <p:cNvSpPr txBox="1">
            <a:spLocks noChangeArrowheads="1"/>
          </p:cNvSpPr>
          <p:nvPr/>
        </p:nvSpPr>
        <p:spPr bwMode="auto">
          <a:xfrm>
            <a:off x="3183785" y="4871157"/>
            <a:ext cx="922047" cy="369332"/>
          </a:xfrm>
          <a:prstGeom prst="rect">
            <a:avLst/>
          </a:prstGeom>
          <a:solidFill>
            <a:schemeClr val="bg1">
              <a:alpha val="54117"/>
            </a:schemeClr>
          </a:solidFill>
          <a:ln w="9525">
            <a:noFill/>
            <a:miter lim="800000"/>
            <a:headEnd/>
            <a:tailEnd/>
          </a:ln>
        </p:spPr>
        <p:txBody>
          <a:bodyPr wrap="none">
            <a:spAutoFit/>
          </a:bodyPr>
          <a:lstStyle/>
          <a:p>
            <a:pPr algn="r"/>
            <a:r>
              <a:rPr lang="en-US" sz="1800" b="1" dirty="0">
                <a:solidFill>
                  <a:srgbClr val="FFCC99"/>
                </a:solidFill>
                <a:latin typeface="Arial" charset="0"/>
                <a:ea typeface="ヒラギノ角ゴ Pro W3" pitchFamily="-111" charset="-128"/>
              </a:rPr>
              <a:t>P=0.20</a:t>
            </a:r>
          </a:p>
        </p:txBody>
      </p:sp>
      <p:grpSp>
        <p:nvGrpSpPr>
          <p:cNvPr id="3" name="Group 2"/>
          <p:cNvGrpSpPr/>
          <p:nvPr/>
        </p:nvGrpSpPr>
        <p:grpSpPr>
          <a:xfrm>
            <a:off x="2175361" y="5914689"/>
            <a:ext cx="2930525" cy="702347"/>
            <a:chOff x="2267961" y="5914689"/>
            <a:chExt cx="2930525" cy="702347"/>
          </a:xfrm>
        </p:grpSpPr>
        <p:sp>
          <p:nvSpPr>
            <p:cNvPr id="23" name="TextBox 22"/>
            <p:cNvSpPr txBox="1"/>
            <p:nvPr/>
          </p:nvSpPr>
          <p:spPr>
            <a:xfrm>
              <a:off x="2267961" y="5914689"/>
              <a:ext cx="2930525" cy="338554"/>
            </a:xfrm>
            <a:prstGeom prst="rect">
              <a:avLst/>
            </a:prstGeom>
            <a:noFill/>
          </p:spPr>
          <p:txBody>
            <a:bodyPr>
              <a:spAutoFit/>
            </a:bodyPr>
            <a:lstStyle/>
            <a:p>
              <a:pPr algn="ctr">
                <a:defRPr/>
              </a:pPr>
              <a:r>
                <a:rPr lang="en-US" sz="1600" b="1" dirty="0">
                  <a:solidFill>
                    <a:srgbClr val="FFFF66"/>
                  </a:solidFill>
                  <a:effectLst>
                    <a:outerShdw blurRad="38100" dist="38100" dir="2700000" algn="tl">
                      <a:srgbClr val="000000">
                        <a:alpha val="43137"/>
                      </a:srgbClr>
                    </a:outerShdw>
                  </a:effectLst>
                  <a:ea typeface="ヒラギノ角ゴ Pro W3" pitchFamily="-111" charset="-128"/>
                </a:rPr>
                <a:t>Export catheter</a:t>
              </a:r>
            </a:p>
          </p:txBody>
        </p:sp>
        <p:sp>
          <p:nvSpPr>
            <p:cNvPr id="25" name="Rectangle 1"/>
            <p:cNvSpPr>
              <a:spLocks noChangeArrowheads="1"/>
            </p:cNvSpPr>
            <p:nvPr/>
          </p:nvSpPr>
          <p:spPr bwMode="auto">
            <a:xfrm>
              <a:off x="2806211" y="6247704"/>
              <a:ext cx="1854025" cy="369332"/>
            </a:xfrm>
            <a:prstGeom prst="rect">
              <a:avLst/>
            </a:prstGeom>
            <a:noFill/>
            <a:ln w="9525">
              <a:noFill/>
              <a:miter lim="800000"/>
              <a:headEnd/>
              <a:tailEnd/>
            </a:ln>
            <a:effectLst/>
          </p:spPr>
          <p:txBody>
            <a:bodyPr wrap="square" lIns="0" tIns="0" rIns="0" bIns="0" anchor="ctr">
              <a:spAutoFit/>
            </a:bodyPr>
            <a:lstStyle/>
            <a:p>
              <a:pPr algn="ctr" eaLnBrk="0" hangingPunct="0">
                <a:defRPr/>
              </a:pPr>
              <a:r>
                <a:rPr lang="en-US" sz="1200" b="1" dirty="0" err="1">
                  <a:solidFill>
                    <a:srgbClr val="FFFFFF"/>
                  </a:solidFill>
                  <a:effectLst>
                    <a:outerShdw blurRad="38100" dist="38100" dir="2700000" algn="tl">
                      <a:srgbClr val="000000">
                        <a:alpha val="43137"/>
                      </a:srgbClr>
                    </a:outerShdw>
                  </a:effectLst>
                  <a:ea typeface="ヒラギノ角ゴ Pro W3" pitchFamily="-111" charset="-128"/>
                </a:rPr>
                <a:t>Sardella</a:t>
              </a:r>
              <a:r>
                <a:rPr lang="en-US" sz="1200" b="1" dirty="0">
                  <a:solidFill>
                    <a:srgbClr val="FFFFFF"/>
                  </a:solidFill>
                  <a:effectLst>
                    <a:outerShdw blurRad="38100" dist="38100" dir="2700000" algn="tl">
                      <a:srgbClr val="000000">
                        <a:alpha val="43137"/>
                      </a:srgbClr>
                    </a:outerShdw>
                  </a:effectLst>
                  <a:ea typeface="ヒラギノ角ゴ Pro W3" pitchFamily="-111" charset="-128"/>
                </a:rPr>
                <a:t> G et al.</a:t>
              </a:r>
            </a:p>
            <a:p>
              <a:pPr algn="ctr" eaLnBrk="0" hangingPunct="0">
                <a:defRPr/>
              </a:pPr>
              <a:r>
                <a:rPr lang="en-US" sz="1200" b="1" dirty="0">
                  <a:solidFill>
                    <a:srgbClr val="FFFFFF"/>
                  </a:solidFill>
                  <a:effectLst>
                    <a:outerShdw blurRad="38100" dist="38100" dir="2700000" algn="tl">
                      <a:srgbClr val="000000">
                        <a:alpha val="43137"/>
                      </a:srgbClr>
                    </a:outerShdw>
                  </a:effectLst>
                  <a:ea typeface="ヒラギノ角ゴ Pro W3" pitchFamily="-111" charset="-128"/>
                </a:rPr>
                <a:t>JACC 2009;53:309–15</a:t>
              </a:r>
            </a:p>
          </p:txBody>
        </p:sp>
      </p:grpSp>
      <p:graphicFrame>
        <p:nvGraphicFramePr>
          <p:cNvPr id="26" name="Chart 32"/>
          <p:cNvGraphicFramePr>
            <a:graphicFrameLocks/>
          </p:cNvGraphicFramePr>
          <p:nvPr>
            <p:extLst>
              <p:ext uri="{D42A27DB-BD31-4B8C-83A1-F6EECF244321}">
                <p14:modId xmlns:p14="http://schemas.microsoft.com/office/powerpoint/2010/main" val="994884530"/>
              </p:ext>
            </p:extLst>
          </p:nvPr>
        </p:nvGraphicFramePr>
        <p:xfrm>
          <a:off x="6016100" y="1361563"/>
          <a:ext cx="4402138" cy="5272087"/>
        </p:xfrm>
        <a:graphic>
          <a:graphicData uri="http://schemas.openxmlformats.org/presentationml/2006/ole">
            <mc:AlternateContent xmlns:mc="http://schemas.openxmlformats.org/markup-compatibility/2006">
              <mc:Choice xmlns:v="urn:schemas-microsoft-com:vml" Requires="v">
                <p:oleObj spid="_x0000_s262428" name="Worksheet" r:id="rId6" imgW="3905385" imgH="3667035" progId="Excel.Sheet.8">
                  <p:embed/>
                </p:oleObj>
              </mc:Choice>
              <mc:Fallback>
                <p:oleObj name="Worksheet" r:id="rId6" imgW="3905385" imgH="3667035" progId="Excel.Sheet.8">
                  <p:embed/>
                  <p:pic>
                    <p:nvPicPr>
                      <p:cNvPr id="0" name=""/>
                      <p:cNvPicPr>
                        <a:picLocks noChangeArrowheads="1"/>
                      </p:cNvPicPr>
                      <p:nvPr/>
                    </p:nvPicPr>
                    <p:blipFill>
                      <a:blip r:embed="rId7"/>
                      <a:srcRect/>
                      <a:stretch>
                        <a:fillRect/>
                      </a:stretch>
                    </p:blipFill>
                    <p:spPr bwMode="invGray">
                      <a:xfrm>
                        <a:off x="6016100" y="1361563"/>
                        <a:ext cx="4402138" cy="527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7"/>
          <p:cNvSpPr txBox="1">
            <a:spLocks noChangeArrowheads="1"/>
          </p:cNvSpPr>
          <p:nvPr/>
        </p:nvSpPr>
        <p:spPr bwMode="auto">
          <a:xfrm>
            <a:off x="7512187" y="4871213"/>
            <a:ext cx="921881" cy="369276"/>
          </a:xfrm>
          <a:prstGeom prst="rect">
            <a:avLst/>
          </a:prstGeom>
          <a:solidFill>
            <a:schemeClr val="bg1">
              <a:alpha val="54117"/>
            </a:schemeClr>
          </a:solidFill>
          <a:ln w="9525">
            <a:noFill/>
            <a:miter lim="800000"/>
            <a:headEnd/>
            <a:tailEnd/>
          </a:ln>
        </p:spPr>
        <p:txBody>
          <a:bodyPr wrap="none">
            <a:spAutoFit/>
          </a:bodyPr>
          <a:lstStyle/>
          <a:p>
            <a:pPr algn="r"/>
            <a:r>
              <a:rPr lang="en-US" sz="1800" b="1" dirty="0">
                <a:solidFill>
                  <a:srgbClr val="FFCC99"/>
                </a:solidFill>
                <a:latin typeface="Arial" charset="0"/>
                <a:ea typeface="ヒラギノ角ゴ Pro W3" pitchFamily="-111" charset="-128"/>
              </a:rPr>
              <a:t>P=0.46</a:t>
            </a:r>
          </a:p>
        </p:txBody>
      </p:sp>
      <p:grpSp>
        <p:nvGrpSpPr>
          <p:cNvPr id="34" name="Group 33"/>
          <p:cNvGrpSpPr/>
          <p:nvPr/>
        </p:nvGrpSpPr>
        <p:grpSpPr>
          <a:xfrm>
            <a:off x="3832469" y="5914689"/>
            <a:ext cx="2930525" cy="702347"/>
            <a:chOff x="2267961" y="5914689"/>
            <a:chExt cx="2930525" cy="702347"/>
          </a:xfrm>
        </p:grpSpPr>
        <p:sp>
          <p:nvSpPr>
            <p:cNvPr id="35" name="TextBox 34"/>
            <p:cNvSpPr txBox="1"/>
            <p:nvPr/>
          </p:nvSpPr>
          <p:spPr>
            <a:xfrm>
              <a:off x="2267961" y="5914689"/>
              <a:ext cx="2930525" cy="338554"/>
            </a:xfrm>
            <a:prstGeom prst="rect">
              <a:avLst/>
            </a:prstGeom>
            <a:noFill/>
          </p:spPr>
          <p:txBody>
            <a:bodyPr>
              <a:spAutoFit/>
            </a:bodyPr>
            <a:lstStyle/>
            <a:p>
              <a:pPr algn="ctr">
                <a:defRPr/>
              </a:pPr>
              <a:r>
                <a:rPr lang="en-US" sz="1600" b="1" dirty="0">
                  <a:solidFill>
                    <a:srgbClr val="FFFF66"/>
                  </a:solidFill>
                  <a:effectLst>
                    <a:outerShdw blurRad="38100" dist="38100" dir="2700000" algn="tl">
                      <a:srgbClr val="000000">
                        <a:alpha val="43137"/>
                      </a:srgbClr>
                    </a:outerShdw>
                  </a:effectLst>
                  <a:ea typeface="ヒラギノ角ゴ Pro W3" pitchFamily="-111" charset="-128"/>
                </a:rPr>
                <a:t>Export catheter</a:t>
              </a:r>
            </a:p>
          </p:txBody>
        </p:sp>
        <p:sp>
          <p:nvSpPr>
            <p:cNvPr id="37" name="Rectangle 1"/>
            <p:cNvSpPr>
              <a:spLocks noChangeArrowheads="1"/>
            </p:cNvSpPr>
            <p:nvPr/>
          </p:nvSpPr>
          <p:spPr bwMode="auto">
            <a:xfrm>
              <a:off x="2806211" y="6247704"/>
              <a:ext cx="1854025" cy="369332"/>
            </a:xfrm>
            <a:prstGeom prst="rect">
              <a:avLst/>
            </a:prstGeom>
            <a:noFill/>
            <a:ln w="9525">
              <a:noFill/>
              <a:miter lim="800000"/>
              <a:headEnd/>
              <a:tailEnd/>
            </a:ln>
            <a:effectLst/>
          </p:spPr>
          <p:txBody>
            <a:bodyPr wrap="square" lIns="0" tIns="0" rIns="0" bIns="0" anchor="ctr">
              <a:spAutoFit/>
            </a:bodyPr>
            <a:lstStyle/>
            <a:p>
              <a:pPr algn="ctr" eaLnBrk="0" hangingPunct="0">
                <a:defRPr/>
              </a:pPr>
              <a:r>
                <a:rPr lang="en-US" sz="1200" b="1" dirty="0">
                  <a:solidFill>
                    <a:srgbClr val="FFFFFF"/>
                  </a:solidFill>
                  <a:effectLst>
                    <a:outerShdw blurRad="38100" dist="38100" dir="2700000" algn="tl">
                      <a:srgbClr val="000000">
                        <a:alpha val="43137"/>
                      </a:srgbClr>
                    </a:outerShdw>
                  </a:effectLst>
                  <a:ea typeface="ヒラギノ角ゴ Pro W3" pitchFamily="-111" charset="-128"/>
                </a:rPr>
                <a:t>Stone GW et al.</a:t>
              </a:r>
            </a:p>
            <a:p>
              <a:pPr algn="ctr" eaLnBrk="0" hangingPunct="0">
                <a:defRPr/>
              </a:pPr>
              <a:r>
                <a:rPr lang="en-US" sz="1200" b="1" dirty="0">
                  <a:solidFill>
                    <a:srgbClr val="FFFFFF"/>
                  </a:solidFill>
                  <a:effectLst>
                    <a:outerShdw blurRad="38100" dist="38100" dir="2700000" algn="tl">
                      <a:srgbClr val="000000">
                        <a:alpha val="43137"/>
                      </a:srgbClr>
                    </a:outerShdw>
                  </a:effectLst>
                  <a:ea typeface="ヒラギノ角ゴ Pro W3" pitchFamily="-111" charset="-128"/>
                </a:rPr>
                <a:t>JAMA 2012;307:1817-26</a:t>
              </a:r>
            </a:p>
          </p:txBody>
        </p:sp>
      </p:grpSp>
      <p:sp>
        <p:nvSpPr>
          <p:cNvPr id="38" name="Text Box 7"/>
          <p:cNvSpPr txBox="1">
            <a:spLocks noChangeArrowheads="1"/>
          </p:cNvSpPr>
          <p:nvPr/>
        </p:nvSpPr>
        <p:spPr bwMode="auto">
          <a:xfrm>
            <a:off x="4826218" y="4871157"/>
            <a:ext cx="922047" cy="369332"/>
          </a:xfrm>
          <a:prstGeom prst="rect">
            <a:avLst/>
          </a:prstGeom>
          <a:solidFill>
            <a:schemeClr val="bg1">
              <a:alpha val="54117"/>
            </a:schemeClr>
          </a:solidFill>
          <a:ln w="9525">
            <a:noFill/>
            <a:miter lim="800000"/>
            <a:headEnd/>
            <a:tailEnd/>
          </a:ln>
        </p:spPr>
        <p:txBody>
          <a:bodyPr wrap="none">
            <a:spAutoFit/>
          </a:bodyPr>
          <a:lstStyle/>
          <a:p>
            <a:pPr algn="r"/>
            <a:r>
              <a:rPr lang="en-US" sz="1800" b="1" dirty="0">
                <a:solidFill>
                  <a:srgbClr val="FFCC99"/>
                </a:solidFill>
                <a:latin typeface="Arial" charset="0"/>
                <a:ea typeface="ヒラギノ角ゴ Pro W3" pitchFamily="-111" charset="-128"/>
              </a:rPr>
              <a:t>P=0.51</a:t>
            </a:r>
          </a:p>
        </p:txBody>
      </p:sp>
      <p:grpSp>
        <p:nvGrpSpPr>
          <p:cNvPr id="40" name="Group 39"/>
          <p:cNvGrpSpPr/>
          <p:nvPr/>
        </p:nvGrpSpPr>
        <p:grpSpPr>
          <a:xfrm>
            <a:off x="-131168" y="121587"/>
            <a:ext cx="9086256" cy="688975"/>
            <a:chOff x="-131168" y="1178462"/>
            <a:chExt cx="9086256" cy="688975"/>
          </a:xfrm>
        </p:grpSpPr>
        <p:grpSp>
          <p:nvGrpSpPr>
            <p:cNvPr id="41" name="Group 16"/>
            <p:cNvGrpSpPr>
              <a:grpSpLocks/>
            </p:cNvGrpSpPr>
            <p:nvPr/>
          </p:nvGrpSpPr>
          <p:grpSpPr bwMode="auto">
            <a:xfrm>
              <a:off x="6396038" y="1178462"/>
              <a:ext cx="2559050" cy="688975"/>
              <a:chOff x="1519" y="838"/>
              <a:chExt cx="1918" cy="714"/>
            </a:xfrm>
          </p:grpSpPr>
          <p:pic>
            <p:nvPicPr>
              <p:cNvPr id="43" name="Picture 17"/>
              <p:cNvPicPr>
                <a:picLocks noChangeAspect="1" noChangeArrowheads="1"/>
              </p:cNvPicPr>
              <p:nvPr/>
            </p:nvPicPr>
            <p:blipFill>
              <a:blip r:embed="rId8" cstate="print"/>
              <a:srcRect/>
              <a:stretch>
                <a:fillRect/>
              </a:stretch>
            </p:blipFill>
            <p:spPr bwMode="auto">
              <a:xfrm>
                <a:off x="1519" y="838"/>
                <a:ext cx="957" cy="707"/>
              </a:xfrm>
              <a:prstGeom prst="rect">
                <a:avLst/>
              </a:prstGeom>
              <a:noFill/>
              <a:ln w="9525">
                <a:noFill/>
                <a:miter lim="800000"/>
                <a:headEnd/>
                <a:tailEnd/>
              </a:ln>
              <a:effectLst>
                <a:outerShdw dist="107763" dir="2700000" algn="ctr" rotWithShape="0">
                  <a:schemeClr val="bg2"/>
                </a:outerShdw>
              </a:effectLst>
            </p:spPr>
          </p:pic>
          <p:pic>
            <p:nvPicPr>
              <p:cNvPr id="44" name="Picture 18"/>
              <p:cNvPicPr>
                <a:picLocks noChangeAspect="1" noChangeArrowheads="1"/>
              </p:cNvPicPr>
              <p:nvPr/>
            </p:nvPicPr>
            <p:blipFill>
              <a:blip r:embed="rId9" cstate="print"/>
              <a:srcRect/>
              <a:stretch>
                <a:fillRect/>
              </a:stretch>
            </p:blipFill>
            <p:spPr bwMode="auto">
              <a:xfrm>
                <a:off x="2479" y="838"/>
                <a:ext cx="958" cy="714"/>
              </a:xfrm>
              <a:prstGeom prst="rect">
                <a:avLst/>
              </a:prstGeom>
              <a:noFill/>
              <a:ln w="9525">
                <a:noFill/>
                <a:miter lim="800000"/>
                <a:headEnd/>
                <a:tailEnd/>
              </a:ln>
              <a:effectLst>
                <a:outerShdw dist="107763" dir="2700000" algn="ctr" rotWithShape="0">
                  <a:schemeClr val="bg2"/>
                </a:outerShdw>
              </a:effectLst>
            </p:spPr>
          </p:pic>
        </p:grpSp>
        <p:sp>
          <p:nvSpPr>
            <p:cNvPr id="42" name="Text Box 19"/>
            <p:cNvSpPr txBox="1">
              <a:spLocks noChangeArrowheads="1"/>
            </p:cNvSpPr>
            <p:nvPr/>
          </p:nvSpPr>
          <p:spPr bwMode="auto">
            <a:xfrm>
              <a:off x="-131168" y="1276728"/>
              <a:ext cx="6471643" cy="492443"/>
            </a:xfrm>
            <a:prstGeom prst="rect">
              <a:avLst/>
            </a:prstGeom>
            <a:noFill/>
            <a:ln w="9525">
              <a:noFill/>
              <a:miter lim="800000"/>
              <a:headEnd/>
              <a:tailEnd/>
            </a:ln>
            <a:effectLst/>
          </p:spPr>
          <p:txBody>
            <a:bodyPr wrap="none">
              <a:spAutoFit/>
            </a:bodyPr>
            <a:lstStyle/>
            <a:p>
              <a:pPr algn="r">
                <a:defRPr/>
              </a:pPr>
              <a:r>
                <a:rPr lang="en-US" sz="2600" b="1" dirty="0">
                  <a:solidFill>
                    <a:srgbClr val="FFFF00"/>
                  </a:solidFill>
                  <a:effectLst>
                    <a:outerShdw blurRad="38100" dist="38100" dir="2700000" algn="tl">
                      <a:srgbClr val="000000"/>
                    </a:outerShdw>
                  </a:effectLst>
                  <a:ea typeface="ヒラギノ角ゴ Pro W3" pitchFamily="-111" charset="-128"/>
                </a:rPr>
                <a:t>Nh</a:t>
              </a:r>
              <a:r>
                <a:rPr lang="vi-VN" sz="2600" b="1" dirty="0">
                  <a:solidFill>
                    <a:srgbClr val="FFFF00"/>
                  </a:solidFill>
                  <a:effectLst>
                    <a:outerShdw blurRad="38100" dist="38100" dir="2700000" algn="tl">
                      <a:srgbClr val="000000"/>
                    </a:outerShdw>
                  </a:effectLst>
                  <a:ea typeface="ヒラギノ角ゴ Pro W3" pitchFamily="-111" charset="-128"/>
                </a:rPr>
                <a:t>ư</a:t>
              </a:r>
              <a:r>
                <a:rPr lang="en-US" sz="2600" b="1" dirty="0">
                  <a:solidFill>
                    <a:srgbClr val="FFFF00"/>
                  </a:solidFill>
                  <a:effectLst>
                    <a:outerShdw blurRad="38100" dist="38100" dir="2700000" algn="tl">
                      <a:srgbClr val="000000"/>
                    </a:outerShdw>
                  </a:effectLst>
                  <a:ea typeface="ヒラギノ角ゴ Pro W3" pitchFamily="-111" charset="-128"/>
                </a:rPr>
                <a:t>ng </a:t>
              </a:r>
              <a:r>
                <a:rPr lang="en-US" sz="2600" b="1" dirty="0" err="1">
                  <a:solidFill>
                    <a:srgbClr val="FFFF00"/>
                  </a:solidFill>
                  <a:effectLst>
                    <a:outerShdw blurRad="38100" dist="38100" dir="2700000" algn="tl">
                      <a:srgbClr val="000000"/>
                    </a:outerShdw>
                  </a:effectLst>
                  <a:ea typeface="ヒラギノ角ゴ Pro W3" pitchFamily="-111" charset="-128"/>
                </a:rPr>
                <a:t>việc</a:t>
              </a:r>
              <a:r>
                <a:rPr lang="en-US" sz="2600" b="1" dirty="0">
                  <a:solidFill>
                    <a:srgbClr val="FFFF00"/>
                  </a:solidFill>
                  <a:effectLst>
                    <a:outerShdw blurRad="38100" dist="38100" dir="2700000" algn="tl">
                      <a:srgbClr val="000000"/>
                    </a:outerShdw>
                  </a:effectLst>
                  <a:ea typeface="ヒラギノ角ゴ Pro W3" pitchFamily="-111" charset="-128"/>
                </a:rPr>
                <a:t> </a:t>
              </a:r>
              <a:r>
                <a:rPr lang="en-US" sz="2600" b="1" dirty="0" err="1">
                  <a:solidFill>
                    <a:srgbClr val="FFFF00"/>
                  </a:solidFill>
                  <a:effectLst>
                    <a:outerShdw blurRad="38100" dist="38100" dir="2700000" algn="tl">
                      <a:srgbClr val="000000"/>
                    </a:outerShdw>
                  </a:effectLst>
                  <a:ea typeface="ヒラギノ角ゴ Pro W3" pitchFamily="-111" charset="-128"/>
                </a:rPr>
                <a:t>lấy</a:t>
              </a:r>
              <a:r>
                <a:rPr lang="en-US" sz="2600" b="1" dirty="0">
                  <a:solidFill>
                    <a:srgbClr val="FFFF00"/>
                  </a:solidFill>
                  <a:effectLst>
                    <a:outerShdw blurRad="38100" dist="38100" dir="2700000" algn="tl">
                      <a:srgbClr val="000000"/>
                    </a:outerShdw>
                  </a:effectLst>
                  <a:ea typeface="ヒラギノ角ゴ Pro W3" pitchFamily="-111" charset="-128"/>
                </a:rPr>
                <a:t> đ</a:t>
              </a:r>
              <a:r>
                <a:rPr lang="vi-VN" sz="2600" b="1" dirty="0">
                  <a:solidFill>
                    <a:srgbClr val="FFFF00"/>
                  </a:solidFill>
                  <a:effectLst>
                    <a:outerShdw blurRad="38100" dist="38100" dir="2700000" algn="tl">
                      <a:srgbClr val="000000"/>
                    </a:outerShdw>
                  </a:effectLst>
                  <a:ea typeface="ヒラギノ角ゴ Pro W3" pitchFamily="-111" charset="-128"/>
                </a:rPr>
                <a:t>ư</a:t>
              </a:r>
              <a:r>
                <a:rPr lang="en-US" sz="2600" b="1" dirty="0" err="1">
                  <a:solidFill>
                    <a:srgbClr val="FFFF00"/>
                  </a:solidFill>
                  <a:effectLst>
                    <a:outerShdw blurRad="38100" dist="38100" dir="2700000" algn="tl">
                      <a:srgbClr val="000000"/>
                    </a:outerShdw>
                  </a:effectLst>
                  <a:ea typeface="ヒラギノ角ゴ Pro W3" pitchFamily="-111" charset="-128"/>
                </a:rPr>
                <a:t>ợc</a:t>
              </a:r>
              <a:r>
                <a:rPr lang="en-US" sz="2600" b="1" dirty="0">
                  <a:solidFill>
                    <a:srgbClr val="FFFF00"/>
                  </a:solidFill>
                  <a:effectLst>
                    <a:outerShdw blurRad="38100" dist="38100" dir="2700000" algn="tl">
                      <a:srgbClr val="000000"/>
                    </a:outerShdw>
                  </a:effectLst>
                  <a:ea typeface="ヒラギノ角ゴ Pro W3" pitchFamily="-111" charset="-128"/>
                </a:rPr>
                <a:t> </a:t>
              </a:r>
              <a:r>
                <a:rPr lang="en-US" sz="2600" b="1" dirty="0" err="1">
                  <a:solidFill>
                    <a:srgbClr val="FFFF00"/>
                  </a:solidFill>
                  <a:effectLst>
                    <a:outerShdw blurRad="38100" dist="38100" dir="2700000" algn="tl">
                      <a:srgbClr val="000000"/>
                    </a:outerShdw>
                  </a:effectLst>
                  <a:ea typeface="ヒラギノ角ゴ Pro W3" pitchFamily="-111" charset="-128"/>
                </a:rPr>
                <a:t>huyết</a:t>
              </a:r>
              <a:r>
                <a:rPr lang="en-US" sz="2600" b="1" dirty="0">
                  <a:solidFill>
                    <a:srgbClr val="FFFF00"/>
                  </a:solidFill>
                  <a:effectLst>
                    <a:outerShdw blurRad="38100" dist="38100" dir="2700000" algn="tl">
                      <a:srgbClr val="000000"/>
                    </a:outerShdw>
                  </a:effectLst>
                  <a:ea typeface="ヒラギノ角ゴ Pro W3" pitchFamily="-111" charset="-128"/>
                </a:rPr>
                <a:t> </a:t>
              </a:r>
              <a:r>
                <a:rPr lang="en-US" sz="2600" b="1" dirty="0" err="1">
                  <a:solidFill>
                    <a:srgbClr val="FFFF00"/>
                  </a:solidFill>
                  <a:effectLst>
                    <a:outerShdw blurRad="38100" dist="38100" dir="2700000" algn="tl">
                      <a:srgbClr val="000000"/>
                    </a:outerShdw>
                  </a:effectLst>
                  <a:ea typeface="ヒラギノ角ゴ Pro W3" pitchFamily="-111" charset="-128"/>
                </a:rPr>
                <a:t>khối</a:t>
              </a:r>
              <a:r>
                <a:rPr lang="en-US" sz="2600" b="1" dirty="0">
                  <a:solidFill>
                    <a:srgbClr val="FFFF00"/>
                  </a:solidFill>
                  <a:effectLst>
                    <a:outerShdw blurRad="38100" dist="38100" dir="2700000" algn="tl">
                      <a:srgbClr val="000000"/>
                    </a:outerShdw>
                  </a:effectLst>
                  <a:ea typeface="ヒラギノ角ゴ Pro W3" pitchFamily="-111" charset="-128"/>
                </a:rPr>
                <a:t> </a:t>
              </a:r>
              <a:r>
                <a:rPr lang="en-US" sz="2600" b="1" dirty="0" err="1">
                  <a:solidFill>
                    <a:srgbClr val="FFFF00"/>
                  </a:solidFill>
                  <a:effectLst>
                    <a:outerShdw blurRad="38100" dist="38100" dir="2700000" algn="tl">
                      <a:srgbClr val="000000"/>
                    </a:outerShdw>
                  </a:effectLst>
                  <a:ea typeface="ヒラギノ角ゴ Pro W3" pitchFamily="-111" charset="-128"/>
                </a:rPr>
                <a:t>đại</a:t>
              </a:r>
              <a:r>
                <a:rPr lang="en-US" sz="2600" b="1" dirty="0">
                  <a:solidFill>
                    <a:srgbClr val="FFFF00"/>
                  </a:solidFill>
                  <a:effectLst>
                    <a:outerShdw blurRad="38100" dist="38100" dir="2700000" algn="tl">
                      <a:srgbClr val="000000"/>
                    </a:outerShdw>
                  </a:effectLst>
                  <a:ea typeface="ヒラギノ角ゴ Pro W3" pitchFamily="-111" charset="-128"/>
                </a:rPr>
                <a:t> </a:t>
              </a:r>
              <a:r>
                <a:rPr lang="en-US" sz="2600" b="1" dirty="0" err="1">
                  <a:solidFill>
                    <a:srgbClr val="FFFF00"/>
                  </a:solidFill>
                  <a:effectLst>
                    <a:outerShdw blurRad="38100" dist="38100" dir="2700000" algn="tl">
                      <a:srgbClr val="000000"/>
                    </a:outerShdw>
                  </a:effectLst>
                  <a:ea typeface="ヒラギノ角ゴ Pro W3" pitchFamily="-111" charset="-128"/>
                </a:rPr>
                <a:t>thể</a:t>
              </a:r>
              <a:endParaRPr lang="en-US" sz="2600" b="1" dirty="0">
                <a:solidFill>
                  <a:srgbClr val="FFFF00"/>
                </a:solidFill>
                <a:effectLst>
                  <a:outerShdw blurRad="38100" dist="38100" dir="2700000" algn="tl">
                    <a:srgbClr val="000000"/>
                  </a:outerShdw>
                </a:effectLst>
                <a:ea typeface="ヒラギノ角ゴ Pro W3" pitchFamily="-111" charset="-128"/>
              </a:endParaRPr>
            </a:p>
          </p:txBody>
        </p:sp>
      </p:grpSp>
      <p:grpSp>
        <p:nvGrpSpPr>
          <p:cNvPr id="45" name="Group 44"/>
          <p:cNvGrpSpPr/>
          <p:nvPr/>
        </p:nvGrpSpPr>
        <p:grpSpPr>
          <a:xfrm>
            <a:off x="6522885" y="5914689"/>
            <a:ext cx="2930525" cy="702347"/>
            <a:chOff x="2267961" y="5914689"/>
            <a:chExt cx="2930525" cy="702347"/>
          </a:xfrm>
        </p:grpSpPr>
        <p:sp>
          <p:nvSpPr>
            <p:cNvPr id="46" name="TextBox 45"/>
            <p:cNvSpPr txBox="1"/>
            <p:nvPr/>
          </p:nvSpPr>
          <p:spPr>
            <a:xfrm>
              <a:off x="2267961" y="5914689"/>
              <a:ext cx="2930525" cy="338554"/>
            </a:xfrm>
            <a:prstGeom prst="rect">
              <a:avLst/>
            </a:prstGeom>
            <a:noFill/>
          </p:spPr>
          <p:txBody>
            <a:bodyPr>
              <a:spAutoFit/>
            </a:bodyPr>
            <a:lstStyle/>
            <a:p>
              <a:pPr algn="ctr">
                <a:defRPr/>
              </a:pPr>
              <a:r>
                <a:rPr lang="en-US" sz="1600" b="1" dirty="0">
                  <a:solidFill>
                    <a:srgbClr val="FFFF66"/>
                  </a:solidFill>
                  <a:effectLst>
                    <a:outerShdw blurRad="38100" dist="38100" dir="2700000" algn="tl">
                      <a:srgbClr val="000000">
                        <a:alpha val="43137"/>
                      </a:srgbClr>
                    </a:outerShdw>
                  </a:effectLst>
                  <a:ea typeface="ヒラギノ角ゴ Pro W3" pitchFamily="-111" charset="-128"/>
                </a:rPr>
                <a:t>Export catheter</a:t>
              </a:r>
            </a:p>
          </p:txBody>
        </p:sp>
        <p:sp>
          <p:nvSpPr>
            <p:cNvPr id="47" name="Rectangle 1"/>
            <p:cNvSpPr>
              <a:spLocks noChangeArrowheads="1"/>
            </p:cNvSpPr>
            <p:nvPr/>
          </p:nvSpPr>
          <p:spPr bwMode="auto">
            <a:xfrm>
              <a:off x="2806211" y="6247704"/>
              <a:ext cx="1854025" cy="369332"/>
            </a:xfrm>
            <a:prstGeom prst="rect">
              <a:avLst/>
            </a:prstGeom>
            <a:noFill/>
            <a:ln w="9525">
              <a:noFill/>
              <a:miter lim="800000"/>
              <a:headEnd/>
              <a:tailEnd/>
            </a:ln>
            <a:effectLst/>
          </p:spPr>
          <p:txBody>
            <a:bodyPr wrap="square" lIns="0" tIns="0" rIns="0" bIns="0" anchor="ctr">
              <a:spAutoFit/>
            </a:bodyPr>
            <a:lstStyle/>
            <a:p>
              <a:pPr algn="ctr">
                <a:defRPr/>
              </a:pPr>
              <a:r>
                <a:rPr lang="en-GB" sz="1200" b="1" dirty="0" err="1">
                  <a:solidFill>
                    <a:srgbClr val="FFFFFF"/>
                  </a:solidFill>
                  <a:effectLst>
                    <a:outerShdw blurRad="38100" dist="38100" dir="2700000" algn="tl">
                      <a:srgbClr val="000000">
                        <a:alpha val="43137"/>
                      </a:srgbClr>
                    </a:outerShdw>
                  </a:effectLst>
                  <a:latin typeface="Arial" charset="0"/>
                  <a:ea typeface="ヒラギノ角ゴ Pro W3" pitchFamily="-111" charset="-128"/>
                </a:rPr>
                <a:t>Svilaas</a:t>
              </a:r>
              <a:r>
                <a:rPr lang="en-GB" sz="1200" b="1" dirty="0">
                  <a:solidFill>
                    <a:srgbClr val="FFFFFF"/>
                  </a:solidFill>
                  <a:effectLst>
                    <a:outerShdw blurRad="38100" dist="38100" dir="2700000" algn="tl">
                      <a:srgbClr val="000000">
                        <a:alpha val="43137"/>
                      </a:srgbClr>
                    </a:outerShdw>
                  </a:effectLst>
                  <a:latin typeface="Arial" charset="0"/>
                  <a:ea typeface="ヒラギノ角ゴ Pro W3" pitchFamily="-111" charset="-128"/>
                </a:rPr>
                <a:t> T et al.</a:t>
              </a:r>
            </a:p>
            <a:p>
              <a:pPr algn="ctr">
                <a:defRPr/>
              </a:pPr>
              <a:r>
                <a:rPr lang="en-GB" sz="1200" b="1" dirty="0">
                  <a:solidFill>
                    <a:srgbClr val="FFFFFF"/>
                  </a:solidFill>
                  <a:effectLst>
                    <a:outerShdw blurRad="38100" dist="38100" dir="2700000" algn="tl">
                      <a:srgbClr val="000000">
                        <a:alpha val="43137"/>
                      </a:srgbClr>
                    </a:outerShdw>
                  </a:effectLst>
                  <a:latin typeface="Arial" charset="0"/>
                  <a:ea typeface="ヒラギノ角ゴ Pro W3" pitchFamily="-111" charset="-128"/>
                </a:rPr>
                <a:t>NEJM 2008;358;-557-67</a:t>
              </a:r>
            </a:p>
          </p:txBody>
        </p:sp>
      </p:grpSp>
    </p:spTree>
    <p:extLst>
      <p:ext uri="{BB962C8B-B14F-4D97-AF65-F5344CB8AC3E}">
        <p14:creationId xmlns:p14="http://schemas.microsoft.com/office/powerpoint/2010/main" val="110682195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hidden">
          <a:xfrm>
            <a:off x="519765" y="1270534"/>
            <a:ext cx="8152598" cy="5024387"/>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defRPr/>
            </a:pPr>
            <a:endParaRPr lang="en-US" sz="1800" i="1">
              <a:solidFill>
                <a:srgbClr val="FFCC99"/>
              </a:solidFill>
              <a:latin typeface="Arial"/>
              <a:ea typeface="ヒラギノ角ゴ Pro W3" pitchFamily="-111" charset="-128"/>
              <a:cs typeface="Arial" charset="0"/>
            </a:endParaRPr>
          </a:p>
        </p:txBody>
      </p:sp>
      <p:sp>
        <p:nvSpPr>
          <p:cNvPr id="103428" name="textruta 6"/>
          <p:cNvSpPr txBox="1">
            <a:spLocks noChangeArrowheads="1"/>
          </p:cNvSpPr>
          <p:nvPr/>
        </p:nvSpPr>
        <p:spPr bwMode="auto">
          <a:xfrm>
            <a:off x="4791456" y="3509808"/>
            <a:ext cx="2948385" cy="1200329"/>
          </a:xfrm>
          <a:prstGeom prst="rect">
            <a:avLst/>
          </a:prstGeom>
          <a:noFill/>
          <a:ln w="9525">
            <a:noFill/>
            <a:miter lim="800000"/>
            <a:headEnd/>
            <a:tailEnd/>
          </a:ln>
        </p:spPr>
        <p:txBody>
          <a:bodyPr wrap="square">
            <a:spAutoFit/>
          </a:bodyPr>
          <a:lstStyle/>
          <a:p>
            <a:pPr algn="ctr"/>
            <a:r>
              <a:rPr lang="da-DK" dirty="0">
                <a:solidFill>
                  <a:srgbClr val="FFFFFF"/>
                </a:solidFill>
                <a:ea typeface="MS PGothic" pitchFamily="34" charset="-128"/>
              </a:rPr>
              <a:t>HR [95%CI] = </a:t>
            </a:r>
          </a:p>
          <a:p>
            <a:pPr algn="ctr"/>
            <a:r>
              <a:rPr lang="da-DK" dirty="0">
                <a:solidFill>
                  <a:srgbClr val="FFFFFF"/>
                </a:solidFill>
                <a:ea typeface="MS PGothic" pitchFamily="34" charset="-128"/>
              </a:rPr>
              <a:t>0.94 [0.72 - 1.22]</a:t>
            </a:r>
          </a:p>
          <a:p>
            <a:pPr algn="ctr"/>
            <a:r>
              <a:rPr lang="da-DK" b="1" i="1" dirty="0">
                <a:solidFill>
                  <a:srgbClr val="FFFF00"/>
                </a:solidFill>
                <a:ea typeface="MS PGothic" pitchFamily="34" charset="-128"/>
              </a:rPr>
              <a:t>P=0.63</a:t>
            </a:r>
            <a:endParaRPr lang="sv-SE" b="1" i="1" dirty="0">
              <a:solidFill>
                <a:srgbClr val="FFFF00"/>
              </a:solidFill>
              <a:ea typeface="MS PGothic" pitchFamily="34" charset="-128"/>
            </a:endParaRPr>
          </a:p>
        </p:txBody>
      </p:sp>
      <p:sp>
        <p:nvSpPr>
          <p:cNvPr id="103429" name="Rectangle 9"/>
          <p:cNvSpPr>
            <a:spLocks noChangeArrowheads="1"/>
          </p:cNvSpPr>
          <p:nvPr/>
        </p:nvSpPr>
        <p:spPr bwMode="auto">
          <a:xfrm>
            <a:off x="1339850" y="6445250"/>
            <a:ext cx="6464300" cy="306388"/>
          </a:xfrm>
          <a:prstGeom prst="rect">
            <a:avLst/>
          </a:prstGeom>
          <a:noFill/>
          <a:ln w="9525">
            <a:noFill/>
            <a:miter lim="800000"/>
            <a:headEnd/>
            <a:tailEnd/>
          </a:ln>
        </p:spPr>
        <p:txBody>
          <a:bodyPr>
            <a:spAutoFit/>
          </a:bodyPr>
          <a:lstStyle/>
          <a:p>
            <a:pPr algn="ctr"/>
            <a:r>
              <a:rPr lang="en-US" sz="1400" b="1" dirty="0">
                <a:solidFill>
                  <a:srgbClr val="FFFFFF"/>
                </a:solidFill>
                <a:ea typeface="ヒラギノ角ゴ Pro W3" pitchFamily="-111" charset="-128"/>
              </a:rPr>
              <a:t>Frobert O et al. </a:t>
            </a:r>
            <a:r>
              <a:rPr lang="en-US" sz="1400" b="1" i="1" dirty="0">
                <a:solidFill>
                  <a:srgbClr val="FFFFFF"/>
                </a:solidFill>
                <a:ea typeface="ヒラギノ角ゴ Pro W3" pitchFamily="-111" charset="-128"/>
              </a:rPr>
              <a:t>NEJM</a:t>
            </a:r>
            <a:r>
              <a:rPr lang="en-US" sz="1400" b="1" dirty="0">
                <a:solidFill>
                  <a:srgbClr val="FFFFFF"/>
                </a:solidFill>
                <a:ea typeface="ヒラギノ角ゴ Pro W3" pitchFamily="-111" charset="-128"/>
              </a:rPr>
              <a:t> </a:t>
            </a:r>
            <a:r>
              <a:rPr lang="en-US" sz="1400" b="1" dirty="0" err="1">
                <a:solidFill>
                  <a:srgbClr val="FFFFFF"/>
                </a:solidFill>
                <a:ea typeface="ヒラギノ角ゴ Pro W3" pitchFamily="-111" charset="-128"/>
              </a:rPr>
              <a:t>2013:on-line</a:t>
            </a:r>
            <a:endParaRPr lang="en-US" sz="1400" b="1" i="1" dirty="0">
              <a:solidFill>
                <a:srgbClr val="FFCC99"/>
              </a:solidFill>
              <a:ea typeface="ヒラギノ角ゴ Pro W3" pitchFamily="-111" charset="-128"/>
            </a:endParaRPr>
          </a:p>
        </p:txBody>
      </p:sp>
      <p:sp>
        <p:nvSpPr>
          <p:cNvPr id="103430" name="Text Box 6"/>
          <p:cNvSpPr txBox="1">
            <a:spLocks noChangeArrowheads="1"/>
          </p:cNvSpPr>
          <p:nvPr/>
        </p:nvSpPr>
        <p:spPr bwMode="auto">
          <a:xfrm rot="-5400000">
            <a:off x="-86095" y="3155927"/>
            <a:ext cx="2547492" cy="400110"/>
          </a:xfrm>
          <a:prstGeom prst="rect">
            <a:avLst/>
          </a:prstGeom>
          <a:noFill/>
          <a:ln w="9525">
            <a:noFill/>
            <a:miter lim="800000"/>
            <a:headEnd/>
            <a:tailEnd/>
          </a:ln>
          <a:effectLst/>
        </p:spPr>
        <p:txBody>
          <a:bodyPr wrap="none">
            <a:spAutoFit/>
          </a:bodyPr>
          <a:lstStyle/>
          <a:p>
            <a:pPr algn="ctr"/>
            <a:r>
              <a:rPr lang="en-US" sz="2000" b="1" dirty="0">
                <a:solidFill>
                  <a:srgbClr val="FDE25E">
                    <a:lumMod val="60000"/>
                    <a:lumOff val="40000"/>
                  </a:srgbClr>
                </a:solidFill>
                <a:ea typeface="ヒラギノ角ゴ Pro W3" pitchFamily="-111" charset="-128"/>
              </a:rPr>
              <a:t>All-cause death (%)</a:t>
            </a:r>
          </a:p>
        </p:txBody>
      </p:sp>
      <p:sp>
        <p:nvSpPr>
          <p:cNvPr id="103431" name="Rectangle 11"/>
          <p:cNvSpPr>
            <a:spLocks noChangeArrowheads="1"/>
          </p:cNvSpPr>
          <p:nvPr/>
        </p:nvSpPr>
        <p:spPr bwMode="auto">
          <a:xfrm>
            <a:off x="595313" y="5450388"/>
            <a:ext cx="877163" cy="276999"/>
          </a:xfrm>
          <a:prstGeom prst="rect">
            <a:avLst/>
          </a:prstGeom>
          <a:noFill/>
          <a:ln w="9525">
            <a:noFill/>
            <a:miter lim="800000"/>
            <a:headEnd/>
            <a:tailEnd/>
          </a:ln>
        </p:spPr>
        <p:txBody>
          <a:bodyPr wrap="none">
            <a:spAutoFit/>
          </a:bodyPr>
          <a:lstStyle/>
          <a:p>
            <a:r>
              <a:rPr lang="en-US" sz="1200" u="sng" dirty="0">
                <a:solidFill>
                  <a:srgbClr val="FFFFFF"/>
                </a:solidFill>
                <a:ea typeface="ヒラギノ角ゴ Pro W3"/>
                <a:cs typeface="ヒラギノ角ゴ Pro W3"/>
              </a:rPr>
              <a:t>No. at risk</a:t>
            </a:r>
          </a:p>
        </p:txBody>
      </p:sp>
      <p:sp>
        <p:nvSpPr>
          <p:cNvPr id="103432" name="Line 8"/>
          <p:cNvSpPr>
            <a:spLocks noChangeShapeType="1"/>
          </p:cNvSpPr>
          <p:nvPr/>
        </p:nvSpPr>
        <p:spPr bwMode="auto">
          <a:xfrm>
            <a:off x="1879600" y="1478263"/>
            <a:ext cx="0" cy="3690937"/>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33" name="Line 9"/>
          <p:cNvSpPr>
            <a:spLocks noChangeShapeType="1"/>
          </p:cNvSpPr>
          <p:nvPr/>
        </p:nvSpPr>
        <p:spPr bwMode="auto">
          <a:xfrm>
            <a:off x="1798638" y="5169200"/>
            <a:ext cx="6192837"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34" name="Line 10"/>
          <p:cNvSpPr>
            <a:spLocks noChangeShapeType="1"/>
          </p:cNvSpPr>
          <p:nvPr/>
        </p:nvSpPr>
        <p:spPr bwMode="auto">
          <a:xfrm>
            <a:off x="1803400" y="4107163"/>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35" name="Line 11"/>
          <p:cNvSpPr>
            <a:spLocks noChangeShapeType="1"/>
          </p:cNvSpPr>
          <p:nvPr/>
        </p:nvSpPr>
        <p:spPr bwMode="auto">
          <a:xfrm>
            <a:off x="1803400" y="3583288"/>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36" name="Line 12"/>
          <p:cNvSpPr>
            <a:spLocks noChangeShapeType="1"/>
          </p:cNvSpPr>
          <p:nvPr/>
        </p:nvSpPr>
        <p:spPr bwMode="auto">
          <a:xfrm>
            <a:off x="1803400" y="3059413"/>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37" name="Line 13"/>
          <p:cNvSpPr>
            <a:spLocks noChangeShapeType="1"/>
          </p:cNvSpPr>
          <p:nvPr/>
        </p:nvSpPr>
        <p:spPr bwMode="auto">
          <a:xfrm>
            <a:off x="1803400" y="2011663"/>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38" name="Line 14"/>
          <p:cNvSpPr>
            <a:spLocks noChangeShapeType="1"/>
          </p:cNvSpPr>
          <p:nvPr/>
        </p:nvSpPr>
        <p:spPr bwMode="auto">
          <a:xfrm>
            <a:off x="1803400" y="1487788"/>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39" name="Rectangle 15"/>
          <p:cNvSpPr>
            <a:spLocks noChangeArrowheads="1"/>
          </p:cNvSpPr>
          <p:nvPr/>
        </p:nvSpPr>
        <p:spPr bwMode="auto">
          <a:xfrm>
            <a:off x="1496798" y="5055000"/>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0.0</a:t>
            </a:r>
            <a:endParaRPr lang="en-US" sz="1400">
              <a:solidFill>
                <a:srgbClr val="FFFFFF"/>
              </a:solidFill>
              <a:ea typeface="ヒラギノ角ゴ Pro W3" pitchFamily="-111" charset="-128"/>
            </a:endParaRPr>
          </a:p>
        </p:txBody>
      </p:sp>
      <p:sp>
        <p:nvSpPr>
          <p:cNvPr id="103440" name="Rectangle 16"/>
          <p:cNvSpPr>
            <a:spLocks noChangeArrowheads="1"/>
          </p:cNvSpPr>
          <p:nvPr/>
        </p:nvSpPr>
        <p:spPr bwMode="auto">
          <a:xfrm>
            <a:off x="1496798" y="3996138"/>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1.0</a:t>
            </a:r>
            <a:endParaRPr lang="en-US" sz="1400">
              <a:solidFill>
                <a:srgbClr val="FFFFFF"/>
              </a:solidFill>
              <a:ea typeface="ヒラギノ角ゴ Pro W3" pitchFamily="-111" charset="-128"/>
            </a:endParaRPr>
          </a:p>
        </p:txBody>
      </p:sp>
      <p:sp>
        <p:nvSpPr>
          <p:cNvPr id="103441" name="Rectangle 17"/>
          <p:cNvSpPr>
            <a:spLocks noChangeArrowheads="1"/>
          </p:cNvSpPr>
          <p:nvPr/>
        </p:nvSpPr>
        <p:spPr bwMode="auto">
          <a:xfrm>
            <a:off x="1496798" y="3467500"/>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1.5</a:t>
            </a:r>
            <a:endParaRPr lang="en-US" sz="1400">
              <a:solidFill>
                <a:srgbClr val="FFFFFF"/>
              </a:solidFill>
              <a:ea typeface="ヒラギノ角ゴ Pro W3" pitchFamily="-111" charset="-128"/>
            </a:endParaRPr>
          </a:p>
        </p:txBody>
      </p:sp>
      <p:sp>
        <p:nvSpPr>
          <p:cNvPr id="103442" name="Rectangle 18"/>
          <p:cNvSpPr>
            <a:spLocks noChangeArrowheads="1"/>
          </p:cNvSpPr>
          <p:nvPr/>
        </p:nvSpPr>
        <p:spPr bwMode="auto">
          <a:xfrm>
            <a:off x="1496798" y="2945213"/>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2.0</a:t>
            </a:r>
            <a:endParaRPr lang="en-US" sz="1400">
              <a:solidFill>
                <a:srgbClr val="FFFFFF"/>
              </a:solidFill>
              <a:ea typeface="ヒラギノ角ゴ Pro W3" pitchFamily="-111" charset="-128"/>
            </a:endParaRPr>
          </a:p>
        </p:txBody>
      </p:sp>
      <p:sp>
        <p:nvSpPr>
          <p:cNvPr id="103443" name="Rectangle 19"/>
          <p:cNvSpPr>
            <a:spLocks noChangeArrowheads="1"/>
          </p:cNvSpPr>
          <p:nvPr/>
        </p:nvSpPr>
        <p:spPr bwMode="auto">
          <a:xfrm>
            <a:off x="1496798" y="1895875"/>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3.0</a:t>
            </a:r>
            <a:endParaRPr lang="en-US" sz="1400">
              <a:solidFill>
                <a:srgbClr val="FFFFFF"/>
              </a:solidFill>
              <a:ea typeface="ヒラギノ角ゴ Pro W3" pitchFamily="-111" charset="-128"/>
            </a:endParaRPr>
          </a:p>
        </p:txBody>
      </p:sp>
      <p:sp>
        <p:nvSpPr>
          <p:cNvPr id="103444" name="Rectangle 20"/>
          <p:cNvSpPr>
            <a:spLocks noChangeArrowheads="1"/>
          </p:cNvSpPr>
          <p:nvPr/>
        </p:nvSpPr>
        <p:spPr bwMode="auto">
          <a:xfrm>
            <a:off x="1496798" y="1362475"/>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3.5</a:t>
            </a:r>
            <a:endParaRPr lang="en-US" sz="1400">
              <a:solidFill>
                <a:srgbClr val="FFFFFF"/>
              </a:solidFill>
              <a:ea typeface="ヒラギノ角ゴ Pro W3" pitchFamily="-111" charset="-128"/>
            </a:endParaRPr>
          </a:p>
        </p:txBody>
      </p:sp>
      <p:sp>
        <p:nvSpPr>
          <p:cNvPr id="103445" name="Rectangle 11"/>
          <p:cNvSpPr>
            <a:spLocks noChangeArrowheads="1"/>
          </p:cNvSpPr>
          <p:nvPr/>
        </p:nvSpPr>
        <p:spPr bwMode="auto">
          <a:xfrm>
            <a:off x="5907088" y="1849738"/>
            <a:ext cx="522287"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a:cs typeface="ヒラギノ角ゴ Pro W3"/>
              </a:rPr>
              <a:t>PCI</a:t>
            </a:r>
          </a:p>
        </p:txBody>
      </p:sp>
      <p:sp>
        <p:nvSpPr>
          <p:cNvPr id="103446" name="Rectangle 11"/>
          <p:cNvSpPr>
            <a:spLocks noChangeArrowheads="1"/>
          </p:cNvSpPr>
          <p:nvPr/>
        </p:nvSpPr>
        <p:spPr bwMode="auto">
          <a:xfrm>
            <a:off x="8002588" y="1638088"/>
            <a:ext cx="612668" cy="461665"/>
          </a:xfrm>
          <a:prstGeom prst="rect">
            <a:avLst/>
          </a:prstGeom>
          <a:noFill/>
          <a:ln w="9525">
            <a:noFill/>
            <a:miter lim="800000"/>
            <a:headEnd/>
            <a:tailEnd/>
          </a:ln>
        </p:spPr>
        <p:txBody>
          <a:bodyPr wrap="none">
            <a:spAutoFit/>
          </a:bodyPr>
          <a:lstStyle/>
          <a:p>
            <a:r>
              <a:rPr lang="en-US" b="1" dirty="0">
                <a:solidFill>
                  <a:srgbClr val="FFFFFF"/>
                </a:solidFill>
                <a:ea typeface="ヒラギノ角ゴ Pro W3"/>
                <a:cs typeface="ヒラギノ角ゴ Pro W3"/>
              </a:rPr>
              <a:t>3.0</a:t>
            </a:r>
          </a:p>
        </p:txBody>
      </p:sp>
      <p:sp>
        <p:nvSpPr>
          <p:cNvPr id="103447" name="Rectangle 11"/>
          <p:cNvSpPr>
            <a:spLocks noChangeArrowheads="1"/>
          </p:cNvSpPr>
          <p:nvPr/>
        </p:nvSpPr>
        <p:spPr bwMode="auto">
          <a:xfrm>
            <a:off x="8002588" y="2006500"/>
            <a:ext cx="612668" cy="461665"/>
          </a:xfrm>
          <a:prstGeom prst="rect">
            <a:avLst/>
          </a:prstGeom>
          <a:noFill/>
          <a:ln w="9525">
            <a:noFill/>
            <a:miter lim="800000"/>
            <a:headEnd/>
            <a:tailEnd/>
          </a:ln>
        </p:spPr>
        <p:txBody>
          <a:bodyPr wrap="none">
            <a:spAutoFit/>
          </a:bodyPr>
          <a:lstStyle/>
          <a:p>
            <a:r>
              <a:rPr lang="en-US" b="1" dirty="0">
                <a:solidFill>
                  <a:srgbClr val="FFFFFF"/>
                </a:solidFill>
                <a:ea typeface="ヒラギノ角ゴ Pro W3"/>
                <a:cs typeface="ヒラギノ角ゴ Pro W3"/>
              </a:rPr>
              <a:t>2.8</a:t>
            </a:r>
          </a:p>
        </p:txBody>
      </p:sp>
      <p:sp>
        <p:nvSpPr>
          <p:cNvPr id="103448" name="Rectangle 11"/>
          <p:cNvSpPr>
            <a:spLocks noChangeArrowheads="1"/>
          </p:cNvSpPr>
          <p:nvPr/>
        </p:nvSpPr>
        <p:spPr bwMode="auto">
          <a:xfrm>
            <a:off x="5761127" y="2672063"/>
            <a:ext cx="1018998" cy="338554"/>
          </a:xfrm>
          <a:prstGeom prst="rect">
            <a:avLst/>
          </a:prstGeom>
          <a:noFill/>
          <a:ln w="9525">
            <a:noFill/>
            <a:miter lim="800000"/>
            <a:headEnd/>
            <a:tailEnd/>
          </a:ln>
        </p:spPr>
        <p:txBody>
          <a:bodyPr wrap="none">
            <a:spAutoFit/>
          </a:bodyPr>
          <a:lstStyle/>
          <a:p>
            <a:pPr algn="ctr"/>
            <a:r>
              <a:rPr lang="en-US" sz="1600" b="1" dirty="0">
                <a:solidFill>
                  <a:srgbClr val="FFFFFF"/>
                </a:solidFill>
                <a:ea typeface="ヒラギノ角ゴ Pro W3"/>
                <a:cs typeface="ヒラギノ角ゴ Pro W3"/>
              </a:rPr>
              <a:t>PCI + TA</a:t>
            </a:r>
          </a:p>
        </p:txBody>
      </p:sp>
      <p:sp>
        <p:nvSpPr>
          <p:cNvPr id="103449" name="Rectangle 11"/>
          <p:cNvSpPr>
            <a:spLocks noChangeArrowheads="1"/>
          </p:cNvSpPr>
          <p:nvPr/>
        </p:nvSpPr>
        <p:spPr bwMode="auto">
          <a:xfrm>
            <a:off x="700088" y="5778313"/>
            <a:ext cx="716671" cy="461665"/>
          </a:xfrm>
          <a:prstGeom prst="rect">
            <a:avLst/>
          </a:prstGeom>
          <a:noFill/>
          <a:ln w="9525">
            <a:noFill/>
            <a:miter lim="800000"/>
            <a:headEnd/>
            <a:tailEnd/>
          </a:ln>
        </p:spPr>
        <p:txBody>
          <a:bodyPr wrap="none">
            <a:spAutoFit/>
          </a:bodyPr>
          <a:lstStyle/>
          <a:p>
            <a:r>
              <a:rPr lang="en-US" sz="1200">
                <a:solidFill>
                  <a:srgbClr val="FFFFFF"/>
                </a:solidFill>
                <a:ea typeface="ヒラギノ角ゴ Pro W3"/>
                <a:cs typeface="ヒラギノ角ゴ Pro W3"/>
              </a:rPr>
              <a:t>PCI+TA</a:t>
            </a:r>
          </a:p>
          <a:p>
            <a:r>
              <a:rPr lang="en-US" sz="1200">
                <a:solidFill>
                  <a:srgbClr val="FFFFFF"/>
                </a:solidFill>
                <a:ea typeface="ヒラギノ角ゴ Pro W3"/>
                <a:cs typeface="ヒラギノ角ゴ Pro W3"/>
              </a:rPr>
              <a:t>PCI</a:t>
            </a:r>
          </a:p>
        </p:txBody>
      </p:sp>
      <p:sp>
        <p:nvSpPr>
          <p:cNvPr id="103450" name="Rectangle 11"/>
          <p:cNvSpPr>
            <a:spLocks noChangeArrowheads="1"/>
          </p:cNvSpPr>
          <p:nvPr/>
        </p:nvSpPr>
        <p:spPr bwMode="auto">
          <a:xfrm>
            <a:off x="1715773"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3621</a:t>
            </a:r>
          </a:p>
          <a:p>
            <a:pPr algn="ctr"/>
            <a:r>
              <a:rPr lang="en-US" sz="1200">
                <a:solidFill>
                  <a:srgbClr val="FFFFFF"/>
                </a:solidFill>
                <a:ea typeface="ヒラギノ角ゴ Pro W3"/>
                <a:cs typeface="ヒラギノ角ゴ Pro W3"/>
              </a:rPr>
              <a:t>3623</a:t>
            </a:r>
          </a:p>
        </p:txBody>
      </p:sp>
      <p:sp>
        <p:nvSpPr>
          <p:cNvPr id="103451" name="Rectangle 11"/>
          <p:cNvSpPr>
            <a:spLocks noChangeArrowheads="1"/>
          </p:cNvSpPr>
          <p:nvPr/>
        </p:nvSpPr>
        <p:spPr bwMode="auto">
          <a:xfrm>
            <a:off x="2719073"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3568</a:t>
            </a:r>
          </a:p>
          <a:p>
            <a:pPr algn="ctr"/>
            <a:r>
              <a:rPr lang="en-US" sz="1200">
                <a:solidFill>
                  <a:srgbClr val="FFFFFF"/>
                </a:solidFill>
                <a:ea typeface="ヒラギノ角ゴ Pro W3"/>
                <a:cs typeface="ヒラギノ角ゴ Pro W3"/>
              </a:rPr>
              <a:t>3567</a:t>
            </a:r>
          </a:p>
        </p:txBody>
      </p:sp>
      <p:sp>
        <p:nvSpPr>
          <p:cNvPr id="103452" name="Rectangle 11"/>
          <p:cNvSpPr>
            <a:spLocks noChangeArrowheads="1"/>
          </p:cNvSpPr>
          <p:nvPr/>
        </p:nvSpPr>
        <p:spPr bwMode="auto">
          <a:xfrm>
            <a:off x="4722498"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3532</a:t>
            </a:r>
          </a:p>
          <a:p>
            <a:pPr algn="ctr"/>
            <a:r>
              <a:rPr lang="en-US" sz="1200">
                <a:solidFill>
                  <a:srgbClr val="FFFFFF"/>
                </a:solidFill>
                <a:ea typeface="ヒラギノ角ゴ Pro W3"/>
                <a:cs typeface="ヒラギノ角ゴ Pro W3"/>
              </a:rPr>
              <a:t>3530</a:t>
            </a:r>
          </a:p>
        </p:txBody>
      </p:sp>
      <p:sp>
        <p:nvSpPr>
          <p:cNvPr id="103453" name="Line 29"/>
          <p:cNvSpPr>
            <a:spLocks noChangeShapeType="1"/>
          </p:cNvSpPr>
          <p:nvPr/>
        </p:nvSpPr>
        <p:spPr bwMode="auto">
          <a:xfrm rot="-5400000">
            <a:off x="19431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4" name="Line 30"/>
          <p:cNvSpPr>
            <a:spLocks noChangeShapeType="1"/>
          </p:cNvSpPr>
          <p:nvPr/>
        </p:nvSpPr>
        <p:spPr bwMode="auto">
          <a:xfrm rot="-5400000">
            <a:off x="29464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5" name="Line 31"/>
          <p:cNvSpPr>
            <a:spLocks noChangeShapeType="1"/>
          </p:cNvSpPr>
          <p:nvPr/>
        </p:nvSpPr>
        <p:spPr bwMode="auto">
          <a:xfrm rot="-5400000">
            <a:off x="39497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6" name="Line 32"/>
          <p:cNvSpPr>
            <a:spLocks noChangeShapeType="1"/>
          </p:cNvSpPr>
          <p:nvPr/>
        </p:nvSpPr>
        <p:spPr bwMode="auto">
          <a:xfrm rot="-5400000">
            <a:off x="49530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7" name="Line 33"/>
          <p:cNvSpPr>
            <a:spLocks noChangeShapeType="1"/>
          </p:cNvSpPr>
          <p:nvPr/>
        </p:nvSpPr>
        <p:spPr bwMode="auto">
          <a:xfrm rot="-5400000">
            <a:off x="59563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8" name="Line 34"/>
          <p:cNvSpPr>
            <a:spLocks noChangeShapeType="1"/>
          </p:cNvSpPr>
          <p:nvPr/>
        </p:nvSpPr>
        <p:spPr bwMode="auto">
          <a:xfrm rot="-5400000">
            <a:off x="6959600"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59" name="Line 35"/>
          <p:cNvSpPr>
            <a:spLocks noChangeShapeType="1"/>
          </p:cNvSpPr>
          <p:nvPr/>
        </p:nvSpPr>
        <p:spPr bwMode="auto">
          <a:xfrm rot="-5400000">
            <a:off x="7951788" y="5207300"/>
            <a:ext cx="76200" cy="0"/>
          </a:xfrm>
          <a:prstGeom prst="line">
            <a:avLst/>
          </a:prstGeom>
          <a:noFill/>
          <a:ln w="19050">
            <a:solidFill>
              <a:srgbClr val="FFFFFF"/>
            </a:solidFill>
            <a:round/>
            <a:headEnd/>
            <a:tailEnd/>
          </a:ln>
        </p:spPr>
        <p:txBody>
          <a:bodyPr/>
          <a:lstStyle/>
          <a:p>
            <a:endParaRPr lang="en-US" sz="1800">
              <a:solidFill>
                <a:srgbClr val="FFFFFF"/>
              </a:solidFill>
              <a:ea typeface="ヒラギノ角ゴ Pro W3" pitchFamily="-111" charset="-128"/>
            </a:endParaRPr>
          </a:p>
        </p:txBody>
      </p:sp>
      <p:sp>
        <p:nvSpPr>
          <p:cNvPr id="103460" name="Rectangle 36"/>
          <p:cNvSpPr>
            <a:spLocks noChangeArrowheads="1"/>
          </p:cNvSpPr>
          <p:nvPr/>
        </p:nvSpPr>
        <p:spPr bwMode="auto">
          <a:xfrm>
            <a:off x="1924050" y="5283500"/>
            <a:ext cx="112713" cy="244475"/>
          </a:xfrm>
          <a:prstGeom prst="rect">
            <a:avLst/>
          </a:prstGeom>
          <a:noFill/>
          <a:ln w="9525">
            <a:noFill/>
            <a:miter lim="800000"/>
            <a:headEnd/>
            <a:tailEnd/>
          </a:ln>
        </p:spPr>
        <p:txBody>
          <a:bodyPr wrap="none" lIns="0" tIns="0" rIns="0" bIns="0">
            <a:spAutoFit/>
          </a:bodyPr>
          <a:lstStyle/>
          <a:p>
            <a:pPr algn="ctr"/>
            <a:r>
              <a:rPr lang="en-US" sz="1600" b="1" dirty="0">
                <a:solidFill>
                  <a:srgbClr val="FFFFFF"/>
                </a:solidFill>
                <a:ea typeface="ヒラギノ角ゴ Pro W3" pitchFamily="-111" charset="-128"/>
              </a:rPr>
              <a:t>0</a:t>
            </a:r>
            <a:endParaRPr lang="en-US" sz="1600" dirty="0">
              <a:solidFill>
                <a:srgbClr val="FFFFFF"/>
              </a:solidFill>
              <a:ea typeface="ヒラギノ角ゴ Pro W3" pitchFamily="-111" charset="-128"/>
            </a:endParaRPr>
          </a:p>
        </p:txBody>
      </p:sp>
      <p:sp>
        <p:nvSpPr>
          <p:cNvPr id="103461" name="Rectangle 37"/>
          <p:cNvSpPr>
            <a:spLocks noChangeArrowheads="1"/>
          </p:cNvSpPr>
          <p:nvPr/>
        </p:nvSpPr>
        <p:spPr bwMode="auto">
          <a:xfrm>
            <a:off x="2928938" y="5283500"/>
            <a:ext cx="112712"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5</a:t>
            </a:r>
            <a:endParaRPr lang="en-US" sz="1600">
              <a:solidFill>
                <a:srgbClr val="FFFFFF"/>
              </a:solidFill>
              <a:ea typeface="ヒラギノ角ゴ Pro W3" pitchFamily="-111" charset="-128"/>
            </a:endParaRPr>
          </a:p>
        </p:txBody>
      </p:sp>
      <p:sp>
        <p:nvSpPr>
          <p:cNvPr id="103462" name="Rectangle 38"/>
          <p:cNvSpPr>
            <a:spLocks noChangeArrowheads="1"/>
          </p:cNvSpPr>
          <p:nvPr/>
        </p:nvSpPr>
        <p:spPr bwMode="auto">
          <a:xfrm>
            <a:off x="3873500" y="5283500"/>
            <a:ext cx="225425"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10</a:t>
            </a:r>
            <a:endParaRPr lang="en-US" sz="1600">
              <a:solidFill>
                <a:srgbClr val="FFFFFF"/>
              </a:solidFill>
              <a:ea typeface="ヒラギノ角ゴ Pro W3" pitchFamily="-111" charset="-128"/>
            </a:endParaRPr>
          </a:p>
        </p:txBody>
      </p:sp>
      <p:sp>
        <p:nvSpPr>
          <p:cNvPr id="103463" name="Rectangle 39"/>
          <p:cNvSpPr>
            <a:spLocks noChangeArrowheads="1"/>
          </p:cNvSpPr>
          <p:nvPr/>
        </p:nvSpPr>
        <p:spPr bwMode="auto">
          <a:xfrm>
            <a:off x="4878388" y="5283500"/>
            <a:ext cx="225425"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15</a:t>
            </a:r>
            <a:endParaRPr lang="en-US" sz="1600">
              <a:solidFill>
                <a:srgbClr val="FFFFFF"/>
              </a:solidFill>
              <a:ea typeface="ヒラギノ角ゴ Pro W3" pitchFamily="-111" charset="-128"/>
            </a:endParaRPr>
          </a:p>
        </p:txBody>
      </p:sp>
      <p:sp>
        <p:nvSpPr>
          <p:cNvPr id="103464" name="Rectangle 40"/>
          <p:cNvSpPr>
            <a:spLocks noChangeArrowheads="1"/>
          </p:cNvSpPr>
          <p:nvPr/>
        </p:nvSpPr>
        <p:spPr bwMode="auto">
          <a:xfrm>
            <a:off x="5881688" y="5283500"/>
            <a:ext cx="225425"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20</a:t>
            </a:r>
            <a:endParaRPr lang="en-US" sz="1600">
              <a:solidFill>
                <a:srgbClr val="FFFFFF"/>
              </a:solidFill>
              <a:ea typeface="ヒラギノ角ゴ Pro W3" pitchFamily="-111" charset="-128"/>
            </a:endParaRPr>
          </a:p>
        </p:txBody>
      </p:sp>
      <p:sp>
        <p:nvSpPr>
          <p:cNvPr id="103465" name="Rectangle 11"/>
          <p:cNvSpPr>
            <a:spLocks noChangeArrowheads="1"/>
          </p:cNvSpPr>
          <p:nvPr/>
        </p:nvSpPr>
        <p:spPr bwMode="auto">
          <a:xfrm>
            <a:off x="3717611"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3540</a:t>
            </a:r>
          </a:p>
          <a:p>
            <a:pPr algn="ctr"/>
            <a:r>
              <a:rPr lang="en-US" sz="1200">
                <a:solidFill>
                  <a:srgbClr val="FFFFFF"/>
                </a:solidFill>
                <a:ea typeface="ヒラギノ角ゴ Pro W3"/>
                <a:cs typeface="ヒラギノ角ゴ Pro W3"/>
              </a:rPr>
              <a:t>3545</a:t>
            </a:r>
          </a:p>
        </p:txBody>
      </p:sp>
      <p:sp>
        <p:nvSpPr>
          <p:cNvPr id="103466" name="Rectangle 11"/>
          <p:cNvSpPr>
            <a:spLocks noChangeArrowheads="1"/>
          </p:cNvSpPr>
          <p:nvPr/>
        </p:nvSpPr>
        <p:spPr bwMode="auto">
          <a:xfrm>
            <a:off x="5732148"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3526</a:t>
            </a:r>
          </a:p>
          <a:p>
            <a:pPr algn="ctr"/>
            <a:r>
              <a:rPr lang="en-US" sz="1200">
                <a:solidFill>
                  <a:srgbClr val="FFFFFF"/>
                </a:solidFill>
                <a:ea typeface="ヒラギノ角ゴ Pro W3"/>
                <a:cs typeface="ヒラギノ角ゴ Pro W3"/>
              </a:rPr>
              <a:t>3523</a:t>
            </a:r>
          </a:p>
        </p:txBody>
      </p:sp>
      <p:sp>
        <p:nvSpPr>
          <p:cNvPr id="103467" name="Rectangle 11"/>
          <p:cNvSpPr>
            <a:spLocks noChangeArrowheads="1"/>
          </p:cNvSpPr>
          <p:nvPr/>
        </p:nvSpPr>
        <p:spPr bwMode="auto">
          <a:xfrm>
            <a:off x="6741798"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3524</a:t>
            </a:r>
          </a:p>
          <a:p>
            <a:pPr algn="ctr"/>
            <a:r>
              <a:rPr lang="en-US" sz="1200">
                <a:solidFill>
                  <a:srgbClr val="FFFFFF"/>
                </a:solidFill>
                <a:ea typeface="ヒラギノ角ゴ Pro W3"/>
                <a:cs typeface="ヒラギノ角ゴ Pro W3"/>
              </a:rPr>
              <a:t>3517</a:t>
            </a:r>
          </a:p>
        </p:txBody>
      </p:sp>
      <p:sp>
        <p:nvSpPr>
          <p:cNvPr id="103468" name="Rectangle 44"/>
          <p:cNvSpPr>
            <a:spLocks noChangeArrowheads="1"/>
          </p:cNvSpPr>
          <p:nvPr/>
        </p:nvSpPr>
        <p:spPr bwMode="auto">
          <a:xfrm>
            <a:off x="6883400" y="5283500"/>
            <a:ext cx="225425"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25</a:t>
            </a:r>
            <a:endParaRPr lang="en-US" sz="1600">
              <a:solidFill>
                <a:srgbClr val="FFFFFF"/>
              </a:solidFill>
              <a:ea typeface="ヒラギノ角ゴ Pro W3" pitchFamily="-111" charset="-128"/>
            </a:endParaRPr>
          </a:p>
        </p:txBody>
      </p:sp>
      <p:sp>
        <p:nvSpPr>
          <p:cNvPr id="103469" name="Rectangle 45"/>
          <p:cNvSpPr>
            <a:spLocks noChangeArrowheads="1"/>
          </p:cNvSpPr>
          <p:nvPr/>
        </p:nvSpPr>
        <p:spPr bwMode="auto">
          <a:xfrm>
            <a:off x="7878763" y="5283500"/>
            <a:ext cx="225425" cy="244475"/>
          </a:xfrm>
          <a:prstGeom prst="rect">
            <a:avLst/>
          </a:prstGeom>
          <a:noFill/>
          <a:ln w="9525">
            <a:noFill/>
            <a:miter lim="800000"/>
            <a:headEnd/>
            <a:tailEnd/>
          </a:ln>
        </p:spPr>
        <p:txBody>
          <a:bodyPr wrap="none" lIns="0" tIns="0" rIns="0" bIns="0">
            <a:spAutoFit/>
          </a:bodyPr>
          <a:lstStyle/>
          <a:p>
            <a:pPr algn="ctr"/>
            <a:r>
              <a:rPr lang="en-US" sz="1600" b="1">
                <a:solidFill>
                  <a:srgbClr val="FFFFFF"/>
                </a:solidFill>
                <a:ea typeface="ヒラギノ角ゴ Pro W3" pitchFamily="-111" charset="-128"/>
              </a:rPr>
              <a:t>30</a:t>
            </a:r>
            <a:endParaRPr lang="en-US" sz="1600">
              <a:solidFill>
                <a:srgbClr val="FFFFFF"/>
              </a:solidFill>
              <a:ea typeface="ヒラギノ角ゴ Pro W3" pitchFamily="-111" charset="-128"/>
            </a:endParaRPr>
          </a:p>
        </p:txBody>
      </p:sp>
      <p:sp>
        <p:nvSpPr>
          <p:cNvPr id="103470" name="Rectangle 11"/>
          <p:cNvSpPr>
            <a:spLocks noChangeArrowheads="1"/>
          </p:cNvSpPr>
          <p:nvPr/>
        </p:nvSpPr>
        <p:spPr bwMode="auto">
          <a:xfrm>
            <a:off x="7722873" y="5778313"/>
            <a:ext cx="524503" cy="461665"/>
          </a:xfrm>
          <a:prstGeom prst="rect">
            <a:avLst/>
          </a:prstGeom>
          <a:noFill/>
          <a:ln w="9525">
            <a:noFill/>
            <a:miter lim="800000"/>
            <a:headEnd/>
            <a:tailEnd/>
          </a:ln>
        </p:spPr>
        <p:txBody>
          <a:bodyPr wrap="none">
            <a:spAutoFit/>
          </a:bodyPr>
          <a:lstStyle/>
          <a:p>
            <a:pPr algn="ctr"/>
            <a:r>
              <a:rPr lang="en-US" sz="1200">
                <a:solidFill>
                  <a:srgbClr val="FFFFFF"/>
                </a:solidFill>
                <a:ea typeface="ヒラギノ角ゴ Pro W3"/>
                <a:cs typeface="ヒラギノ角ゴ Pro W3"/>
              </a:rPr>
              <a:t>3519</a:t>
            </a:r>
          </a:p>
          <a:p>
            <a:pPr algn="ctr"/>
            <a:r>
              <a:rPr lang="en-US" sz="1200">
                <a:solidFill>
                  <a:srgbClr val="FFFFFF"/>
                </a:solidFill>
                <a:ea typeface="ヒラギノ角ゴ Pro W3"/>
                <a:cs typeface="ヒラギノ角ゴ Pro W3"/>
              </a:rPr>
              <a:t>3513</a:t>
            </a:r>
          </a:p>
        </p:txBody>
      </p:sp>
      <p:sp>
        <p:nvSpPr>
          <p:cNvPr id="18434" name="Rectangle 2"/>
          <p:cNvSpPr>
            <a:spLocks noChangeArrowheads="1"/>
          </p:cNvSpPr>
          <p:nvPr/>
        </p:nvSpPr>
        <p:spPr bwMode="auto">
          <a:xfrm>
            <a:off x="457200" y="86285"/>
            <a:ext cx="8229600" cy="1139825"/>
          </a:xfrm>
          <a:prstGeom prst="rect">
            <a:avLst/>
          </a:prstGeom>
          <a:noFill/>
          <a:ln w="9525">
            <a:noFill/>
            <a:miter lim="800000"/>
            <a:headEnd/>
            <a:tailEnd/>
          </a:ln>
        </p:spPr>
        <p:txBody>
          <a:bodyPr lIns="45720" rIns="45720"/>
          <a:lstStyle/>
          <a:p>
            <a:pPr algn="ctr"/>
            <a:r>
              <a:rPr lang="da-DK" sz="3600" b="1" dirty="0">
                <a:solidFill>
                  <a:srgbClr val="CC0000"/>
                </a:solidFill>
                <a:effectLst>
                  <a:outerShdw blurRad="38100" dist="38100" dir="2700000" algn="tl">
                    <a:srgbClr val="000000"/>
                  </a:outerShdw>
                </a:effectLst>
                <a:latin typeface="Freestyle Script" pitchFamily="66" charset="0"/>
                <a:ea typeface="ヒラギノ角ゴ Pro W3" pitchFamily="-111" charset="-128"/>
              </a:rPr>
              <a:t>TASTE</a:t>
            </a:r>
            <a:r>
              <a:rPr lang="da-DK" sz="3600" b="1" dirty="0">
                <a:solidFill>
                  <a:srgbClr val="CC0000"/>
                </a:solidFill>
                <a:effectLst>
                  <a:outerShdw blurRad="38100" dist="38100" dir="2700000" algn="tl">
                    <a:srgbClr val="000000"/>
                  </a:outerShdw>
                </a:effectLst>
                <a:ea typeface="ヒラギノ角ゴ Pro W3" pitchFamily="-111" charset="-128"/>
              </a:rPr>
              <a:t>  </a:t>
            </a:r>
            <a:r>
              <a:rPr lang="en-US" sz="3600" b="1" dirty="0" err="1">
                <a:solidFill>
                  <a:srgbClr val="FFFFFF"/>
                </a:solidFill>
                <a:effectLst>
                  <a:outerShdw blurRad="38100" dist="38100" dir="2700000" algn="tl">
                    <a:srgbClr val="000000"/>
                  </a:outerShdw>
                </a:effectLst>
                <a:ea typeface="ヒラギノ角ゴ Pro W3" pitchFamily="-111" charset="-128"/>
              </a:rPr>
              <a:t>Không</a:t>
            </a:r>
            <a:r>
              <a:rPr lang="en-US" sz="3600" b="1" dirty="0">
                <a:solidFill>
                  <a:srgbClr val="FFFFFF"/>
                </a:solidFill>
                <a:effectLst>
                  <a:outerShdw blurRad="38100" dist="38100" dir="2700000" algn="tl">
                    <a:srgbClr val="000000"/>
                  </a:outerShdw>
                </a:effectLst>
                <a:ea typeface="ヒラギノ角ゴ Pro W3" pitchFamily="-111" charset="-128"/>
              </a:rPr>
              <a:t> </a:t>
            </a:r>
            <a:r>
              <a:rPr lang="en-US" sz="3600" b="1" dirty="0" err="1">
                <a:solidFill>
                  <a:srgbClr val="FFFFFF"/>
                </a:solidFill>
                <a:effectLst>
                  <a:outerShdw blurRad="38100" dist="38100" dir="2700000" algn="tl">
                    <a:srgbClr val="000000"/>
                  </a:outerShdw>
                </a:effectLst>
                <a:ea typeface="ヒラギノ角ゴ Pro W3" pitchFamily="-111" charset="-128"/>
              </a:rPr>
              <a:t>cải</a:t>
            </a:r>
            <a:r>
              <a:rPr lang="en-US" sz="3600" b="1" dirty="0">
                <a:solidFill>
                  <a:srgbClr val="FFFFFF"/>
                </a:solidFill>
                <a:effectLst>
                  <a:outerShdw blurRad="38100" dist="38100" dir="2700000" algn="tl">
                    <a:srgbClr val="000000"/>
                  </a:outerShdw>
                </a:effectLst>
                <a:ea typeface="ヒラギノ角ゴ Pro W3" pitchFamily="-111" charset="-128"/>
              </a:rPr>
              <a:t> </a:t>
            </a:r>
            <a:r>
              <a:rPr lang="en-US" sz="3600" b="1" dirty="0" err="1">
                <a:solidFill>
                  <a:srgbClr val="FFFFFF"/>
                </a:solidFill>
                <a:effectLst>
                  <a:outerShdw blurRad="38100" dist="38100" dir="2700000" algn="tl">
                    <a:srgbClr val="000000"/>
                  </a:outerShdw>
                </a:effectLst>
                <a:ea typeface="ヒラギノ角ゴ Pro W3" pitchFamily="-111" charset="-128"/>
              </a:rPr>
              <a:t>thiện</a:t>
            </a:r>
            <a:r>
              <a:rPr lang="en-US" sz="3600" b="1" dirty="0">
                <a:solidFill>
                  <a:srgbClr val="FFFFFF"/>
                </a:solidFill>
                <a:effectLst>
                  <a:outerShdw blurRad="38100" dist="38100" dir="2700000" algn="tl">
                    <a:srgbClr val="000000"/>
                  </a:outerShdw>
                </a:effectLst>
                <a:ea typeface="ヒラギノ角ゴ Pro W3" pitchFamily="-111" charset="-128"/>
              </a:rPr>
              <a:t> </a:t>
            </a:r>
            <a:r>
              <a:rPr lang="en-US" sz="3600" b="1" dirty="0" err="1">
                <a:solidFill>
                  <a:srgbClr val="FFFFFF"/>
                </a:solidFill>
                <a:effectLst>
                  <a:outerShdw blurRad="38100" dist="38100" dir="2700000" algn="tl">
                    <a:srgbClr val="000000"/>
                  </a:outerShdw>
                </a:effectLst>
                <a:ea typeface="ヒラギノ角ゴ Pro W3" pitchFamily="-111" charset="-128"/>
              </a:rPr>
              <a:t>tử</a:t>
            </a:r>
            <a:r>
              <a:rPr lang="en-US" sz="3600" b="1" dirty="0">
                <a:solidFill>
                  <a:srgbClr val="FFFFFF"/>
                </a:solidFill>
                <a:effectLst>
                  <a:outerShdw blurRad="38100" dist="38100" dir="2700000" algn="tl">
                    <a:srgbClr val="000000"/>
                  </a:outerShdw>
                </a:effectLst>
                <a:ea typeface="ヒラギノ角ゴ Pro W3" pitchFamily="-111" charset="-128"/>
              </a:rPr>
              <a:t> </a:t>
            </a:r>
            <a:r>
              <a:rPr lang="en-US" sz="3600" b="1" dirty="0" err="1">
                <a:solidFill>
                  <a:srgbClr val="FFFFFF"/>
                </a:solidFill>
                <a:effectLst>
                  <a:outerShdw blurRad="38100" dist="38100" dir="2700000" algn="tl">
                    <a:srgbClr val="000000"/>
                  </a:outerShdw>
                </a:effectLst>
                <a:ea typeface="ヒラギノ角ゴ Pro W3" pitchFamily="-111" charset="-128"/>
              </a:rPr>
              <a:t>vong</a:t>
            </a:r>
            <a:r>
              <a:rPr lang="en-US" sz="3600" b="1" dirty="0">
                <a:solidFill>
                  <a:srgbClr val="FFFFFF"/>
                </a:solidFill>
                <a:effectLst>
                  <a:outerShdw blurRad="38100" dist="38100" dir="2700000" algn="tl">
                    <a:srgbClr val="000000"/>
                  </a:outerShdw>
                </a:effectLst>
                <a:ea typeface="ヒラギノ角ゴ Pro W3" pitchFamily="-111" charset="-128"/>
              </a:rPr>
              <a:t> </a:t>
            </a:r>
          </a:p>
          <a:p>
            <a:pPr algn="ctr"/>
            <a:r>
              <a:rPr lang="en-US" sz="3000" b="1" dirty="0">
                <a:solidFill>
                  <a:srgbClr val="FFFF00"/>
                </a:solidFill>
                <a:effectLst>
                  <a:outerShdw blurRad="38100" dist="38100" dir="2700000" algn="tl">
                    <a:srgbClr val="000000"/>
                  </a:outerShdw>
                </a:effectLst>
                <a:ea typeface="ヒラギノ角ゴ Pro W3" pitchFamily="-111" charset="-128"/>
              </a:rPr>
              <a:t>Primary Endpoint: N=7,244</a:t>
            </a:r>
          </a:p>
        </p:txBody>
      </p:sp>
      <p:sp>
        <p:nvSpPr>
          <p:cNvPr id="103476" name="Line 52"/>
          <p:cNvSpPr>
            <a:spLocks noChangeShapeType="1"/>
          </p:cNvSpPr>
          <p:nvPr/>
        </p:nvSpPr>
        <p:spPr bwMode="auto">
          <a:xfrm>
            <a:off x="1803400" y="2535538"/>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77" name="Line 53"/>
          <p:cNvSpPr>
            <a:spLocks noChangeShapeType="1"/>
          </p:cNvSpPr>
          <p:nvPr/>
        </p:nvSpPr>
        <p:spPr bwMode="auto">
          <a:xfrm>
            <a:off x="1803400" y="4631038"/>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78" name="Rectangle 54"/>
          <p:cNvSpPr>
            <a:spLocks noChangeArrowheads="1"/>
          </p:cNvSpPr>
          <p:nvPr/>
        </p:nvSpPr>
        <p:spPr bwMode="auto">
          <a:xfrm>
            <a:off x="1462688" y="4513663"/>
            <a:ext cx="248466" cy="215444"/>
          </a:xfrm>
          <a:prstGeom prst="rect">
            <a:avLst/>
          </a:prstGeom>
          <a:noFill/>
          <a:ln w="9525">
            <a:noFill/>
            <a:miter lim="800000"/>
            <a:headEnd/>
            <a:tailEnd/>
          </a:ln>
        </p:spPr>
        <p:txBody>
          <a:bodyPr wrap="none" lIns="0" tIns="0" rIns="0" bIns="0">
            <a:spAutoFit/>
          </a:bodyPr>
          <a:lstStyle/>
          <a:p>
            <a:r>
              <a:rPr lang="en-US" sz="1400" b="1">
                <a:solidFill>
                  <a:srgbClr val="FFFFFF"/>
                </a:solidFill>
                <a:ea typeface="ヒラギノ角ゴ Pro W3" pitchFamily="-111" charset="-128"/>
              </a:rPr>
              <a:t>0.5</a:t>
            </a:r>
            <a:endParaRPr lang="en-US" sz="1400">
              <a:solidFill>
                <a:srgbClr val="FFFFFF"/>
              </a:solidFill>
              <a:ea typeface="ヒラギノ角ゴ Pro W3" pitchFamily="-111" charset="-128"/>
            </a:endParaRPr>
          </a:p>
        </p:txBody>
      </p:sp>
      <p:sp>
        <p:nvSpPr>
          <p:cNvPr id="103479" name="Line 55"/>
          <p:cNvSpPr>
            <a:spLocks noChangeShapeType="1"/>
          </p:cNvSpPr>
          <p:nvPr/>
        </p:nvSpPr>
        <p:spPr bwMode="auto">
          <a:xfrm>
            <a:off x="1803400" y="5169200"/>
            <a:ext cx="76200" cy="0"/>
          </a:xfrm>
          <a:prstGeom prst="line">
            <a:avLst/>
          </a:prstGeom>
          <a:noFill/>
          <a:ln w="19050">
            <a:solidFill>
              <a:srgbClr val="FFFFFF"/>
            </a:solidFill>
            <a:round/>
            <a:headEnd/>
            <a:tailEnd/>
          </a:ln>
          <a:effectLst/>
        </p:spPr>
        <p:txBody>
          <a:bodyPr/>
          <a:lstStyle/>
          <a:p>
            <a:endParaRPr lang="en-US" sz="1800">
              <a:solidFill>
                <a:srgbClr val="FFFFFF"/>
              </a:solidFill>
              <a:ea typeface="ヒラギノ角ゴ Pro W3" pitchFamily="-111" charset="-128"/>
            </a:endParaRPr>
          </a:p>
        </p:txBody>
      </p:sp>
      <p:sp>
        <p:nvSpPr>
          <p:cNvPr id="103480" name="Rectangle 56"/>
          <p:cNvSpPr>
            <a:spLocks noChangeArrowheads="1"/>
          </p:cNvSpPr>
          <p:nvPr/>
        </p:nvSpPr>
        <p:spPr bwMode="auto">
          <a:xfrm>
            <a:off x="1496798" y="2418163"/>
            <a:ext cx="248465" cy="215444"/>
          </a:xfrm>
          <a:prstGeom prst="rect">
            <a:avLst/>
          </a:prstGeom>
          <a:noFill/>
          <a:ln w="9525">
            <a:noFill/>
            <a:miter lim="800000"/>
            <a:headEnd/>
            <a:tailEnd/>
          </a:ln>
        </p:spPr>
        <p:txBody>
          <a:bodyPr wrap="none" lIns="0" tIns="0" rIns="0" bIns="0">
            <a:spAutoFit/>
          </a:bodyPr>
          <a:lstStyle/>
          <a:p>
            <a:pPr algn="r"/>
            <a:r>
              <a:rPr lang="en-US" sz="1400" b="1">
                <a:solidFill>
                  <a:srgbClr val="FFFFFF"/>
                </a:solidFill>
                <a:ea typeface="ヒラギノ角ゴ Pro W3" pitchFamily="-111" charset="-128"/>
              </a:rPr>
              <a:t>2.5</a:t>
            </a:r>
            <a:endParaRPr lang="en-US" sz="1400">
              <a:solidFill>
                <a:srgbClr val="FFFFFF"/>
              </a:solidFill>
              <a:ea typeface="ヒラギノ角ゴ Pro W3" pitchFamily="-111" charset="-128"/>
            </a:endParaRPr>
          </a:p>
        </p:txBody>
      </p:sp>
      <p:sp>
        <p:nvSpPr>
          <p:cNvPr id="103481" name="Freeform 57"/>
          <p:cNvSpPr>
            <a:spLocks/>
          </p:cNvSpPr>
          <p:nvPr/>
        </p:nvSpPr>
        <p:spPr bwMode="auto">
          <a:xfrm>
            <a:off x="1981200" y="2013250"/>
            <a:ext cx="5995988" cy="3155950"/>
          </a:xfrm>
          <a:custGeom>
            <a:avLst/>
            <a:gdLst/>
            <a:ahLst/>
            <a:cxnLst>
              <a:cxn ang="0">
                <a:pos x="6" y="1988"/>
              </a:cxn>
              <a:cxn ang="0">
                <a:pos x="0" y="1192"/>
              </a:cxn>
              <a:cxn ang="0">
                <a:pos x="123" y="1186"/>
              </a:cxn>
              <a:cxn ang="0">
                <a:pos x="126" y="1078"/>
              </a:cxn>
              <a:cxn ang="0">
                <a:pos x="255" y="1081"/>
              </a:cxn>
              <a:cxn ang="0">
                <a:pos x="255" y="1009"/>
              </a:cxn>
              <a:cxn ang="0">
                <a:pos x="377" y="1011"/>
              </a:cxn>
              <a:cxn ang="0">
                <a:pos x="378" y="991"/>
              </a:cxn>
              <a:cxn ang="0">
                <a:pos x="495" y="991"/>
              </a:cxn>
              <a:cxn ang="0">
                <a:pos x="500" y="862"/>
              </a:cxn>
              <a:cxn ang="0">
                <a:pos x="627" y="862"/>
              </a:cxn>
              <a:cxn ang="0">
                <a:pos x="630" y="810"/>
              </a:cxn>
              <a:cxn ang="0">
                <a:pos x="752" y="811"/>
              </a:cxn>
              <a:cxn ang="0">
                <a:pos x="750" y="666"/>
              </a:cxn>
              <a:cxn ang="0">
                <a:pos x="879" y="666"/>
              </a:cxn>
              <a:cxn ang="0">
                <a:pos x="882" y="630"/>
              </a:cxn>
              <a:cxn ang="0">
                <a:pos x="1005" y="630"/>
              </a:cxn>
              <a:cxn ang="0">
                <a:pos x="1005" y="592"/>
              </a:cxn>
              <a:cxn ang="0">
                <a:pos x="1130" y="594"/>
              </a:cxn>
              <a:cxn ang="0">
                <a:pos x="1134" y="576"/>
              </a:cxn>
              <a:cxn ang="0">
                <a:pos x="1256" y="576"/>
              </a:cxn>
              <a:cxn ang="0">
                <a:pos x="1259" y="484"/>
              </a:cxn>
              <a:cxn ang="0">
                <a:pos x="1382" y="486"/>
              </a:cxn>
              <a:cxn ang="0">
                <a:pos x="1383" y="447"/>
              </a:cxn>
              <a:cxn ang="0">
                <a:pos x="1511" y="450"/>
              </a:cxn>
              <a:cxn ang="0">
                <a:pos x="1512" y="379"/>
              </a:cxn>
              <a:cxn ang="0">
                <a:pos x="1634" y="376"/>
              </a:cxn>
              <a:cxn ang="0">
                <a:pos x="1635" y="322"/>
              </a:cxn>
              <a:cxn ang="0">
                <a:pos x="1760" y="319"/>
              </a:cxn>
              <a:cxn ang="0">
                <a:pos x="1761" y="307"/>
              </a:cxn>
              <a:cxn ang="0">
                <a:pos x="1881" y="303"/>
              </a:cxn>
              <a:cxn ang="0">
                <a:pos x="1883" y="283"/>
              </a:cxn>
              <a:cxn ang="0">
                <a:pos x="2006" y="285"/>
              </a:cxn>
              <a:cxn ang="0">
                <a:pos x="2010" y="267"/>
              </a:cxn>
              <a:cxn ang="0">
                <a:pos x="2138" y="267"/>
              </a:cxn>
              <a:cxn ang="0">
                <a:pos x="2139" y="232"/>
              </a:cxn>
              <a:cxn ang="0">
                <a:pos x="2265" y="231"/>
              </a:cxn>
              <a:cxn ang="0">
                <a:pos x="2264" y="198"/>
              </a:cxn>
              <a:cxn ang="0">
                <a:pos x="2514" y="199"/>
              </a:cxn>
              <a:cxn ang="0">
                <a:pos x="2517" y="162"/>
              </a:cxn>
              <a:cxn ang="0">
                <a:pos x="2889" y="157"/>
              </a:cxn>
              <a:cxn ang="0">
                <a:pos x="2889" y="91"/>
              </a:cxn>
              <a:cxn ang="0">
                <a:pos x="3018" y="88"/>
              </a:cxn>
              <a:cxn ang="0">
                <a:pos x="3020" y="69"/>
              </a:cxn>
              <a:cxn ang="0">
                <a:pos x="3270" y="67"/>
              </a:cxn>
              <a:cxn ang="0">
                <a:pos x="3272" y="34"/>
              </a:cxn>
              <a:cxn ang="0">
                <a:pos x="3522" y="34"/>
              </a:cxn>
              <a:cxn ang="0">
                <a:pos x="3522" y="16"/>
              </a:cxn>
              <a:cxn ang="0">
                <a:pos x="3648" y="16"/>
              </a:cxn>
              <a:cxn ang="0">
                <a:pos x="3650" y="0"/>
              </a:cxn>
              <a:cxn ang="0">
                <a:pos x="3777" y="1"/>
              </a:cxn>
            </a:cxnLst>
            <a:rect l="0" t="0" r="r" b="b"/>
            <a:pathLst>
              <a:path w="3777" h="1988">
                <a:moveTo>
                  <a:pt x="6" y="1988"/>
                </a:moveTo>
                <a:lnTo>
                  <a:pt x="0" y="1192"/>
                </a:lnTo>
                <a:lnTo>
                  <a:pt x="123" y="1186"/>
                </a:lnTo>
                <a:lnTo>
                  <a:pt x="126" y="1078"/>
                </a:lnTo>
                <a:lnTo>
                  <a:pt x="255" y="1081"/>
                </a:lnTo>
                <a:lnTo>
                  <a:pt x="255" y="1009"/>
                </a:lnTo>
                <a:lnTo>
                  <a:pt x="377" y="1011"/>
                </a:lnTo>
                <a:lnTo>
                  <a:pt x="378" y="991"/>
                </a:lnTo>
                <a:lnTo>
                  <a:pt x="495" y="991"/>
                </a:lnTo>
                <a:lnTo>
                  <a:pt x="500" y="862"/>
                </a:lnTo>
                <a:lnTo>
                  <a:pt x="627" y="862"/>
                </a:lnTo>
                <a:lnTo>
                  <a:pt x="630" y="810"/>
                </a:lnTo>
                <a:lnTo>
                  <a:pt x="752" y="811"/>
                </a:lnTo>
                <a:lnTo>
                  <a:pt x="750" y="666"/>
                </a:lnTo>
                <a:lnTo>
                  <a:pt x="879" y="666"/>
                </a:lnTo>
                <a:lnTo>
                  <a:pt x="882" y="630"/>
                </a:lnTo>
                <a:lnTo>
                  <a:pt x="1005" y="630"/>
                </a:lnTo>
                <a:lnTo>
                  <a:pt x="1005" y="592"/>
                </a:lnTo>
                <a:lnTo>
                  <a:pt x="1130" y="594"/>
                </a:lnTo>
                <a:lnTo>
                  <a:pt x="1134" y="576"/>
                </a:lnTo>
                <a:lnTo>
                  <a:pt x="1256" y="576"/>
                </a:lnTo>
                <a:lnTo>
                  <a:pt x="1259" y="484"/>
                </a:lnTo>
                <a:lnTo>
                  <a:pt x="1382" y="486"/>
                </a:lnTo>
                <a:lnTo>
                  <a:pt x="1383" y="447"/>
                </a:lnTo>
                <a:lnTo>
                  <a:pt x="1511" y="450"/>
                </a:lnTo>
                <a:lnTo>
                  <a:pt x="1512" y="379"/>
                </a:lnTo>
                <a:lnTo>
                  <a:pt x="1634" y="376"/>
                </a:lnTo>
                <a:lnTo>
                  <a:pt x="1635" y="322"/>
                </a:lnTo>
                <a:lnTo>
                  <a:pt x="1760" y="319"/>
                </a:lnTo>
                <a:lnTo>
                  <a:pt x="1761" y="307"/>
                </a:lnTo>
                <a:lnTo>
                  <a:pt x="1881" y="303"/>
                </a:lnTo>
                <a:lnTo>
                  <a:pt x="1883" y="283"/>
                </a:lnTo>
                <a:lnTo>
                  <a:pt x="2006" y="285"/>
                </a:lnTo>
                <a:lnTo>
                  <a:pt x="2010" y="267"/>
                </a:lnTo>
                <a:lnTo>
                  <a:pt x="2138" y="267"/>
                </a:lnTo>
                <a:lnTo>
                  <a:pt x="2139" y="232"/>
                </a:lnTo>
                <a:lnTo>
                  <a:pt x="2265" y="231"/>
                </a:lnTo>
                <a:lnTo>
                  <a:pt x="2264" y="198"/>
                </a:lnTo>
                <a:lnTo>
                  <a:pt x="2514" y="199"/>
                </a:lnTo>
                <a:lnTo>
                  <a:pt x="2517" y="162"/>
                </a:lnTo>
                <a:lnTo>
                  <a:pt x="2889" y="157"/>
                </a:lnTo>
                <a:lnTo>
                  <a:pt x="2889" y="91"/>
                </a:lnTo>
                <a:lnTo>
                  <a:pt x="3018" y="88"/>
                </a:lnTo>
                <a:lnTo>
                  <a:pt x="3020" y="69"/>
                </a:lnTo>
                <a:lnTo>
                  <a:pt x="3270" y="67"/>
                </a:lnTo>
                <a:lnTo>
                  <a:pt x="3272" y="34"/>
                </a:lnTo>
                <a:lnTo>
                  <a:pt x="3522" y="34"/>
                </a:lnTo>
                <a:lnTo>
                  <a:pt x="3522" y="16"/>
                </a:lnTo>
                <a:lnTo>
                  <a:pt x="3648" y="16"/>
                </a:lnTo>
                <a:lnTo>
                  <a:pt x="3650" y="0"/>
                </a:lnTo>
                <a:lnTo>
                  <a:pt x="3777" y="1"/>
                </a:lnTo>
              </a:path>
            </a:pathLst>
          </a:custGeom>
          <a:noFill/>
          <a:ln w="38100" cap="flat" cmpd="sng">
            <a:solidFill>
              <a:schemeClr val="accent2"/>
            </a:solidFill>
            <a:prstDash val="solid"/>
            <a:round/>
            <a:headEnd type="none" w="med" len="med"/>
            <a:tailEnd type="none" w="med" len="med"/>
          </a:ln>
          <a:effectLst/>
        </p:spPr>
        <p:txBody>
          <a:bodyPr/>
          <a:lstStyle/>
          <a:p>
            <a:endParaRPr lang="en-US" sz="1800">
              <a:solidFill>
                <a:srgbClr val="FFFFFF"/>
              </a:solidFill>
              <a:ea typeface="ヒラギノ角ゴ Pro W3" pitchFamily="-111" charset="-128"/>
            </a:endParaRPr>
          </a:p>
        </p:txBody>
      </p:sp>
      <p:sp>
        <p:nvSpPr>
          <p:cNvPr id="103482" name="Freeform 58"/>
          <p:cNvSpPr>
            <a:spLocks/>
          </p:cNvSpPr>
          <p:nvPr/>
        </p:nvSpPr>
        <p:spPr bwMode="auto">
          <a:xfrm>
            <a:off x="1987550" y="2210100"/>
            <a:ext cx="5984875" cy="2952750"/>
          </a:xfrm>
          <a:custGeom>
            <a:avLst/>
            <a:gdLst/>
            <a:ahLst/>
            <a:cxnLst>
              <a:cxn ang="0">
                <a:pos x="2" y="1860"/>
              </a:cxn>
              <a:cxn ang="0">
                <a:pos x="0" y="1316"/>
              </a:cxn>
              <a:cxn ang="0">
                <a:pos x="118" y="1314"/>
              </a:cxn>
              <a:cxn ang="0">
                <a:pos x="122" y="1140"/>
              </a:cxn>
              <a:cxn ang="0">
                <a:pos x="242" y="1136"/>
              </a:cxn>
              <a:cxn ang="0">
                <a:pos x="248" y="1032"/>
              </a:cxn>
              <a:cxn ang="0">
                <a:pos x="370" y="1028"/>
              </a:cxn>
              <a:cxn ang="0">
                <a:pos x="374" y="958"/>
              </a:cxn>
              <a:cxn ang="0">
                <a:pos x="494" y="954"/>
              </a:cxn>
              <a:cxn ang="0">
                <a:pos x="498" y="778"/>
              </a:cxn>
              <a:cxn ang="0">
                <a:pos x="622" y="774"/>
              </a:cxn>
              <a:cxn ang="0">
                <a:pos x="626" y="722"/>
              </a:cxn>
              <a:cxn ang="0">
                <a:pos x="748" y="720"/>
              </a:cxn>
              <a:cxn ang="0">
                <a:pos x="750" y="688"/>
              </a:cxn>
              <a:cxn ang="0">
                <a:pos x="872" y="686"/>
              </a:cxn>
              <a:cxn ang="0">
                <a:pos x="875" y="567"/>
              </a:cxn>
              <a:cxn ang="0">
                <a:pos x="1001" y="564"/>
              </a:cxn>
              <a:cxn ang="0">
                <a:pos x="1004" y="468"/>
              </a:cxn>
              <a:cxn ang="0">
                <a:pos x="1124" y="470"/>
              </a:cxn>
              <a:cxn ang="0">
                <a:pos x="1128" y="454"/>
              </a:cxn>
              <a:cxn ang="0">
                <a:pos x="1254" y="456"/>
              </a:cxn>
              <a:cxn ang="0">
                <a:pos x="1260" y="398"/>
              </a:cxn>
              <a:cxn ang="0">
                <a:pos x="1504" y="400"/>
              </a:cxn>
              <a:cxn ang="0">
                <a:pos x="1506" y="358"/>
              </a:cxn>
              <a:cxn ang="0">
                <a:pos x="1628" y="358"/>
              </a:cxn>
              <a:cxn ang="0">
                <a:pos x="1626" y="324"/>
              </a:cxn>
              <a:cxn ang="0">
                <a:pos x="1756" y="326"/>
              </a:cxn>
              <a:cxn ang="0">
                <a:pos x="1758" y="290"/>
              </a:cxn>
              <a:cxn ang="0">
                <a:pos x="1880" y="286"/>
              </a:cxn>
              <a:cxn ang="0">
                <a:pos x="1880" y="256"/>
              </a:cxn>
              <a:cxn ang="0">
                <a:pos x="2128" y="250"/>
              </a:cxn>
              <a:cxn ang="0">
                <a:pos x="2132" y="234"/>
              </a:cxn>
              <a:cxn ang="0">
                <a:pos x="2254" y="234"/>
              </a:cxn>
              <a:cxn ang="0">
                <a:pos x="2260" y="216"/>
              </a:cxn>
              <a:cxn ang="0">
                <a:pos x="2632" y="214"/>
              </a:cxn>
              <a:cxn ang="0">
                <a:pos x="2634" y="186"/>
              </a:cxn>
              <a:cxn ang="0">
                <a:pos x="3138" y="184"/>
              </a:cxn>
              <a:cxn ang="0">
                <a:pos x="3138" y="162"/>
              </a:cxn>
              <a:cxn ang="0">
                <a:pos x="3388" y="162"/>
              </a:cxn>
              <a:cxn ang="0">
                <a:pos x="3392" y="108"/>
              </a:cxn>
              <a:cxn ang="0">
                <a:pos x="3516" y="106"/>
              </a:cxn>
              <a:cxn ang="0">
                <a:pos x="3516" y="88"/>
              </a:cxn>
              <a:cxn ang="0">
                <a:pos x="3642" y="86"/>
              </a:cxn>
              <a:cxn ang="0">
                <a:pos x="3640" y="2"/>
              </a:cxn>
              <a:cxn ang="0">
                <a:pos x="3770" y="0"/>
              </a:cxn>
            </a:cxnLst>
            <a:rect l="0" t="0" r="r" b="b"/>
            <a:pathLst>
              <a:path w="3770" h="1860">
                <a:moveTo>
                  <a:pt x="2" y="1860"/>
                </a:moveTo>
                <a:lnTo>
                  <a:pt x="0" y="1316"/>
                </a:lnTo>
                <a:lnTo>
                  <a:pt x="118" y="1314"/>
                </a:lnTo>
                <a:lnTo>
                  <a:pt x="122" y="1140"/>
                </a:lnTo>
                <a:lnTo>
                  <a:pt x="242" y="1136"/>
                </a:lnTo>
                <a:lnTo>
                  <a:pt x="248" y="1032"/>
                </a:lnTo>
                <a:lnTo>
                  <a:pt x="370" y="1028"/>
                </a:lnTo>
                <a:lnTo>
                  <a:pt x="374" y="958"/>
                </a:lnTo>
                <a:lnTo>
                  <a:pt x="494" y="954"/>
                </a:lnTo>
                <a:lnTo>
                  <a:pt x="498" y="778"/>
                </a:lnTo>
                <a:lnTo>
                  <a:pt x="622" y="774"/>
                </a:lnTo>
                <a:lnTo>
                  <a:pt x="626" y="722"/>
                </a:lnTo>
                <a:lnTo>
                  <a:pt x="748" y="720"/>
                </a:lnTo>
                <a:lnTo>
                  <a:pt x="750" y="688"/>
                </a:lnTo>
                <a:lnTo>
                  <a:pt x="872" y="686"/>
                </a:lnTo>
                <a:lnTo>
                  <a:pt x="875" y="567"/>
                </a:lnTo>
                <a:lnTo>
                  <a:pt x="1001" y="564"/>
                </a:lnTo>
                <a:lnTo>
                  <a:pt x="1004" y="468"/>
                </a:lnTo>
                <a:lnTo>
                  <a:pt x="1124" y="470"/>
                </a:lnTo>
                <a:lnTo>
                  <a:pt x="1128" y="454"/>
                </a:lnTo>
                <a:lnTo>
                  <a:pt x="1254" y="456"/>
                </a:lnTo>
                <a:lnTo>
                  <a:pt x="1260" y="398"/>
                </a:lnTo>
                <a:lnTo>
                  <a:pt x="1504" y="400"/>
                </a:lnTo>
                <a:lnTo>
                  <a:pt x="1506" y="358"/>
                </a:lnTo>
                <a:lnTo>
                  <a:pt x="1628" y="358"/>
                </a:lnTo>
                <a:lnTo>
                  <a:pt x="1626" y="324"/>
                </a:lnTo>
                <a:lnTo>
                  <a:pt x="1756" y="326"/>
                </a:lnTo>
                <a:lnTo>
                  <a:pt x="1758" y="290"/>
                </a:lnTo>
                <a:lnTo>
                  <a:pt x="1880" y="286"/>
                </a:lnTo>
                <a:lnTo>
                  <a:pt x="1880" y="256"/>
                </a:lnTo>
                <a:lnTo>
                  <a:pt x="2128" y="250"/>
                </a:lnTo>
                <a:lnTo>
                  <a:pt x="2132" y="234"/>
                </a:lnTo>
                <a:lnTo>
                  <a:pt x="2254" y="234"/>
                </a:lnTo>
                <a:lnTo>
                  <a:pt x="2260" y="216"/>
                </a:lnTo>
                <a:lnTo>
                  <a:pt x="2632" y="214"/>
                </a:lnTo>
                <a:lnTo>
                  <a:pt x="2634" y="186"/>
                </a:lnTo>
                <a:lnTo>
                  <a:pt x="3138" y="184"/>
                </a:lnTo>
                <a:lnTo>
                  <a:pt x="3138" y="162"/>
                </a:lnTo>
                <a:lnTo>
                  <a:pt x="3388" y="162"/>
                </a:lnTo>
                <a:lnTo>
                  <a:pt x="3392" y="108"/>
                </a:lnTo>
                <a:lnTo>
                  <a:pt x="3516" y="106"/>
                </a:lnTo>
                <a:lnTo>
                  <a:pt x="3516" y="88"/>
                </a:lnTo>
                <a:lnTo>
                  <a:pt x="3642" y="86"/>
                </a:lnTo>
                <a:lnTo>
                  <a:pt x="3640" y="2"/>
                </a:lnTo>
                <a:lnTo>
                  <a:pt x="3770" y="0"/>
                </a:lnTo>
              </a:path>
            </a:pathLst>
          </a:custGeom>
          <a:noFill/>
          <a:ln w="38100" cap="flat" cmpd="sng">
            <a:solidFill>
              <a:schemeClr val="accent1"/>
            </a:solidFill>
            <a:prstDash val="solid"/>
            <a:round/>
            <a:headEnd type="none" w="med" len="med"/>
            <a:tailEnd type="none" w="med" len="med"/>
          </a:ln>
          <a:effectLst/>
        </p:spPr>
        <p:txBody>
          <a:bodyPr/>
          <a:lstStyle/>
          <a:p>
            <a:endParaRPr lang="en-US" sz="1800">
              <a:solidFill>
                <a:srgbClr val="FFFFFF"/>
              </a:solidFill>
              <a:ea typeface="ヒラギノ角ゴ Pro W3" pitchFamily="-111" charset="-128"/>
            </a:endParaRPr>
          </a:p>
        </p:txBody>
      </p:sp>
      <p:sp>
        <p:nvSpPr>
          <p:cNvPr id="2" name="Rectangle 1"/>
          <p:cNvSpPr/>
          <p:nvPr/>
        </p:nvSpPr>
        <p:spPr>
          <a:xfrm>
            <a:off x="4656338" y="5429270"/>
            <a:ext cx="736099" cy="369332"/>
          </a:xfrm>
          <a:prstGeom prst="rect">
            <a:avLst/>
          </a:prstGeom>
        </p:spPr>
        <p:txBody>
          <a:bodyPr wrap="none">
            <a:spAutoFit/>
          </a:bodyPr>
          <a:lstStyle/>
          <a:p>
            <a:pPr algn="ctr"/>
            <a:r>
              <a:rPr lang="da-DK" sz="1800" b="1" dirty="0">
                <a:solidFill>
                  <a:srgbClr val="FFFF00"/>
                </a:solidFill>
                <a:ea typeface="MS PGothic" pitchFamily="34" charset="-128"/>
              </a:rPr>
              <a:t>Days</a:t>
            </a:r>
            <a:endParaRPr lang="sv-SE" sz="1800" b="1" dirty="0">
              <a:solidFill>
                <a:srgbClr val="FFFF00"/>
              </a:solidFill>
              <a:ea typeface="MS PGothic" pitchFamily="34" charset="-128"/>
            </a:endParaRPr>
          </a:p>
        </p:txBody>
      </p:sp>
    </p:spTree>
    <p:extLst>
      <p:ext uri="{BB962C8B-B14F-4D97-AF65-F5344CB8AC3E}">
        <p14:creationId xmlns:p14="http://schemas.microsoft.com/office/powerpoint/2010/main" val="4256389917"/>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Rectangle 3"/>
          <p:cNvSpPr>
            <a:spLocks noChangeArrowheads="1"/>
          </p:cNvSpPr>
          <p:nvPr/>
        </p:nvSpPr>
        <p:spPr bwMode="hidden">
          <a:xfrm>
            <a:off x="193675" y="1291770"/>
            <a:ext cx="8756650" cy="4979081"/>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sz="1800" b="1">
              <a:solidFill>
                <a:srgbClr val="FFFFFF"/>
              </a:solidFill>
              <a:latin typeface="Arial" charset="0"/>
              <a:ea typeface="ヒラギノ角ゴ Pro W3"/>
              <a:cs typeface="ヒラギノ角ゴ Pro W3"/>
            </a:endParaRPr>
          </a:p>
        </p:txBody>
      </p:sp>
      <p:sp>
        <p:nvSpPr>
          <p:cNvPr id="5123" name="Rectangle 2"/>
          <p:cNvSpPr>
            <a:spLocks noGrp="1" noChangeArrowheads="1"/>
          </p:cNvSpPr>
          <p:nvPr>
            <p:ph type="title"/>
          </p:nvPr>
        </p:nvSpPr>
        <p:spPr>
          <a:xfrm>
            <a:off x="425450" y="155575"/>
            <a:ext cx="8293100" cy="755650"/>
          </a:xfrm>
        </p:spPr>
        <p:txBody>
          <a:bodyPr/>
          <a:lstStyle/>
          <a:p>
            <a:r>
              <a:rPr lang="en-US" dirty="0">
                <a:solidFill>
                  <a:srgbClr val="FFFF00"/>
                </a:solidFill>
                <a:latin typeface="Arial" pitchFamily="34" charset="0"/>
              </a:rPr>
              <a:t>TOTAL: </a:t>
            </a:r>
            <a:r>
              <a:rPr lang="en-US" dirty="0">
                <a:latin typeface="Arial" pitchFamily="34" charset="0"/>
              </a:rPr>
              <a:t>1° Endpoint (n=10,063)</a:t>
            </a:r>
          </a:p>
        </p:txBody>
      </p:sp>
      <p:sp>
        <p:nvSpPr>
          <p:cNvPr id="5124" name="Rectangle 2"/>
          <p:cNvSpPr>
            <a:spLocks noChangeArrowheads="1"/>
          </p:cNvSpPr>
          <p:nvPr/>
        </p:nvSpPr>
        <p:spPr bwMode="auto">
          <a:xfrm rot="-5400000">
            <a:off x="-1449387" y="2822575"/>
            <a:ext cx="4572000" cy="641350"/>
          </a:xfrm>
          <a:prstGeom prst="rect">
            <a:avLst/>
          </a:prstGeom>
          <a:noFill/>
          <a:ln w="9525">
            <a:noFill/>
            <a:miter lim="800000"/>
            <a:headEnd/>
            <a:tailEnd/>
          </a:ln>
        </p:spPr>
        <p:txBody>
          <a:bodyPr>
            <a:spAutoFit/>
          </a:bodyPr>
          <a:lstStyle/>
          <a:p>
            <a:pPr algn="ctr"/>
            <a:r>
              <a:rPr lang="en-CA" sz="1800" b="1">
                <a:solidFill>
                  <a:srgbClr val="FEEE9E"/>
                </a:solidFill>
                <a:ea typeface="MS PGothic" pitchFamily="34" charset="-128"/>
              </a:rPr>
              <a:t>CV Death, MI, Shock or </a:t>
            </a:r>
          </a:p>
          <a:p>
            <a:pPr algn="ctr"/>
            <a:r>
              <a:rPr lang="en-CA" sz="1800" b="1">
                <a:solidFill>
                  <a:srgbClr val="FEEE9E"/>
                </a:solidFill>
                <a:ea typeface="MS PGothic" pitchFamily="34" charset="-128"/>
              </a:rPr>
              <a:t> Class IV Heart Failure (%) </a:t>
            </a:r>
            <a:endParaRPr lang="en-US" sz="1800" b="1">
              <a:solidFill>
                <a:srgbClr val="FEEE9E"/>
              </a:solidFill>
              <a:ea typeface="MS PGothic" pitchFamily="34" charset="-128"/>
            </a:endParaRPr>
          </a:p>
        </p:txBody>
      </p:sp>
      <p:sp>
        <p:nvSpPr>
          <p:cNvPr id="5125" name="TextBox 6"/>
          <p:cNvSpPr txBox="1">
            <a:spLocks noChangeArrowheads="1"/>
          </p:cNvSpPr>
          <p:nvPr/>
        </p:nvSpPr>
        <p:spPr bwMode="auto">
          <a:xfrm>
            <a:off x="1265238" y="1368652"/>
            <a:ext cx="477837" cy="336550"/>
          </a:xfrm>
          <a:prstGeom prst="rect">
            <a:avLst/>
          </a:prstGeom>
          <a:noFill/>
          <a:ln w="9525">
            <a:noFill/>
            <a:miter lim="800000"/>
            <a:headEnd/>
            <a:tailEnd/>
          </a:ln>
        </p:spPr>
        <p:txBody>
          <a:bodyPr wrap="none">
            <a:spAutoFit/>
          </a:bodyPr>
          <a:lstStyle/>
          <a:p>
            <a:pPr algn="r"/>
            <a:r>
              <a:rPr lang="en-US" sz="1600" b="1" dirty="0">
                <a:solidFill>
                  <a:srgbClr val="FFFFFF"/>
                </a:solidFill>
                <a:ea typeface="ヒラギノ角ゴ Pro W3" charset="-128"/>
              </a:rPr>
              <a:t>8%</a:t>
            </a:r>
          </a:p>
        </p:txBody>
      </p:sp>
      <p:sp>
        <p:nvSpPr>
          <p:cNvPr id="5126" name="TextBox 79"/>
          <p:cNvSpPr txBox="1">
            <a:spLocks noChangeArrowheads="1"/>
          </p:cNvSpPr>
          <p:nvPr/>
        </p:nvSpPr>
        <p:spPr bwMode="auto">
          <a:xfrm>
            <a:off x="1265238" y="2187802"/>
            <a:ext cx="477837" cy="336550"/>
          </a:xfrm>
          <a:prstGeom prst="rect">
            <a:avLst/>
          </a:prstGeom>
          <a:noFill/>
          <a:ln w="9525">
            <a:noFill/>
            <a:miter lim="800000"/>
            <a:headEnd/>
            <a:tailEnd/>
          </a:ln>
        </p:spPr>
        <p:txBody>
          <a:bodyPr wrap="none">
            <a:spAutoFit/>
          </a:bodyPr>
          <a:lstStyle/>
          <a:p>
            <a:pPr algn="r"/>
            <a:r>
              <a:rPr lang="en-US" sz="1600" b="1">
                <a:solidFill>
                  <a:srgbClr val="FFFFFF"/>
                </a:solidFill>
                <a:ea typeface="ヒラギノ角ゴ Pro W3" charset="-128"/>
              </a:rPr>
              <a:t>6%</a:t>
            </a:r>
          </a:p>
        </p:txBody>
      </p:sp>
      <p:sp>
        <p:nvSpPr>
          <p:cNvPr id="5127" name="TextBox 81"/>
          <p:cNvSpPr txBox="1">
            <a:spLocks noChangeArrowheads="1"/>
          </p:cNvSpPr>
          <p:nvPr/>
        </p:nvSpPr>
        <p:spPr bwMode="auto">
          <a:xfrm>
            <a:off x="1265238" y="3002189"/>
            <a:ext cx="477837" cy="336550"/>
          </a:xfrm>
          <a:prstGeom prst="rect">
            <a:avLst/>
          </a:prstGeom>
          <a:noFill/>
          <a:ln w="9525">
            <a:noFill/>
            <a:miter lim="800000"/>
            <a:headEnd/>
            <a:tailEnd/>
          </a:ln>
        </p:spPr>
        <p:txBody>
          <a:bodyPr wrap="none">
            <a:spAutoFit/>
          </a:bodyPr>
          <a:lstStyle/>
          <a:p>
            <a:pPr algn="r"/>
            <a:r>
              <a:rPr lang="en-US" sz="1600" b="1" dirty="0">
                <a:solidFill>
                  <a:srgbClr val="FFFFFF"/>
                </a:solidFill>
                <a:ea typeface="ヒラギノ角ゴ Pro W3" charset="-128"/>
              </a:rPr>
              <a:t>4%</a:t>
            </a:r>
          </a:p>
        </p:txBody>
      </p:sp>
      <p:sp>
        <p:nvSpPr>
          <p:cNvPr id="5128" name="TextBox 82"/>
          <p:cNvSpPr txBox="1">
            <a:spLocks noChangeArrowheads="1"/>
          </p:cNvSpPr>
          <p:nvPr/>
        </p:nvSpPr>
        <p:spPr bwMode="auto">
          <a:xfrm>
            <a:off x="1265238" y="3827689"/>
            <a:ext cx="477837" cy="336550"/>
          </a:xfrm>
          <a:prstGeom prst="rect">
            <a:avLst/>
          </a:prstGeom>
          <a:noFill/>
          <a:ln w="9525">
            <a:noFill/>
            <a:miter lim="800000"/>
            <a:headEnd/>
            <a:tailEnd/>
          </a:ln>
        </p:spPr>
        <p:txBody>
          <a:bodyPr wrap="none">
            <a:spAutoFit/>
          </a:bodyPr>
          <a:lstStyle/>
          <a:p>
            <a:pPr algn="r"/>
            <a:r>
              <a:rPr lang="en-US" sz="1600" b="1">
                <a:solidFill>
                  <a:srgbClr val="FFFFFF"/>
                </a:solidFill>
                <a:ea typeface="ヒラギノ角ゴ Pro W3" charset="-128"/>
              </a:rPr>
              <a:t>2%</a:t>
            </a:r>
          </a:p>
        </p:txBody>
      </p:sp>
      <p:sp>
        <p:nvSpPr>
          <p:cNvPr id="5129" name="TextBox 83"/>
          <p:cNvSpPr txBox="1">
            <a:spLocks noChangeArrowheads="1"/>
          </p:cNvSpPr>
          <p:nvPr/>
        </p:nvSpPr>
        <p:spPr bwMode="auto">
          <a:xfrm>
            <a:off x="1265238" y="4646839"/>
            <a:ext cx="477837" cy="336550"/>
          </a:xfrm>
          <a:prstGeom prst="rect">
            <a:avLst/>
          </a:prstGeom>
          <a:noFill/>
          <a:ln w="9525">
            <a:noFill/>
            <a:miter lim="800000"/>
            <a:headEnd/>
            <a:tailEnd/>
          </a:ln>
        </p:spPr>
        <p:txBody>
          <a:bodyPr wrap="none">
            <a:spAutoFit/>
          </a:bodyPr>
          <a:lstStyle/>
          <a:p>
            <a:pPr algn="r"/>
            <a:r>
              <a:rPr lang="en-US" sz="1600" b="1">
                <a:solidFill>
                  <a:srgbClr val="FFFFFF"/>
                </a:solidFill>
                <a:ea typeface="ヒラギノ角ゴ Pro W3" charset="-128"/>
              </a:rPr>
              <a:t>0%</a:t>
            </a:r>
          </a:p>
        </p:txBody>
      </p:sp>
      <p:sp>
        <p:nvSpPr>
          <p:cNvPr id="5130" name="Rectangle 9"/>
          <p:cNvSpPr>
            <a:spLocks noChangeArrowheads="1"/>
          </p:cNvSpPr>
          <p:nvPr/>
        </p:nvSpPr>
        <p:spPr bwMode="auto">
          <a:xfrm>
            <a:off x="268515" y="764953"/>
            <a:ext cx="8606971" cy="461665"/>
          </a:xfrm>
          <a:prstGeom prst="rect">
            <a:avLst/>
          </a:prstGeom>
          <a:noFill/>
          <a:ln w="9525">
            <a:noFill/>
            <a:miter lim="800000"/>
            <a:headEnd/>
            <a:tailEnd/>
          </a:ln>
        </p:spPr>
        <p:txBody>
          <a:bodyPr wrap="square">
            <a:spAutoFit/>
          </a:bodyPr>
          <a:lstStyle/>
          <a:p>
            <a:pPr algn="ctr"/>
            <a:r>
              <a:rPr lang="en-CA" dirty="0">
                <a:solidFill>
                  <a:srgbClr val="FFCC00"/>
                </a:solidFill>
                <a:effectLst>
                  <a:outerShdw blurRad="38100" dist="38100" dir="2700000" algn="tl">
                    <a:srgbClr val="000000">
                      <a:alpha val="43137"/>
                    </a:srgbClr>
                  </a:outerShdw>
                </a:effectLst>
                <a:ea typeface="ヒラギノ角ゴ Pro W3" charset="-128"/>
              </a:rPr>
              <a:t>CV death, MI, shock or class IV heart failure at 6 months</a:t>
            </a:r>
            <a:endParaRPr lang="en-US" i="1" dirty="0">
              <a:solidFill>
                <a:srgbClr val="FFCC00"/>
              </a:solidFill>
              <a:effectLst>
                <a:outerShdw blurRad="38100" dist="38100" dir="2700000" algn="tl">
                  <a:srgbClr val="000000">
                    <a:alpha val="43137"/>
                  </a:srgbClr>
                </a:outerShdw>
              </a:effectLst>
              <a:ea typeface="ヒラギノ角ゴ Pro W3" charset="-128"/>
            </a:endParaRPr>
          </a:p>
        </p:txBody>
      </p:sp>
      <p:sp>
        <p:nvSpPr>
          <p:cNvPr id="5131" name="TextBox 85"/>
          <p:cNvSpPr txBox="1">
            <a:spLocks noChangeArrowheads="1"/>
          </p:cNvSpPr>
          <p:nvPr/>
        </p:nvSpPr>
        <p:spPr bwMode="auto">
          <a:xfrm>
            <a:off x="8302625" y="1598839"/>
            <a:ext cx="647700" cy="336550"/>
          </a:xfrm>
          <a:prstGeom prst="rect">
            <a:avLst/>
          </a:prstGeom>
          <a:noFill/>
          <a:ln w="9525">
            <a:noFill/>
            <a:miter lim="800000"/>
            <a:headEnd/>
            <a:tailEnd/>
          </a:ln>
        </p:spPr>
        <p:txBody>
          <a:bodyPr wrap="none">
            <a:spAutoFit/>
          </a:bodyPr>
          <a:lstStyle/>
          <a:p>
            <a:r>
              <a:rPr lang="en-US" sz="1600" b="1">
                <a:solidFill>
                  <a:srgbClr val="FFFFFF"/>
                </a:solidFill>
                <a:ea typeface="ヒラギノ角ゴ Pro W3" charset="-128"/>
              </a:rPr>
              <a:t>7.0%</a:t>
            </a:r>
          </a:p>
        </p:txBody>
      </p:sp>
      <p:sp>
        <p:nvSpPr>
          <p:cNvPr id="5132" name="TextBox 86"/>
          <p:cNvSpPr txBox="1">
            <a:spLocks noChangeArrowheads="1"/>
          </p:cNvSpPr>
          <p:nvPr/>
        </p:nvSpPr>
        <p:spPr bwMode="auto">
          <a:xfrm>
            <a:off x="8302625" y="1794102"/>
            <a:ext cx="647700" cy="336550"/>
          </a:xfrm>
          <a:prstGeom prst="rect">
            <a:avLst/>
          </a:prstGeom>
          <a:noFill/>
          <a:ln w="9525">
            <a:noFill/>
            <a:miter lim="800000"/>
            <a:headEnd/>
            <a:tailEnd/>
          </a:ln>
        </p:spPr>
        <p:txBody>
          <a:bodyPr wrap="none">
            <a:spAutoFit/>
          </a:bodyPr>
          <a:lstStyle/>
          <a:p>
            <a:r>
              <a:rPr lang="en-US" sz="1600" b="1">
                <a:solidFill>
                  <a:srgbClr val="FFFFFF"/>
                </a:solidFill>
                <a:ea typeface="ヒラギノ角ゴ Pro W3" charset="-128"/>
              </a:rPr>
              <a:t>6.9%</a:t>
            </a:r>
          </a:p>
        </p:txBody>
      </p:sp>
      <p:sp>
        <p:nvSpPr>
          <p:cNvPr id="5133" name="TextBox 84"/>
          <p:cNvSpPr txBox="1">
            <a:spLocks noChangeArrowheads="1"/>
          </p:cNvSpPr>
          <p:nvPr/>
        </p:nvSpPr>
        <p:spPr bwMode="auto">
          <a:xfrm>
            <a:off x="4556125" y="5173889"/>
            <a:ext cx="996950" cy="366713"/>
          </a:xfrm>
          <a:prstGeom prst="rect">
            <a:avLst/>
          </a:prstGeom>
          <a:noFill/>
          <a:ln w="9525">
            <a:noFill/>
            <a:miter lim="800000"/>
            <a:headEnd/>
            <a:tailEnd/>
          </a:ln>
        </p:spPr>
        <p:txBody>
          <a:bodyPr wrap="none">
            <a:spAutoFit/>
          </a:bodyPr>
          <a:lstStyle/>
          <a:p>
            <a:pPr algn="ctr"/>
            <a:r>
              <a:rPr lang="en-US" sz="1800" b="1" dirty="0">
                <a:solidFill>
                  <a:srgbClr val="FEEE9E"/>
                </a:solidFill>
                <a:ea typeface="MS PGothic" pitchFamily="34" charset="-128"/>
              </a:rPr>
              <a:t>Months</a:t>
            </a:r>
          </a:p>
        </p:txBody>
      </p:sp>
      <p:sp>
        <p:nvSpPr>
          <p:cNvPr id="5134" name="TextBox 86"/>
          <p:cNvSpPr txBox="1">
            <a:spLocks noChangeArrowheads="1"/>
          </p:cNvSpPr>
          <p:nvPr/>
        </p:nvSpPr>
        <p:spPr bwMode="auto">
          <a:xfrm>
            <a:off x="3482975" y="1811564"/>
            <a:ext cx="1109663"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PCI alone</a:t>
            </a:r>
          </a:p>
        </p:txBody>
      </p:sp>
      <p:sp>
        <p:nvSpPr>
          <p:cNvPr id="5135" name="TextBox 86"/>
          <p:cNvSpPr txBox="1">
            <a:spLocks noChangeArrowheads="1"/>
          </p:cNvSpPr>
          <p:nvPr/>
        </p:nvSpPr>
        <p:spPr bwMode="auto">
          <a:xfrm>
            <a:off x="4292600" y="2413227"/>
            <a:ext cx="1651000"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Thrombectomy</a:t>
            </a:r>
          </a:p>
        </p:txBody>
      </p:sp>
      <p:sp>
        <p:nvSpPr>
          <p:cNvPr id="5136" name="TextBox 86"/>
          <p:cNvSpPr txBox="1">
            <a:spLocks noChangeArrowheads="1"/>
          </p:cNvSpPr>
          <p:nvPr/>
        </p:nvSpPr>
        <p:spPr bwMode="auto">
          <a:xfrm>
            <a:off x="3594369" y="3294289"/>
            <a:ext cx="3358612" cy="707886"/>
          </a:xfrm>
          <a:prstGeom prst="rect">
            <a:avLst/>
          </a:prstGeom>
          <a:noFill/>
          <a:ln w="9525">
            <a:noFill/>
            <a:miter lim="800000"/>
            <a:headEnd/>
            <a:tailEnd/>
          </a:ln>
        </p:spPr>
        <p:txBody>
          <a:bodyPr wrap="none">
            <a:spAutoFit/>
          </a:bodyPr>
          <a:lstStyle/>
          <a:p>
            <a:pPr algn="ctr"/>
            <a:r>
              <a:rPr lang="en-US" sz="2000" dirty="0">
                <a:solidFill>
                  <a:srgbClr val="FFFFFF"/>
                </a:solidFill>
                <a:ea typeface="ヒラギノ角ゴ Pro W3" charset="-128"/>
              </a:rPr>
              <a:t>HR 0.99 (95% CI 0.85-1.15)</a:t>
            </a:r>
          </a:p>
          <a:p>
            <a:pPr algn="ctr"/>
            <a:r>
              <a:rPr lang="en-US" sz="2000" b="1" dirty="0">
                <a:solidFill>
                  <a:srgbClr val="FFFF00"/>
                </a:solidFill>
                <a:ea typeface="ヒラギノ角ゴ Pro W3" charset="-128"/>
              </a:rPr>
              <a:t>P=0.86</a:t>
            </a:r>
          </a:p>
        </p:txBody>
      </p:sp>
      <p:sp>
        <p:nvSpPr>
          <p:cNvPr id="5137" name="TextBox 86"/>
          <p:cNvSpPr txBox="1">
            <a:spLocks noChangeArrowheads="1"/>
          </p:cNvSpPr>
          <p:nvPr/>
        </p:nvSpPr>
        <p:spPr bwMode="auto">
          <a:xfrm>
            <a:off x="556836" y="5448527"/>
            <a:ext cx="990977" cy="307777"/>
          </a:xfrm>
          <a:prstGeom prst="rect">
            <a:avLst/>
          </a:prstGeom>
          <a:noFill/>
          <a:ln w="9525">
            <a:noFill/>
            <a:miter lim="800000"/>
            <a:headEnd/>
            <a:tailEnd/>
          </a:ln>
        </p:spPr>
        <p:txBody>
          <a:bodyPr wrap="none">
            <a:spAutoFit/>
          </a:bodyPr>
          <a:lstStyle/>
          <a:p>
            <a:pPr algn="r"/>
            <a:r>
              <a:rPr lang="en-US" sz="1400" i="1" u="sng" dirty="0">
                <a:solidFill>
                  <a:srgbClr val="FFFFFF"/>
                </a:solidFill>
                <a:ea typeface="ヒラギノ角ゴ Pro W3" charset="-128"/>
              </a:rPr>
              <a:t>No. at risk</a:t>
            </a:r>
          </a:p>
        </p:txBody>
      </p:sp>
      <p:sp>
        <p:nvSpPr>
          <p:cNvPr id="5138" name="TextBox 86"/>
          <p:cNvSpPr txBox="1">
            <a:spLocks noChangeArrowheads="1"/>
          </p:cNvSpPr>
          <p:nvPr/>
        </p:nvSpPr>
        <p:spPr bwMode="auto">
          <a:xfrm>
            <a:off x="182563" y="5645377"/>
            <a:ext cx="1365250" cy="304800"/>
          </a:xfrm>
          <a:prstGeom prst="rect">
            <a:avLst/>
          </a:prstGeom>
          <a:noFill/>
          <a:ln w="9525">
            <a:noFill/>
            <a:miter lim="800000"/>
            <a:headEnd/>
            <a:tailEnd/>
          </a:ln>
        </p:spPr>
        <p:txBody>
          <a:bodyPr wrap="none">
            <a:spAutoFit/>
          </a:bodyPr>
          <a:lstStyle/>
          <a:p>
            <a:pPr algn="r"/>
            <a:r>
              <a:rPr lang="en-US" sz="1400">
                <a:solidFill>
                  <a:srgbClr val="FFFFFF"/>
                </a:solidFill>
                <a:ea typeface="ヒラギノ角ゴ Pro W3" charset="-128"/>
              </a:rPr>
              <a:t>Thrombectomy</a:t>
            </a:r>
          </a:p>
        </p:txBody>
      </p:sp>
      <p:sp>
        <p:nvSpPr>
          <p:cNvPr id="5139" name="TextBox 86"/>
          <p:cNvSpPr txBox="1">
            <a:spLocks noChangeArrowheads="1"/>
          </p:cNvSpPr>
          <p:nvPr/>
        </p:nvSpPr>
        <p:spPr bwMode="auto">
          <a:xfrm>
            <a:off x="584200" y="5867627"/>
            <a:ext cx="963613" cy="304800"/>
          </a:xfrm>
          <a:prstGeom prst="rect">
            <a:avLst/>
          </a:prstGeom>
          <a:noFill/>
          <a:ln w="9525">
            <a:noFill/>
            <a:miter lim="800000"/>
            <a:headEnd/>
            <a:tailEnd/>
          </a:ln>
        </p:spPr>
        <p:txBody>
          <a:bodyPr wrap="none">
            <a:spAutoFit/>
          </a:bodyPr>
          <a:lstStyle/>
          <a:p>
            <a:pPr algn="r"/>
            <a:r>
              <a:rPr lang="en-US" sz="1400">
                <a:solidFill>
                  <a:srgbClr val="FFFFFF"/>
                </a:solidFill>
                <a:ea typeface="ヒラギノ角ゴ Pro W3" charset="-128"/>
              </a:rPr>
              <a:t>PCI alone</a:t>
            </a:r>
          </a:p>
        </p:txBody>
      </p:sp>
      <p:sp>
        <p:nvSpPr>
          <p:cNvPr id="5140" name="TextBox 86"/>
          <p:cNvSpPr txBox="1">
            <a:spLocks noChangeArrowheads="1"/>
          </p:cNvSpPr>
          <p:nvPr/>
        </p:nvSpPr>
        <p:spPr bwMode="auto">
          <a:xfrm>
            <a:off x="1514475" y="5645377"/>
            <a:ext cx="577850" cy="304800"/>
          </a:xfrm>
          <a:prstGeom prst="rect">
            <a:avLst/>
          </a:prstGeom>
          <a:noFill/>
          <a:ln w="9525">
            <a:noFill/>
            <a:miter lim="800000"/>
            <a:headEnd/>
            <a:tailEnd/>
          </a:ln>
        </p:spPr>
        <p:txBody>
          <a:bodyPr wrap="none">
            <a:spAutoFit/>
          </a:bodyPr>
          <a:lstStyle/>
          <a:p>
            <a:r>
              <a:rPr lang="en-US" sz="1400">
                <a:solidFill>
                  <a:srgbClr val="FFFFFF"/>
                </a:solidFill>
                <a:ea typeface="ヒラギノ角ゴ Pro W3" charset="-128"/>
              </a:rPr>
              <a:t>5033</a:t>
            </a:r>
          </a:p>
        </p:txBody>
      </p:sp>
      <p:sp>
        <p:nvSpPr>
          <p:cNvPr id="5141" name="TextBox 86"/>
          <p:cNvSpPr txBox="1">
            <a:spLocks noChangeArrowheads="1"/>
          </p:cNvSpPr>
          <p:nvPr/>
        </p:nvSpPr>
        <p:spPr bwMode="auto">
          <a:xfrm>
            <a:off x="1516063" y="5867627"/>
            <a:ext cx="577850" cy="304800"/>
          </a:xfrm>
          <a:prstGeom prst="rect">
            <a:avLst/>
          </a:prstGeom>
          <a:noFill/>
          <a:ln w="9525">
            <a:noFill/>
            <a:miter lim="800000"/>
            <a:headEnd/>
            <a:tailEnd/>
          </a:ln>
        </p:spPr>
        <p:txBody>
          <a:bodyPr wrap="none">
            <a:spAutoFit/>
          </a:bodyPr>
          <a:lstStyle/>
          <a:p>
            <a:r>
              <a:rPr lang="en-US" sz="1400">
                <a:solidFill>
                  <a:srgbClr val="FFFFFF"/>
                </a:solidFill>
                <a:ea typeface="ヒラギノ角ゴ Pro W3" charset="-128"/>
              </a:rPr>
              <a:t>5030</a:t>
            </a:r>
          </a:p>
        </p:txBody>
      </p:sp>
      <p:sp>
        <p:nvSpPr>
          <p:cNvPr id="5142" name="TextBox 86"/>
          <p:cNvSpPr txBox="1">
            <a:spLocks noChangeArrowheads="1"/>
          </p:cNvSpPr>
          <p:nvPr/>
        </p:nvSpPr>
        <p:spPr bwMode="auto">
          <a:xfrm>
            <a:off x="2606675"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4734</a:t>
            </a:r>
          </a:p>
        </p:txBody>
      </p:sp>
      <p:sp>
        <p:nvSpPr>
          <p:cNvPr id="5143" name="TextBox 86"/>
          <p:cNvSpPr txBox="1">
            <a:spLocks noChangeArrowheads="1"/>
          </p:cNvSpPr>
          <p:nvPr/>
        </p:nvSpPr>
        <p:spPr bwMode="auto">
          <a:xfrm>
            <a:off x="2608263" y="586762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4727</a:t>
            </a:r>
          </a:p>
        </p:txBody>
      </p:sp>
      <p:sp>
        <p:nvSpPr>
          <p:cNvPr id="5144" name="TextBox 83"/>
          <p:cNvSpPr txBox="1">
            <a:spLocks noChangeArrowheads="1"/>
          </p:cNvSpPr>
          <p:nvPr/>
        </p:nvSpPr>
        <p:spPr bwMode="auto">
          <a:xfrm>
            <a:off x="1658938"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0</a:t>
            </a:r>
          </a:p>
        </p:txBody>
      </p:sp>
      <p:sp>
        <p:nvSpPr>
          <p:cNvPr id="5146" name="Line 29"/>
          <p:cNvSpPr>
            <a:spLocks noChangeShapeType="1"/>
          </p:cNvSpPr>
          <p:nvPr/>
        </p:nvSpPr>
        <p:spPr bwMode="auto">
          <a:xfrm>
            <a:off x="1719263" y="4818289"/>
            <a:ext cx="82550"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47" name="Line 30"/>
          <p:cNvSpPr>
            <a:spLocks noChangeShapeType="1"/>
          </p:cNvSpPr>
          <p:nvPr/>
        </p:nvSpPr>
        <p:spPr bwMode="auto">
          <a:xfrm rot="-5400000">
            <a:off x="1758157"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48" name="TextBox 83"/>
          <p:cNvSpPr txBox="1">
            <a:spLocks noChangeArrowheads="1"/>
          </p:cNvSpPr>
          <p:nvPr/>
        </p:nvSpPr>
        <p:spPr bwMode="auto">
          <a:xfrm>
            <a:off x="2744788"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1</a:t>
            </a:r>
          </a:p>
        </p:txBody>
      </p:sp>
      <p:sp>
        <p:nvSpPr>
          <p:cNvPr id="5149" name="Line 33"/>
          <p:cNvSpPr>
            <a:spLocks noChangeShapeType="1"/>
          </p:cNvSpPr>
          <p:nvPr/>
        </p:nvSpPr>
        <p:spPr bwMode="auto">
          <a:xfrm rot="-5400000">
            <a:off x="2845594"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50" name="TextBox 86"/>
          <p:cNvSpPr txBox="1">
            <a:spLocks noChangeArrowheads="1"/>
          </p:cNvSpPr>
          <p:nvPr/>
        </p:nvSpPr>
        <p:spPr bwMode="auto">
          <a:xfrm>
            <a:off x="3683000"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4696</a:t>
            </a:r>
          </a:p>
        </p:txBody>
      </p:sp>
      <p:sp>
        <p:nvSpPr>
          <p:cNvPr id="5151" name="TextBox 86"/>
          <p:cNvSpPr txBox="1">
            <a:spLocks noChangeArrowheads="1"/>
          </p:cNvSpPr>
          <p:nvPr/>
        </p:nvSpPr>
        <p:spPr bwMode="auto">
          <a:xfrm>
            <a:off x="3684588" y="5867627"/>
            <a:ext cx="577850" cy="304800"/>
          </a:xfrm>
          <a:prstGeom prst="rect">
            <a:avLst/>
          </a:prstGeom>
          <a:noFill/>
          <a:ln w="9525">
            <a:noFill/>
            <a:miter lim="800000"/>
            <a:headEnd/>
            <a:tailEnd/>
          </a:ln>
        </p:spPr>
        <p:txBody>
          <a:bodyPr wrap="none">
            <a:spAutoFit/>
          </a:bodyPr>
          <a:lstStyle/>
          <a:p>
            <a:pPr algn="ctr"/>
            <a:r>
              <a:rPr lang="en-US" sz="1400" dirty="0">
                <a:solidFill>
                  <a:srgbClr val="FFFFFF"/>
                </a:solidFill>
                <a:ea typeface="ヒラギノ角ゴ Pro W3" charset="-128"/>
              </a:rPr>
              <a:t>4688</a:t>
            </a:r>
          </a:p>
        </p:txBody>
      </p:sp>
      <p:sp>
        <p:nvSpPr>
          <p:cNvPr id="5152" name="TextBox 83"/>
          <p:cNvSpPr txBox="1">
            <a:spLocks noChangeArrowheads="1"/>
          </p:cNvSpPr>
          <p:nvPr/>
        </p:nvSpPr>
        <p:spPr bwMode="auto">
          <a:xfrm>
            <a:off x="3821113" y="4926239"/>
            <a:ext cx="296862" cy="336550"/>
          </a:xfrm>
          <a:prstGeom prst="rect">
            <a:avLst/>
          </a:prstGeom>
          <a:noFill/>
          <a:ln w="9525">
            <a:noFill/>
            <a:miter lim="800000"/>
            <a:headEnd/>
            <a:tailEnd/>
          </a:ln>
        </p:spPr>
        <p:txBody>
          <a:bodyPr wrap="none">
            <a:spAutoFit/>
          </a:bodyPr>
          <a:lstStyle/>
          <a:p>
            <a:pPr algn="ctr"/>
            <a:r>
              <a:rPr lang="en-US" sz="1600" b="1" dirty="0">
                <a:solidFill>
                  <a:srgbClr val="FFFFFF"/>
                </a:solidFill>
                <a:ea typeface="ヒラギノ角ゴ Pro W3" charset="-128"/>
              </a:rPr>
              <a:t>2</a:t>
            </a:r>
          </a:p>
        </p:txBody>
      </p:sp>
      <p:sp>
        <p:nvSpPr>
          <p:cNvPr id="5153" name="Line 37"/>
          <p:cNvSpPr>
            <a:spLocks noChangeShapeType="1"/>
          </p:cNvSpPr>
          <p:nvPr/>
        </p:nvSpPr>
        <p:spPr bwMode="auto">
          <a:xfrm rot="-5400000">
            <a:off x="3921919"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54" name="TextBox 86"/>
          <p:cNvSpPr txBox="1">
            <a:spLocks noChangeArrowheads="1"/>
          </p:cNvSpPr>
          <p:nvPr/>
        </p:nvSpPr>
        <p:spPr bwMode="auto">
          <a:xfrm>
            <a:off x="4768850"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4678</a:t>
            </a:r>
          </a:p>
        </p:txBody>
      </p:sp>
      <p:sp>
        <p:nvSpPr>
          <p:cNvPr id="5155" name="TextBox 86"/>
          <p:cNvSpPr txBox="1">
            <a:spLocks noChangeArrowheads="1"/>
          </p:cNvSpPr>
          <p:nvPr/>
        </p:nvSpPr>
        <p:spPr bwMode="auto">
          <a:xfrm>
            <a:off x="4770438" y="586762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4666</a:t>
            </a:r>
          </a:p>
        </p:txBody>
      </p:sp>
      <p:sp>
        <p:nvSpPr>
          <p:cNvPr id="5156" name="TextBox 83"/>
          <p:cNvSpPr txBox="1">
            <a:spLocks noChangeArrowheads="1"/>
          </p:cNvSpPr>
          <p:nvPr/>
        </p:nvSpPr>
        <p:spPr bwMode="auto">
          <a:xfrm>
            <a:off x="4906963"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3</a:t>
            </a:r>
          </a:p>
        </p:txBody>
      </p:sp>
      <p:sp>
        <p:nvSpPr>
          <p:cNvPr id="5157" name="Line 41"/>
          <p:cNvSpPr>
            <a:spLocks noChangeShapeType="1"/>
          </p:cNvSpPr>
          <p:nvPr/>
        </p:nvSpPr>
        <p:spPr bwMode="auto">
          <a:xfrm rot="-5400000">
            <a:off x="5007769"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58" name="TextBox 86"/>
          <p:cNvSpPr txBox="1">
            <a:spLocks noChangeArrowheads="1"/>
          </p:cNvSpPr>
          <p:nvPr/>
        </p:nvSpPr>
        <p:spPr bwMode="auto">
          <a:xfrm>
            <a:off x="5854700"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4662</a:t>
            </a:r>
          </a:p>
        </p:txBody>
      </p:sp>
      <p:sp>
        <p:nvSpPr>
          <p:cNvPr id="5159" name="TextBox 86"/>
          <p:cNvSpPr txBox="1">
            <a:spLocks noChangeArrowheads="1"/>
          </p:cNvSpPr>
          <p:nvPr/>
        </p:nvSpPr>
        <p:spPr bwMode="auto">
          <a:xfrm>
            <a:off x="5856288" y="586762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4653</a:t>
            </a:r>
          </a:p>
        </p:txBody>
      </p:sp>
      <p:sp>
        <p:nvSpPr>
          <p:cNvPr id="5160" name="TextBox 83"/>
          <p:cNvSpPr txBox="1">
            <a:spLocks noChangeArrowheads="1"/>
          </p:cNvSpPr>
          <p:nvPr/>
        </p:nvSpPr>
        <p:spPr bwMode="auto">
          <a:xfrm>
            <a:off x="5989638"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4</a:t>
            </a:r>
          </a:p>
        </p:txBody>
      </p:sp>
      <p:sp>
        <p:nvSpPr>
          <p:cNvPr id="5161" name="Line 45"/>
          <p:cNvSpPr>
            <a:spLocks noChangeShapeType="1"/>
          </p:cNvSpPr>
          <p:nvPr/>
        </p:nvSpPr>
        <p:spPr bwMode="auto">
          <a:xfrm rot="-5400000">
            <a:off x="6093619"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62" name="TextBox 86"/>
          <p:cNvSpPr txBox="1">
            <a:spLocks noChangeArrowheads="1"/>
          </p:cNvSpPr>
          <p:nvPr/>
        </p:nvSpPr>
        <p:spPr bwMode="auto">
          <a:xfrm>
            <a:off x="6931025"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4647</a:t>
            </a:r>
          </a:p>
        </p:txBody>
      </p:sp>
      <p:sp>
        <p:nvSpPr>
          <p:cNvPr id="5163" name="TextBox 86"/>
          <p:cNvSpPr txBox="1">
            <a:spLocks noChangeArrowheads="1"/>
          </p:cNvSpPr>
          <p:nvPr/>
        </p:nvSpPr>
        <p:spPr bwMode="auto">
          <a:xfrm>
            <a:off x="6932613" y="586762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4642</a:t>
            </a:r>
          </a:p>
        </p:txBody>
      </p:sp>
      <p:sp>
        <p:nvSpPr>
          <p:cNvPr id="5164" name="TextBox 83"/>
          <p:cNvSpPr txBox="1">
            <a:spLocks noChangeArrowheads="1"/>
          </p:cNvSpPr>
          <p:nvPr/>
        </p:nvSpPr>
        <p:spPr bwMode="auto">
          <a:xfrm>
            <a:off x="7069138"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5</a:t>
            </a:r>
          </a:p>
        </p:txBody>
      </p:sp>
      <p:sp>
        <p:nvSpPr>
          <p:cNvPr id="5165" name="Line 49"/>
          <p:cNvSpPr>
            <a:spLocks noChangeShapeType="1"/>
          </p:cNvSpPr>
          <p:nvPr/>
        </p:nvSpPr>
        <p:spPr bwMode="auto">
          <a:xfrm rot="-5400000">
            <a:off x="7169944"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66" name="TextBox 86"/>
          <p:cNvSpPr txBox="1">
            <a:spLocks noChangeArrowheads="1"/>
          </p:cNvSpPr>
          <p:nvPr/>
        </p:nvSpPr>
        <p:spPr bwMode="auto">
          <a:xfrm>
            <a:off x="7997825" y="564537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4628</a:t>
            </a:r>
          </a:p>
        </p:txBody>
      </p:sp>
      <p:sp>
        <p:nvSpPr>
          <p:cNvPr id="5167" name="TextBox 86"/>
          <p:cNvSpPr txBox="1">
            <a:spLocks noChangeArrowheads="1"/>
          </p:cNvSpPr>
          <p:nvPr/>
        </p:nvSpPr>
        <p:spPr bwMode="auto">
          <a:xfrm>
            <a:off x="7999413" y="5867627"/>
            <a:ext cx="577850" cy="304800"/>
          </a:xfrm>
          <a:prstGeom prst="rect">
            <a:avLst/>
          </a:prstGeom>
          <a:noFill/>
          <a:ln w="9525">
            <a:noFill/>
            <a:miter lim="800000"/>
            <a:headEnd/>
            <a:tailEnd/>
          </a:ln>
        </p:spPr>
        <p:txBody>
          <a:bodyPr wrap="none">
            <a:spAutoFit/>
          </a:bodyPr>
          <a:lstStyle/>
          <a:p>
            <a:pPr algn="ctr"/>
            <a:r>
              <a:rPr lang="en-US" sz="1400">
                <a:solidFill>
                  <a:srgbClr val="FFFFFF"/>
                </a:solidFill>
                <a:ea typeface="ヒラギノ角ゴ Pro W3" charset="-128"/>
              </a:rPr>
              <a:t>4618</a:t>
            </a:r>
          </a:p>
        </p:txBody>
      </p:sp>
      <p:sp>
        <p:nvSpPr>
          <p:cNvPr id="5168" name="TextBox 83"/>
          <p:cNvSpPr txBox="1">
            <a:spLocks noChangeArrowheads="1"/>
          </p:cNvSpPr>
          <p:nvPr/>
        </p:nvSpPr>
        <p:spPr bwMode="auto">
          <a:xfrm>
            <a:off x="8135938" y="4926239"/>
            <a:ext cx="296862" cy="336550"/>
          </a:xfrm>
          <a:prstGeom prst="rect">
            <a:avLst/>
          </a:prstGeom>
          <a:noFill/>
          <a:ln w="9525">
            <a:noFill/>
            <a:miter lim="800000"/>
            <a:headEnd/>
            <a:tailEnd/>
          </a:ln>
        </p:spPr>
        <p:txBody>
          <a:bodyPr wrap="none">
            <a:spAutoFit/>
          </a:bodyPr>
          <a:lstStyle/>
          <a:p>
            <a:pPr algn="ctr"/>
            <a:r>
              <a:rPr lang="en-US" sz="1600" b="1">
                <a:solidFill>
                  <a:srgbClr val="FFFFFF"/>
                </a:solidFill>
                <a:ea typeface="ヒラギノ角ゴ Pro W3" charset="-128"/>
              </a:rPr>
              <a:t>6</a:t>
            </a:r>
          </a:p>
        </p:txBody>
      </p:sp>
      <p:sp>
        <p:nvSpPr>
          <p:cNvPr id="5169" name="Line 53"/>
          <p:cNvSpPr>
            <a:spLocks noChangeShapeType="1"/>
          </p:cNvSpPr>
          <p:nvPr/>
        </p:nvSpPr>
        <p:spPr bwMode="auto">
          <a:xfrm rot="-5400000">
            <a:off x="8236744" y="4863533"/>
            <a:ext cx="100012"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0" name="Line 55"/>
          <p:cNvSpPr>
            <a:spLocks noChangeShapeType="1"/>
          </p:cNvSpPr>
          <p:nvPr/>
        </p:nvSpPr>
        <p:spPr bwMode="auto">
          <a:xfrm rot="10800000">
            <a:off x="1704975" y="3999139"/>
            <a:ext cx="100013"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1" name="Line 56"/>
          <p:cNvSpPr>
            <a:spLocks noChangeShapeType="1"/>
          </p:cNvSpPr>
          <p:nvPr/>
        </p:nvSpPr>
        <p:spPr bwMode="auto">
          <a:xfrm rot="10800000">
            <a:off x="1704975" y="3176814"/>
            <a:ext cx="100013"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2" name="Line 57"/>
          <p:cNvSpPr>
            <a:spLocks noChangeShapeType="1"/>
          </p:cNvSpPr>
          <p:nvPr/>
        </p:nvSpPr>
        <p:spPr bwMode="auto">
          <a:xfrm rot="10800000">
            <a:off x="1704975" y="2354489"/>
            <a:ext cx="100013"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3" name="Line 58"/>
          <p:cNvSpPr>
            <a:spLocks noChangeShapeType="1"/>
          </p:cNvSpPr>
          <p:nvPr/>
        </p:nvSpPr>
        <p:spPr bwMode="auto">
          <a:xfrm rot="10800000">
            <a:off x="1704975" y="1538514"/>
            <a:ext cx="100013"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4" name="Freeform 60"/>
          <p:cNvSpPr>
            <a:spLocks/>
          </p:cNvSpPr>
          <p:nvPr/>
        </p:nvSpPr>
        <p:spPr bwMode="auto">
          <a:xfrm>
            <a:off x="1808163" y="1886177"/>
            <a:ext cx="6486525" cy="2919412"/>
          </a:xfrm>
          <a:custGeom>
            <a:avLst/>
            <a:gdLst>
              <a:gd name="T0" fmla="*/ 16 w 4086"/>
              <a:gd name="T1" fmla="*/ 1282 h 1839"/>
              <a:gd name="T2" fmla="*/ 61 w 4086"/>
              <a:gd name="T3" fmla="*/ 1019 h 1839"/>
              <a:gd name="T4" fmla="*/ 88 w 4086"/>
              <a:gd name="T5" fmla="*/ 873 h 1839"/>
              <a:gd name="T6" fmla="*/ 129 w 4086"/>
              <a:gd name="T7" fmla="*/ 835 h 1839"/>
              <a:gd name="T8" fmla="*/ 157 w 4086"/>
              <a:gd name="T9" fmla="*/ 723 h 1839"/>
              <a:gd name="T10" fmla="*/ 192 w 4086"/>
              <a:gd name="T11" fmla="*/ 670 h 1839"/>
              <a:gd name="T12" fmla="*/ 220 w 4086"/>
              <a:gd name="T13" fmla="*/ 631 h 1839"/>
              <a:gd name="T14" fmla="*/ 265 w 4086"/>
              <a:gd name="T15" fmla="*/ 606 h 1839"/>
              <a:gd name="T16" fmla="*/ 289 w 4086"/>
              <a:gd name="T17" fmla="*/ 563 h 1839"/>
              <a:gd name="T18" fmla="*/ 343 w 4086"/>
              <a:gd name="T19" fmla="*/ 528 h 1839"/>
              <a:gd name="T20" fmla="*/ 393 w 4086"/>
              <a:gd name="T21" fmla="*/ 475 h 1839"/>
              <a:gd name="T22" fmla="*/ 427 w 4086"/>
              <a:gd name="T23" fmla="*/ 447 h 1839"/>
              <a:gd name="T24" fmla="*/ 486 w 4086"/>
              <a:gd name="T25" fmla="*/ 409 h 1839"/>
              <a:gd name="T26" fmla="*/ 577 w 4086"/>
              <a:gd name="T27" fmla="*/ 387 h 1839"/>
              <a:gd name="T28" fmla="*/ 655 w 4086"/>
              <a:gd name="T29" fmla="*/ 370 h 1839"/>
              <a:gd name="T30" fmla="*/ 757 w 4086"/>
              <a:gd name="T31" fmla="*/ 354 h 1839"/>
              <a:gd name="T32" fmla="*/ 801 w 4086"/>
              <a:gd name="T33" fmla="*/ 338 h 1839"/>
              <a:gd name="T34" fmla="*/ 870 w 4086"/>
              <a:gd name="T35" fmla="*/ 330 h 1839"/>
              <a:gd name="T36" fmla="*/ 937 w 4086"/>
              <a:gd name="T37" fmla="*/ 314 h 1839"/>
              <a:gd name="T38" fmla="*/ 1018 w 4086"/>
              <a:gd name="T39" fmla="*/ 302 h 1839"/>
              <a:gd name="T40" fmla="*/ 1164 w 4086"/>
              <a:gd name="T41" fmla="*/ 279 h 1839"/>
              <a:gd name="T42" fmla="*/ 1272 w 4086"/>
              <a:gd name="T43" fmla="*/ 273 h 1839"/>
              <a:gd name="T44" fmla="*/ 1399 w 4086"/>
              <a:gd name="T45" fmla="*/ 269 h 1839"/>
              <a:gd name="T46" fmla="*/ 1543 w 4086"/>
              <a:gd name="T47" fmla="*/ 250 h 1839"/>
              <a:gd name="T48" fmla="*/ 1641 w 4086"/>
              <a:gd name="T49" fmla="*/ 243 h 1839"/>
              <a:gd name="T50" fmla="*/ 1684 w 4086"/>
              <a:gd name="T51" fmla="*/ 219 h 1839"/>
              <a:gd name="T52" fmla="*/ 1731 w 4086"/>
              <a:gd name="T53" fmla="*/ 209 h 1839"/>
              <a:gd name="T54" fmla="*/ 1882 w 4086"/>
              <a:gd name="T55" fmla="*/ 204 h 1839"/>
              <a:gd name="T56" fmla="*/ 2005 w 4086"/>
              <a:gd name="T57" fmla="*/ 194 h 1839"/>
              <a:gd name="T58" fmla="*/ 2121 w 4086"/>
              <a:gd name="T59" fmla="*/ 179 h 1839"/>
              <a:gd name="T60" fmla="*/ 2278 w 4086"/>
              <a:gd name="T61" fmla="*/ 165 h 1839"/>
              <a:gd name="T62" fmla="*/ 2463 w 4086"/>
              <a:gd name="T63" fmla="*/ 156 h 1839"/>
              <a:gd name="T64" fmla="*/ 2545 w 4086"/>
              <a:gd name="T65" fmla="*/ 141 h 1839"/>
              <a:gd name="T66" fmla="*/ 2617 w 4086"/>
              <a:gd name="T67" fmla="*/ 125 h 1839"/>
              <a:gd name="T68" fmla="*/ 2752 w 4086"/>
              <a:gd name="T69" fmla="*/ 122 h 1839"/>
              <a:gd name="T70" fmla="*/ 2853 w 4086"/>
              <a:gd name="T71" fmla="*/ 87 h 1839"/>
              <a:gd name="T72" fmla="*/ 3153 w 4086"/>
              <a:gd name="T73" fmla="*/ 75 h 1839"/>
              <a:gd name="T74" fmla="*/ 3354 w 4086"/>
              <a:gd name="T75" fmla="*/ 56 h 1839"/>
              <a:gd name="T76" fmla="*/ 3577 w 4086"/>
              <a:gd name="T77" fmla="*/ 48 h 1839"/>
              <a:gd name="T78" fmla="*/ 3715 w 4086"/>
              <a:gd name="T79" fmla="*/ 36 h 1839"/>
              <a:gd name="T80" fmla="*/ 3817 w 4086"/>
              <a:gd name="T81" fmla="*/ 26 h 1839"/>
              <a:gd name="T82" fmla="*/ 4006 w 4086"/>
              <a:gd name="T83" fmla="*/ 14 h 18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6"/>
              <a:gd name="T127" fmla="*/ 0 h 1839"/>
              <a:gd name="T128" fmla="*/ 4086 w 4086"/>
              <a:gd name="T129" fmla="*/ 1839 h 18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6" h="1839">
                <a:moveTo>
                  <a:pt x="0" y="1839"/>
                </a:moveTo>
                <a:lnTo>
                  <a:pt x="18" y="1837"/>
                </a:lnTo>
                <a:lnTo>
                  <a:pt x="16" y="1282"/>
                </a:lnTo>
                <a:lnTo>
                  <a:pt x="36" y="1282"/>
                </a:lnTo>
                <a:lnTo>
                  <a:pt x="39" y="1022"/>
                </a:lnTo>
                <a:lnTo>
                  <a:pt x="61" y="1019"/>
                </a:lnTo>
                <a:lnTo>
                  <a:pt x="61" y="950"/>
                </a:lnTo>
                <a:lnTo>
                  <a:pt x="85" y="948"/>
                </a:lnTo>
                <a:lnTo>
                  <a:pt x="88" y="873"/>
                </a:lnTo>
                <a:lnTo>
                  <a:pt x="103" y="870"/>
                </a:lnTo>
                <a:lnTo>
                  <a:pt x="105" y="837"/>
                </a:lnTo>
                <a:lnTo>
                  <a:pt x="129" y="835"/>
                </a:lnTo>
                <a:lnTo>
                  <a:pt x="132" y="784"/>
                </a:lnTo>
                <a:lnTo>
                  <a:pt x="153" y="784"/>
                </a:lnTo>
                <a:lnTo>
                  <a:pt x="157" y="723"/>
                </a:lnTo>
                <a:lnTo>
                  <a:pt x="172" y="717"/>
                </a:lnTo>
                <a:lnTo>
                  <a:pt x="175" y="674"/>
                </a:lnTo>
                <a:lnTo>
                  <a:pt x="192" y="670"/>
                </a:lnTo>
                <a:lnTo>
                  <a:pt x="195" y="645"/>
                </a:lnTo>
                <a:lnTo>
                  <a:pt x="217" y="642"/>
                </a:lnTo>
                <a:lnTo>
                  <a:pt x="220" y="631"/>
                </a:lnTo>
                <a:lnTo>
                  <a:pt x="244" y="628"/>
                </a:lnTo>
                <a:lnTo>
                  <a:pt x="243" y="604"/>
                </a:lnTo>
                <a:lnTo>
                  <a:pt x="265" y="606"/>
                </a:lnTo>
                <a:lnTo>
                  <a:pt x="262" y="584"/>
                </a:lnTo>
                <a:lnTo>
                  <a:pt x="285" y="584"/>
                </a:lnTo>
                <a:lnTo>
                  <a:pt x="289" y="563"/>
                </a:lnTo>
                <a:lnTo>
                  <a:pt x="328" y="560"/>
                </a:lnTo>
                <a:lnTo>
                  <a:pt x="327" y="531"/>
                </a:lnTo>
                <a:lnTo>
                  <a:pt x="343" y="528"/>
                </a:lnTo>
                <a:lnTo>
                  <a:pt x="366" y="526"/>
                </a:lnTo>
                <a:lnTo>
                  <a:pt x="366" y="483"/>
                </a:lnTo>
                <a:lnTo>
                  <a:pt x="393" y="475"/>
                </a:lnTo>
                <a:lnTo>
                  <a:pt x="412" y="472"/>
                </a:lnTo>
                <a:lnTo>
                  <a:pt x="430" y="468"/>
                </a:lnTo>
                <a:lnTo>
                  <a:pt x="427" y="447"/>
                </a:lnTo>
                <a:lnTo>
                  <a:pt x="457" y="450"/>
                </a:lnTo>
                <a:lnTo>
                  <a:pt x="471" y="433"/>
                </a:lnTo>
                <a:lnTo>
                  <a:pt x="486" y="409"/>
                </a:lnTo>
                <a:lnTo>
                  <a:pt x="547" y="403"/>
                </a:lnTo>
                <a:lnTo>
                  <a:pt x="577" y="403"/>
                </a:lnTo>
                <a:lnTo>
                  <a:pt x="577" y="387"/>
                </a:lnTo>
                <a:lnTo>
                  <a:pt x="618" y="387"/>
                </a:lnTo>
                <a:lnTo>
                  <a:pt x="637" y="375"/>
                </a:lnTo>
                <a:lnTo>
                  <a:pt x="655" y="370"/>
                </a:lnTo>
                <a:lnTo>
                  <a:pt x="723" y="368"/>
                </a:lnTo>
                <a:lnTo>
                  <a:pt x="729" y="354"/>
                </a:lnTo>
                <a:lnTo>
                  <a:pt x="757" y="354"/>
                </a:lnTo>
                <a:lnTo>
                  <a:pt x="762" y="345"/>
                </a:lnTo>
                <a:lnTo>
                  <a:pt x="790" y="342"/>
                </a:lnTo>
                <a:lnTo>
                  <a:pt x="801" y="338"/>
                </a:lnTo>
                <a:lnTo>
                  <a:pt x="822" y="339"/>
                </a:lnTo>
                <a:lnTo>
                  <a:pt x="835" y="332"/>
                </a:lnTo>
                <a:lnTo>
                  <a:pt x="870" y="330"/>
                </a:lnTo>
                <a:lnTo>
                  <a:pt x="892" y="324"/>
                </a:lnTo>
                <a:lnTo>
                  <a:pt x="925" y="318"/>
                </a:lnTo>
                <a:lnTo>
                  <a:pt x="937" y="314"/>
                </a:lnTo>
                <a:lnTo>
                  <a:pt x="969" y="315"/>
                </a:lnTo>
                <a:lnTo>
                  <a:pt x="975" y="306"/>
                </a:lnTo>
                <a:lnTo>
                  <a:pt x="1018" y="302"/>
                </a:lnTo>
                <a:lnTo>
                  <a:pt x="1038" y="294"/>
                </a:lnTo>
                <a:lnTo>
                  <a:pt x="1161" y="300"/>
                </a:lnTo>
                <a:lnTo>
                  <a:pt x="1164" y="279"/>
                </a:lnTo>
                <a:lnTo>
                  <a:pt x="1207" y="282"/>
                </a:lnTo>
                <a:lnTo>
                  <a:pt x="1216" y="273"/>
                </a:lnTo>
                <a:lnTo>
                  <a:pt x="1272" y="273"/>
                </a:lnTo>
                <a:lnTo>
                  <a:pt x="1278" y="266"/>
                </a:lnTo>
                <a:lnTo>
                  <a:pt x="1384" y="270"/>
                </a:lnTo>
                <a:lnTo>
                  <a:pt x="1399" y="269"/>
                </a:lnTo>
                <a:lnTo>
                  <a:pt x="1414" y="260"/>
                </a:lnTo>
                <a:lnTo>
                  <a:pt x="1543" y="260"/>
                </a:lnTo>
                <a:lnTo>
                  <a:pt x="1543" y="250"/>
                </a:lnTo>
                <a:lnTo>
                  <a:pt x="1590" y="250"/>
                </a:lnTo>
                <a:lnTo>
                  <a:pt x="1638" y="249"/>
                </a:lnTo>
                <a:lnTo>
                  <a:pt x="1641" y="243"/>
                </a:lnTo>
                <a:lnTo>
                  <a:pt x="1659" y="237"/>
                </a:lnTo>
                <a:lnTo>
                  <a:pt x="1663" y="222"/>
                </a:lnTo>
                <a:lnTo>
                  <a:pt x="1684" y="219"/>
                </a:lnTo>
                <a:lnTo>
                  <a:pt x="1699" y="209"/>
                </a:lnTo>
                <a:lnTo>
                  <a:pt x="1731" y="210"/>
                </a:lnTo>
                <a:lnTo>
                  <a:pt x="1731" y="209"/>
                </a:lnTo>
                <a:lnTo>
                  <a:pt x="1753" y="209"/>
                </a:lnTo>
                <a:lnTo>
                  <a:pt x="1869" y="209"/>
                </a:lnTo>
                <a:lnTo>
                  <a:pt x="1882" y="204"/>
                </a:lnTo>
                <a:lnTo>
                  <a:pt x="1971" y="204"/>
                </a:lnTo>
                <a:lnTo>
                  <a:pt x="2004" y="203"/>
                </a:lnTo>
                <a:lnTo>
                  <a:pt x="2005" y="194"/>
                </a:lnTo>
                <a:lnTo>
                  <a:pt x="2073" y="189"/>
                </a:lnTo>
                <a:lnTo>
                  <a:pt x="2073" y="176"/>
                </a:lnTo>
                <a:lnTo>
                  <a:pt x="2121" y="179"/>
                </a:lnTo>
                <a:lnTo>
                  <a:pt x="2128" y="171"/>
                </a:lnTo>
                <a:lnTo>
                  <a:pt x="2277" y="177"/>
                </a:lnTo>
                <a:lnTo>
                  <a:pt x="2278" y="165"/>
                </a:lnTo>
                <a:lnTo>
                  <a:pt x="2344" y="168"/>
                </a:lnTo>
                <a:lnTo>
                  <a:pt x="2346" y="158"/>
                </a:lnTo>
                <a:lnTo>
                  <a:pt x="2463" y="156"/>
                </a:lnTo>
                <a:lnTo>
                  <a:pt x="2494" y="152"/>
                </a:lnTo>
                <a:lnTo>
                  <a:pt x="2544" y="152"/>
                </a:lnTo>
                <a:lnTo>
                  <a:pt x="2545" y="141"/>
                </a:lnTo>
                <a:lnTo>
                  <a:pt x="2598" y="141"/>
                </a:lnTo>
                <a:lnTo>
                  <a:pt x="2605" y="137"/>
                </a:lnTo>
                <a:lnTo>
                  <a:pt x="2617" y="125"/>
                </a:lnTo>
                <a:lnTo>
                  <a:pt x="2706" y="129"/>
                </a:lnTo>
                <a:lnTo>
                  <a:pt x="2712" y="119"/>
                </a:lnTo>
                <a:lnTo>
                  <a:pt x="2752" y="122"/>
                </a:lnTo>
                <a:lnTo>
                  <a:pt x="2760" y="104"/>
                </a:lnTo>
                <a:lnTo>
                  <a:pt x="2806" y="107"/>
                </a:lnTo>
                <a:lnTo>
                  <a:pt x="2853" y="87"/>
                </a:lnTo>
                <a:lnTo>
                  <a:pt x="2884" y="81"/>
                </a:lnTo>
                <a:lnTo>
                  <a:pt x="3027" y="72"/>
                </a:lnTo>
                <a:lnTo>
                  <a:pt x="3153" y="75"/>
                </a:lnTo>
                <a:lnTo>
                  <a:pt x="3214" y="60"/>
                </a:lnTo>
                <a:lnTo>
                  <a:pt x="3319" y="60"/>
                </a:lnTo>
                <a:lnTo>
                  <a:pt x="3354" y="56"/>
                </a:lnTo>
                <a:lnTo>
                  <a:pt x="3373" y="51"/>
                </a:lnTo>
                <a:lnTo>
                  <a:pt x="3561" y="57"/>
                </a:lnTo>
                <a:lnTo>
                  <a:pt x="3577" y="48"/>
                </a:lnTo>
                <a:lnTo>
                  <a:pt x="3687" y="48"/>
                </a:lnTo>
                <a:lnTo>
                  <a:pt x="3694" y="42"/>
                </a:lnTo>
                <a:lnTo>
                  <a:pt x="3715" y="36"/>
                </a:lnTo>
                <a:lnTo>
                  <a:pt x="3756" y="35"/>
                </a:lnTo>
                <a:lnTo>
                  <a:pt x="3760" y="29"/>
                </a:lnTo>
                <a:lnTo>
                  <a:pt x="3817" y="26"/>
                </a:lnTo>
                <a:lnTo>
                  <a:pt x="3891" y="24"/>
                </a:lnTo>
                <a:lnTo>
                  <a:pt x="3895" y="11"/>
                </a:lnTo>
                <a:lnTo>
                  <a:pt x="4006" y="14"/>
                </a:lnTo>
                <a:lnTo>
                  <a:pt x="4011" y="0"/>
                </a:lnTo>
                <a:lnTo>
                  <a:pt x="4086" y="0"/>
                </a:lnTo>
              </a:path>
            </a:pathLst>
          </a:custGeom>
          <a:noFill/>
          <a:ln w="38100">
            <a:solidFill>
              <a:schemeClr val="accent2"/>
            </a:solidFill>
            <a:round/>
            <a:headEnd type="none" w="med" len="med"/>
            <a:tailEnd type="none" w="med" len="med"/>
          </a:ln>
        </p:spPr>
        <p:txBody>
          <a:bodyPr/>
          <a:lstStyle/>
          <a:p>
            <a:pPr algn="ctr"/>
            <a:endParaRPr lang="en-US" sz="1800" i="1">
              <a:solidFill>
                <a:srgbClr val="FFCC99"/>
              </a:solidFill>
              <a:ea typeface="ヒラギノ角ゴ Pro W3" charset="-128"/>
            </a:endParaRPr>
          </a:p>
        </p:txBody>
      </p:sp>
      <p:sp>
        <p:nvSpPr>
          <p:cNvPr id="5175" name="Freeform 59"/>
          <p:cNvSpPr>
            <a:spLocks/>
          </p:cNvSpPr>
          <p:nvPr/>
        </p:nvSpPr>
        <p:spPr bwMode="auto">
          <a:xfrm>
            <a:off x="1808163" y="1830614"/>
            <a:ext cx="6478587" cy="2960688"/>
          </a:xfrm>
          <a:custGeom>
            <a:avLst/>
            <a:gdLst>
              <a:gd name="T0" fmla="*/ 28 w 4081"/>
              <a:gd name="T1" fmla="*/ 1865 h 1865"/>
              <a:gd name="T2" fmla="*/ 42 w 4081"/>
              <a:gd name="T3" fmla="*/ 1279 h 1865"/>
              <a:gd name="T4" fmla="*/ 67 w 4081"/>
              <a:gd name="T5" fmla="*/ 1013 h 1865"/>
              <a:gd name="T6" fmla="*/ 91 w 4081"/>
              <a:gd name="T7" fmla="*/ 941 h 1865"/>
              <a:gd name="T8" fmla="*/ 109 w 4081"/>
              <a:gd name="T9" fmla="*/ 862 h 1865"/>
              <a:gd name="T10" fmla="*/ 135 w 4081"/>
              <a:gd name="T11" fmla="*/ 827 h 1865"/>
              <a:gd name="T12" fmla="*/ 159 w 4081"/>
              <a:gd name="T13" fmla="*/ 775 h 1865"/>
              <a:gd name="T14" fmla="*/ 178 w 4081"/>
              <a:gd name="T15" fmla="*/ 707 h 1865"/>
              <a:gd name="T16" fmla="*/ 198 w 4081"/>
              <a:gd name="T17" fmla="*/ 659 h 1865"/>
              <a:gd name="T18" fmla="*/ 223 w 4081"/>
              <a:gd name="T19" fmla="*/ 631 h 1865"/>
              <a:gd name="T20" fmla="*/ 250 w 4081"/>
              <a:gd name="T21" fmla="*/ 617 h 1865"/>
              <a:gd name="T22" fmla="*/ 271 w 4081"/>
              <a:gd name="T23" fmla="*/ 595 h 1865"/>
              <a:gd name="T24" fmla="*/ 291 w 4081"/>
              <a:gd name="T25" fmla="*/ 572 h 1865"/>
              <a:gd name="T26" fmla="*/ 334 w 4081"/>
              <a:gd name="T27" fmla="*/ 548 h 1865"/>
              <a:gd name="T28" fmla="*/ 349 w 4081"/>
              <a:gd name="T29" fmla="*/ 516 h 1865"/>
              <a:gd name="T30" fmla="*/ 384 w 4081"/>
              <a:gd name="T31" fmla="*/ 507 h 1865"/>
              <a:gd name="T32" fmla="*/ 403 w 4081"/>
              <a:gd name="T33" fmla="*/ 492 h 1865"/>
              <a:gd name="T34" fmla="*/ 438 w 4081"/>
              <a:gd name="T35" fmla="*/ 471 h 1865"/>
              <a:gd name="T36" fmla="*/ 480 w 4081"/>
              <a:gd name="T37" fmla="*/ 460 h 1865"/>
              <a:gd name="T38" fmla="*/ 504 w 4081"/>
              <a:gd name="T39" fmla="*/ 438 h 1865"/>
              <a:gd name="T40" fmla="*/ 565 w 4081"/>
              <a:gd name="T41" fmla="*/ 427 h 1865"/>
              <a:gd name="T42" fmla="*/ 612 w 4081"/>
              <a:gd name="T43" fmla="*/ 411 h 1865"/>
              <a:gd name="T44" fmla="*/ 637 w 4081"/>
              <a:gd name="T45" fmla="*/ 405 h 1865"/>
              <a:gd name="T46" fmla="*/ 660 w 4081"/>
              <a:gd name="T47" fmla="*/ 385 h 1865"/>
              <a:gd name="T48" fmla="*/ 724 w 4081"/>
              <a:gd name="T49" fmla="*/ 371 h 1865"/>
              <a:gd name="T50" fmla="*/ 793 w 4081"/>
              <a:gd name="T51" fmla="*/ 351 h 1865"/>
              <a:gd name="T52" fmla="*/ 855 w 4081"/>
              <a:gd name="T53" fmla="*/ 346 h 1865"/>
              <a:gd name="T54" fmla="*/ 918 w 4081"/>
              <a:gd name="T55" fmla="*/ 340 h 1865"/>
              <a:gd name="T56" fmla="*/ 948 w 4081"/>
              <a:gd name="T57" fmla="*/ 325 h 1865"/>
              <a:gd name="T58" fmla="*/ 979 w 4081"/>
              <a:gd name="T59" fmla="*/ 304 h 1865"/>
              <a:gd name="T60" fmla="*/ 1023 w 4081"/>
              <a:gd name="T61" fmla="*/ 295 h 1865"/>
              <a:gd name="T62" fmla="*/ 1063 w 4081"/>
              <a:gd name="T63" fmla="*/ 285 h 1865"/>
              <a:gd name="T64" fmla="*/ 1152 w 4081"/>
              <a:gd name="T65" fmla="*/ 273 h 1865"/>
              <a:gd name="T66" fmla="*/ 1375 w 4081"/>
              <a:gd name="T67" fmla="*/ 253 h 1865"/>
              <a:gd name="T68" fmla="*/ 1398 w 4081"/>
              <a:gd name="T69" fmla="*/ 243 h 1865"/>
              <a:gd name="T70" fmla="*/ 1450 w 4081"/>
              <a:gd name="T71" fmla="*/ 238 h 1865"/>
              <a:gd name="T72" fmla="*/ 1513 w 4081"/>
              <a:gd name="T73" fmla="*/ 226 h 1865"/>
              <a:gd name="T74" fmla="*/ 1540 w 4081"/>
              <a:gd name="T75" fmla="*/ 217 h 1865"/>
              <a:gd name="T76" fmla="*/ 1681 w 4081"/>
              <a:gd name="T77" fmla="*/ 211 h 1865"/>
              <a:gd name="T78" fmla="*/ 1759 w 4081"/>
              <a:gd name="T79" fmla="*/ 184 h 1865"/>
              <a:gd name="T80" fmla="*/ 1978 w 4081"/>
              <a:gd name="T81" fmla="*/ 169 h 1865"/>
              <a:gd name="T82" fmla="*/ 2076 w 4081"/>
              <a:gd name="T83" fmla="*/ 160 h 1865"/>
              <a:gd name="T84" fmla="*/ 2317 w 4081"/>
              <a:gd name="T85" fmla="*/ 157 h 1865"/>
              <a:gd name="T86" fmla="*/ 2407 w 4081"/>
              <a:gd name="T87" fmla="*/ 150 h 1865"/>
              <a:gd name="T88" fmla="*/ 2500 w 4081"/>
              <a:gd name="T89" fmla="*/ 135 h 1865"/>
              <a:gd name="T90" fmla="*/ 2551 w 4081"/>
              <a:gd name="T91" fmla="*/ 124 h 1865"/>
              <a:gd name="T92" fmla="*/ 2706 w 4081"/>
              <a:gd name="T93" fmla="*/ 114 h 1865"/>
              <a:gd name="T94" fmla="*/ 2817 w 4081"/>
              <a:gd name="T95" fmla="*/ 111 h 1865"/>
              <a:gd name="T96" fmla="*/ 2866 w 4081"/>
              <a:gd name="T97" fmla="*/ 105 h 1865"/>
              <a:gd name="T98" fmla="*/ 3021 w 4081"/>
              <a:gd name="T99" fmla="*/ 90 h 1865"/>
              <a:gd name="T100" fmla="*/ 3366 w 4081"/>
              <a:gd name="T101" fmla="*/ 78 h 1865"/>
              <a:gd name="T102" fmla="*/ 3447 w 4081"/>
              <a:gd name="T103" fmla="*/ 64 h 1865"/>
              <a:gd name="T104" fmla="*/ 3484 w 4081"/>
              <a:gd name="T105" fmla="*/ 52 h 1865"/>
              <a:gd name="T106" fmla="*/ 3580 w 4081"/>
              <a:gd name="T107" fmla="*/ 57 h 1865"/>
              <a:gd name="T108" fmla="*/ 3616 w 4081"/>
              <a:gd name="T109" fmla="*/ 45 h 1865"/>
              <a:gd name="T110" fmla="*/ 3775 w 4081"/>
              <a:gd name="T111" fmla="*/ 37 h 1865"/>
              <a:gd name="T112" fmla="*/ 3975 w 4081"/>
              <a:gd name="T113" fmla="*/ 30 h 1865"/>
              <a:gd name="T114" fmla="*/ 4047 w 4081"/>
              <a:gd name="T115" fmla="*/ 22 h 1865"/>
              <a:gd name="T116" fmla="*/ 4081 w 4081"/>
              <a:gd name="T117" fmla="*/ 10 h 18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81"/>
              <a:gd name="T178" fmla="*/ 0 h 1865"/>
              <a:gd name="T179" fmla="*/ 4081 w 4081"/>
              <a:gd name="T180" fmla="*/ 1865 h 18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81" h="1865">
                <a:moveTo>
                  <a:pt x="0" y="1864"/>
                </a:moveTo>
                <a:lnTo>
                  <a:pt x="28" y="1865"/>
                </a:lnTo>
                <a:lnTo>
                  <a:pt x="22" y="1279"/>
                </a:lnTo>
                <a:lnTo>
                  <a:pt x="42" y="1279"/>
                </a:lnTo>
                <a:lnTo>
                  <a:pt x="45" y="1016"/>
                </a:lnTo>
                <a:lnTo>
                  <a:pt x="67" y="1013"/>
                </a:lnTo>
                <a:lnTo>
                  <a:pt x="67" y="943"/>
                </a:lnTo>
                <a:lnTo>
                  <a:pt x="91" y="941"/>
                </a:lnTo>
                <a:lnTo>
                  <a:pt x="94" y="865"/>
                </a:lnTo>
                <a:lnTo>
                  <a:pt x="109" y="862"/>
                </a:lnTo>
                <a:lnTo>
                  <a:pt x="111" y="829"/>
                </a:lnTo>
                <a:lnTo>
                  <a:pt x="135" y="827"/>
                </a:lnTo>
                <a:lnTo>
                  <a:pt x="138" y="775"/>
                </a:lnTo>
                <a:lnTo>
                  <a:pt x="159" y="775"/>
                </a:lnTo>
                <a:lnTo>
                  <a:pt x="163" y="713"/>
                </a:lnTo>
                <a:lnTo>
                  <a:pt x="178" y="707"/>
                </a:lnTo>
                <a:lnTo>
                  <a:pt x="181" y="664"/>
                </a:lnTo>
                <a:lnTo>
                  <a:pt x="198" y="659"/>
                </a:lnTo>
                <a:lnTo>
                  <a:pt x="201" y="634"/>
                </a:lnTo>
                <a:lnTo>
                  <a:pt x="223" y="631"/>
                </a:lnTo>
                <a:lnTo>
                  <a:pt x="226" y="620"/>
                </a:lnTo>
                <a:lnTo>
                  <a:pt x="250" y="617"/>
                </a:lnTo>
                <a:lnTo>
                  <a:pt x="249" y="593"/>
                </a:lnTo>
                <a:lnTo>
                  <a:pt x="271" y="595"/>
                </a:lnTo>
                <a:lnTo>
                  <a:pt x="268" y="572"/>
                </a:lnTo>
                <a:lnTo>
                  <a:pt x="291" y="572"/>
                </a:lnTo>
                <a:lnTo>
                  <a:pt x="295" y="551"/>
                </a:lnTo>
                <a:lnTo>
                  <a:pt x="334" y="548"/>
                </a:lnTo>
                <a:lnTo>
                  <a:pt x="333" y="519"/>
                </a:lnTo>
                <a:lnTo>
                  <a:pt x="349" y="516"/>
                </a:lnTo>
                <a:lnTo>
                  <a:pt x="360" y="511"/>
                </a:lnTo>
                <a:lnTo>
                  <a:pt x="384" y="507"/>
                </a:lnTo>
                <a:lnTo>
                  <a:pt x="384" y="493"/>
                </a:lnTo>
                <a:lnTo>
                  <a:pt x="403" y="492"/>
                </a:lnTo>
                <a:lnTo>
                  <a:pt x="414" y="474"/>
                </a:lnTo>
                <a:lnTo>
                  <a:pt x="438" y="471"/>
                </a:lnTo>
                <a:lnTo>
                  <a:pt x="448" y="466"/>
                </a:lnTo>
                <a:lnTo>
                  <a:pt x="480" y="460"/>
                </a:lnTo>
                <a:lnTo>
                  <a:pt x="483" y="441"/>
                </a:lnTo>
                <a:lnTo>
                  <a:pt x="504" y="438"/>
                </a:lnTo>
                <a:lnTo>
                  <a:pt x="517" y="427"/>
                </a:lnTo>
                <a:lnTo>
                  <a:pt x="565" y="427"/>
                </a:lnTo>
                <a:lnTo>
                  <a:pt x="567" y="414"/>
                </a:lnTo>
                <a:lnTo>
                  <a:pt x="612" y="411"/>
                </a:lnTo>
                <a:lnTo>
                  <a:pt x="615" y="405"/>
                </a:lnTo>
                <a:lnTo>
                  <a:pt x="637" y="405"/>
                </a:lnTo>
                <a:lnTo>
                  <a:pt x="636" y="387"/>
                </a:lnTo>
                <a:lnTo>
                  <a:pt x="660" y="385"/>
                </a:lnTo>
                <a:lnTo>
                  <a:pt x="661" y="371"/>
                </a:lnTo>
                <a:lnTo>
                  <a:pt x="724" y="371"/>
                </a:lnTo>
                <a:lnTo>
                  <a:pt x="730" y="352"/>
                </a:lnTo>
                <a:lnTo>
                  <a:pt x="793" y="351"/>
                </a:lnTo>
                <a:lnTo>
                  <a:pt x="807" y="346"/>
                </a:lnTo>
                <a:lnTo>
                  <a:pt x="855" y="346"/>
                </a:lnTo>
                <a:lnTo>
                  <a:pt x="865" y="339"/>
                </a:lnTo>
                <a:lnTo>
                  <a:pt x="918" y="340"/>
                </a:lnTo>
                <a:lnTo>
                  <a:pt x="919" y="325"/>
                </a:lnTo>
                <a:lnTo>
                  <a:pt x="948" y="325"/>
                </a:lnTo>
                <a:lnTo>
                  <a:pt x="951" y="310"/>
                </a:lnTo>
                <a:lnTo>
                  <a:pt x="979" y="304"/>
                </a:lnTo>
                <a:lnTo>
                  <a:pt x="1020" y="304"/>
                </a:lnTo>
                <a:lnTo>
                  <a:pt x="1023" y="295"/>
                </a:lnTo>
                <a:lnTo>
                  <a:pt x="1059" y="295"/>
                </a:lnTo>
                <a:lnTo>
                  <a:pt x="1063" y="285"/>
                </a:lnTo>
                <a:lnTo>
                  <a:pt x="1153" y="286"/>
                </a:lnTo>
                <a:lnTo>
                  <a:pt x="1152" y="273"/>
                </a:lnTo>
                <a:lnTo>
                  <a:pt x="1372" y="271"/>
                </a:lnTo>
                <a:lnTo>
                  <a:pt x="1375" y="253"/>
                </a:lnTo>
                <a:lnTo>
                  <a:pt x="1392" y="255"/>
                </a:lnTo>
                <a:lnTo>
                  <a:pt x="1398" y="243"/>
                </a:lnTo>
                <a:lnTo>
                  <a:pt x="1417" y="241"/>
                </a:lnTo>
                <a:lnTo>
                  <a:pt x="1450" y="238"/>
                </a:lnTo>
                <a:lnTo>
                  <a:pt x="1456" y="226"/>
                </a:lnTo>
                <a:lnTo>
                  <a:pt x="1513" y="226"/>
                </a:lnTo>
                <a:lnTo>
                  <a:pt x="1521" y="217"/>
                </a:lnTo>
                <a:lnTo>
                  <a:pt x="1540" y="217"/>
                </a:lnTo>
                <a:lnTo>
                  <a:pt x="1555" y="213"/>
                </a:lnTo>
                <a:lnTo>
                  <a:pt x="1681" y="211"/>
                </a:lnTo>
                <a:lnTo>
                  <a:pt x="1737" y="192"/>
                </a:lnTo>
                <a:lnTo>
                  <a:pt x="1759" y="184"/>
                </a:lnTo>
                <a:lnTo>
                  <a:pt x="1977" y="187"/>
                </a:lnTo>
                <a:lnTo>
                  <a:pt x="1978" y="169"/>
                </a:lnTo>
                <a:lnTo>
                  <a:pt x="2074" y="169"/>
                </a:lnTo>
                <a:lnTo>
                  <a:pt x="2076" y="160"/>
                </a:lnTo>
                <a:lnTo>
                  <a:pt x="2316" y="165"/>
                </a:lnTo>
                <a:lnTo>
                  <a:pt x="2317" y="157"/>
                </a:lnTo>
                <a:lnTo>
                  <a:pt x="2407" y="160"/>
                </a:lnTo>
                <a:lnTo>
                  <a:pt x="2407" y="150"/>
                </a:lnTo>
                <a:lnTo>
                  <a:pt x="2496" y="153"/>
                </a:lnTo>
                <a:lnTo>
                  <a:pt x="2500" y="135"/>
                </a:lnTo>
                <a:lnTo>
                  <a:pt x="2550" y="135"/>
                </a:lnTo>
                <a:lnTo>
                  <a:pt x="2551" y="124"/>
                </a:lnTo>
                <a:lnTo>
                  <a:pt x="2706" y="124"/>
                </a:lnTo>
                <a:lnTo>
                  <a:pt x="2706" y="114"/>
                </a:lnTo>
                <a:lnTo>
                  <a:pt x="2806" y="115"/>
                </a:lnTo>
                <a:lnTo>
                  <a:pt x="2817" y="111"/>
                </a:lnTo>
                <a:lnTo>
                  <a:pt x="2863" y="109"/>
                </a:lnTo>
                <a:lnTo>
                  <a:pt x="2866" y="105"/>
                </a:lnTo>
                <a:lnTo>
                  <a:pt x="3019" y="102"/>
                </a:lnTo>
                <a:lnTo>
                  <a:pt x="3021" y="90"/>
                </a:lnTo>
                <a:lnTo>
                  <a:pt x="3364" y="88"/>
                </a:lnTo>
                <a:lnTo>
                  <a:pt x="3366" y="78"/>
                </a:lnTo>
                <a:lnTo>
                  <a:pt x="3445" y="78"/>
                </a:lnTo>
                <a:lnTo>
                  <a:pt x="3447" y="64"/>
                </a:lnTo>
                <a:lnTo>
                  <a:pt x="3484" y="64"/>
                </a:lnTo>
                <a:lnTo>
                  <a:pt x="3484" y="52"/>
                </a:lnTo>
                <a:lnTo>
                  <a:pt x="3555" y="55"/>
                </a:lnTo>
                <a:lnTo>
                  <a:pt x="3580" y="57"/>
                </a:lnTo>
                <a:lnTo>
                  <a:pt x="3585" y="45"/>
                </a:lnTo>
                <a:lnTo>
                  <a:pt x="3616" y="45"/>
                </a:lnTo>
                <a:lnTo>
                  <a:pt x="3618" y="34"/>
                </a:lnTo>
                <a:lnTo>
                  <a:pt x="3775" y="37"/>
                </a:lnTo>
                <a:lnTo>
                  <a:pt x="3778" y="27"/>
                </a:lnTo>
                <a:lnTo>
                  <a:pt x="3975" y="30"/>
                </a:lnTo>
                <a:lnTo>
                  <a:pt x="3981" y="21"/>
                </a:lnTo>
                <a:lnTo>
                  <a:pt x="4047" y="22"/>
                </a:lnTo>
                <a:lnTo>
                  <a:pt x="4053" y="12"/>
                </a:lnTo>
                <a:lnTo>
                  <a:pt x="4081" y="10"/>
                </a:lnTo>
                <a:lnTo>
                  <a:pt x="4081" y="0"/>
                </a:lnTo>
              </a:path>
            </a:pathLst>
          </a:custGeom>
          <a:noFill/>
          <a:ln w="38100">
            <a:solidFill>
              <a:schemeClr val="accent1"/>
            </a:solidFill>
            <a:round/>
            <a:headEnd type="none" w="med" len="med"/>
            <a:tailEnd type="none" w="med" len="med"/>
          </a:ln>
        </p:spPr>
        <p:txBody>
          <a:bodyPr/>
          <a:lstStyle/>
          <a:p>
            <a:pPr algn="ctr"/>
            <a:endParaRPr lang="en-US" sz="1800" i="1">
              <a:solidFill>
                <a:srgbClr val="FFCC99"/>
              </a:solidFill>
              <a:ea typeface="ヒラギノ角ゴ Pro W3" charset="-128"/>
            </a:endParaRPr>
          </a:p>
        </p:txBody>
      </p:sp>
      <p:sp>
        <p:nvSpPr>
          <p:cNvPr id="5176" name="Line 31"/>
          <p:cNvSpPr>
            <a:spLocks noChangeShapeType="1"/>
          </p:cNvSpPr>
          <p:nvPr/>
        </p:nvSpPr>
        <p:spPr bwMode="auto">
          <a:xfrm rot="-5400000">
            <a:off x="167481" y="3172846"/>
            <a:ext cx="3281363"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177" name="Line 27"/>
          <p:cNvSpPr>
            <a:spLocks noChangeShapeType="1"/>
          </p:cNvSpPr>
          <p:nvPr/>
        </p:nvSpPr>
        <p:spPr bwMode="auto">
          <a:xfrm>
            <a:off x="1808163" y="4818289"/>
            <a:ext cx="6480175"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58" name="TextBox 5"/>
          <p:cNvSpPr txBox="1">
            <a:spLocks noChangeArrowheads="1"/>
          </p:cNvSpPr>
          <p:nvPr/>
        </p:nvSpPr>
        <p:spPr bwMode="auto">
          <a:xfrm>
            <a:off x="2884488" y="6450902"/>
            <a:ext cx="3375025" cy="304800"/>
          </a:xfrm>
          <a:prstGeom prst="rect">
            <a:avLst/>
          </a:prstGeom>
          <a:noFill/>
          <a:ln w="9525">
            <a:noFill/>
            <a:miter lim="800000"/>
            <a:headEnd/>
            <a:tailEnd/>
          </a:ln>
        </p:spPr>
        <p:txBody>
          <a:bodyPr wrap="none">
            <a:spAutoFit/>
          </a:bodyPr>
          <a:lstStyle/>
          <a:p>
            <a:pPr algn="ctr"/>
            <a:r>
              <a:rPr lang="it-IT" sz="1400" b="1" i="0" dirty="0">
                <a:solidFill>
                  <a:schemeClr val="tx1"/>
                </a:solidFill>
                <a:cs typeface="ヒラギノ角ゴ Pro W3"/>
              </a:rPr>
              <a:t>Jolly SS et al. </a:t>
            </a:r>
            <a:r>
              <a:rPr lang="it-IT" sz="1400" b="1" dirty="0">
                <a:solidFill>
                  <a:schemeClr val="tx1"/>
                </a:solidFill>
                <a:cs typeface="ヒラギノ角ゴ Pro W3"/>
              </a:rPr>
              <a:t>NEJM</a:t>
            </a:r>
            <a:r>
              <a:rPr lang="it-IT" sz="1400" b="1" i="0" dirty="0">
                <a:solidFill>
                  <a:schemeClr val="tx1"/>
                </a:solidFill>
                <a:cs typeface="ヒラギノ角ゴ Pro W3"/>
              </a:rPr>
              <a:t> 2015;372:1389-98</a:t>
            </a:r>
            <a:endParaRPr lang="en-US" sz="1400" b="1" i="0" dirty="0">
              <a:solidFill>
                <a:schemeClr val="tx1"/>
              </a:solidFill>
              <a:cs typeface="ヒラギノ角ゴ Pro W3"/>
            </a:endParaRPr>
          </a:p>
        </p:txBody>
      </p:sp>
      <p:pic>
        <p:nvPicPr>
          <p:cNvPr id="59" name="Picture 3"/>
          <p:cNvPicPr>
            <a:picLocks noChangeAspect="1"/>
          </p:cNvPicPr>
          <p:nvPr/>
        </p:nvPicPr>
        <p:blipFill>
          <a:blip r:embed="rId2" cstate="print"/>
          <a:srcRect/>
          <a:stretch>
            <a:fillRect/>
          </a:stretch>
        </p:blipFill>
        <p:spPr bwMode="auto">
          <a:xfrm>
            <a:off x="0" y="1732"/>
            <a:ext cx="1005488" cy="510885"/>
          </a:xfrm>
          <a:prstGeom prst="rect">
            <a:avLst/>
          </a:prstGeom>
          <a:noFill/>
          <a:ln w="9525">
            <a:noFill/>
            <a:miter lim="800000"/>
            <a:headEnd/>
            <a:tailEnd/>
          </a:ln>
        </p:spPr>
      </p:pic>
    </p:spTree>
    <p:extLst>
      <p:ext uri="{BB962C8B-B14F-4D97-AF65-F5344CB8AC3E}">
        <p14:creationId xmlns:p14="http://schemas.microsoft.com/office/powerpoint/2010/main" val="616232570"/>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Rectangle 3"/>
          <p:cNvSpPr>
            <a:spLocks noChangeArrowheads="1"/>
          </p:cNvSpPr>
          <p:nvPr/>
        </p:nvSpPr>
        <p:spPr bwMode="hidden">
          <a:xfrm>
            <a:off x="152400" y="1060704"/>
            <a:ext cx="8839200" cy="5084064"/>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a:defRPr/>
            </a:pPr>
            <a:endParaRPr lang="en-US" sz="1800" b="1">
              <a:solidFill>
                <a:srgbClr val="FFFFFF"/>
              </a:solidFill>
              <a:latin typeface="Arial" charset="0"/>
              <a:ea typeface="ヒラギノ角ゴ Pro W3"/>
              <a:cs typeface="ヒラギノ角ゴ Pro W3"/>
            </a:endParaRPr>
          </a:p>
        </p:txBody>
      </p:sp>
      <p:sp>
        <p:nvSpPr>
          <p:cNvPr id="10243" name="Rectangle 45"/>
          <p:cNvSpPr>
            <a:spLocks noGrp="1" noChangeArrowheads="1"/>
          </p:cNvSpPr>
          <p:nvPr>
            <p:ph type="title"/>
          </p:nvPr>
        </p:nvSpPr>
        <p:spPr>
          <a:xfrm>
            <a:off x="231884" y="29464"/>
            <a:ext cx="8823324" cy="755650"/>
          </a:xfrm>
        </p:spPr>
        <p:txBody>
          <a:bodyPr/>
          <a:lstStyle/>
          <a:p>
            <a:r>
              <a:rPr lang="en-US" sz="3200" dirty="0">
                <a:solidFill>
                  <a:srgbClr val="FFFF00"/>
                </a:solidFill>
                <a:latin typeface="Arial" pitchFamily="34" charset="0"/>
              </a:rPr>
              <a:t>TOTAL: </a:t>
            </a:r>
            <a:r>
              <a:rPr lang="en-US" sz="3200" dirty="0" err="1">
                <a:latin typeface="Arial" pitchFamily="34" charset="0"/>
              </a:rPr>
              <a:t>có</a:t>
            </a:r>
            <a:r>
              <a:rPr lang="en-US" sz="3200" dirty="0">
                <a:latin typeface="Arial" pitchFamily="34" charset="0"/>
              </a:rPr>
              <a:t> </a:t>
            </a:r>
            <a:r>
              <a:rPr lang="en-US" sz="3200" dirty="0" err="1">
                <a:latin typeface="Arial" pitchFamily="34" charset="0"/>
              </a:rPr>
              <a:t>thể</a:t>
            </a:r>
            <a:r>
              <a:rPr lang="en-US" sz="3200" dirty="0">
                <a:latin typeface="Arial" pitchFamily="34" charset="0"/>
              </a:rPr>
              <a:t> </a:t>
            </a:r>
            <a:r>
              <a:rPr lang="en-US" sz="3200" dirty="0" err="1">
                <a:latin typeface="Arial" pitchFamily="34" charset="0"/>
              </a:rPr>
              <a:t>làm</a:t>
            </a:r>
            <a:r>
              <a:rPr lang="en-US" sz="3200" dirty="0">
                <a:latin typeface="Arial" pitchFamily="34" charset="0"/>
              </a:rPr>
              <a:t> </a:t>
            </a:r>
            <a:r>
              <a:rPr lang="en-US" sz="3200" dirty="0" err="1">
                <a:latin typeface="Arial" pitchFamily="34" charset="0"/>
              </a:rPr>
              <a:t>tăng</a:t>
            </a:r>
            <a:r>
              <a:rPr lang="en-US" sz="3200" dirty="0">
                <a:latin typeface="Arial" pitchFamily="34" charset="0"/>
              </a:rPr>
              <a:t> TBMN</a:t>
            </a:r>
            <a:br>
              <a:rPr lang="en-US" sz="3200" dirty="0">
                <a:latin typeface="Arial" pitchFamily="34" charset="0"/>
              </a:rPr>
            </a:br>
            <a:r>
              <a:rPr lang="en-US" sz="3200" dirty="0">
                <a:latin typeface="Arial" pitchFamily="34" charset="0"/>
              </a:rPr>
              <a:t> (n=10,063)</a:t>
            </a:r>
          </a:p>
        </p:txBody>
      </p:sp>
      <p:sp>
        <p:nvSpPr>
          <p:cNvPr id="10244" name="AutoShape 3"/>
          <p:cNvSpPr>
            <a:spLocks noChangeAspect="1" noChangeArrowheads="1" noTextEdit="1"/>
          </p:cNvSpPr>
          <p:nvPr/>
        </p:nvSpPr>
        <p:spPr bwMode="auto">
          <a:xfrm>
            <a:off x="320675" y="0"/>
            <a:ext cx="8823325" cy="7313613"/>
          </a:xfrm>
          <a:prstGeom prst="rect">
            <a:avLst/>
          </a:prstGeom>
          <a:noFill/>
          <a:ln w="9525">
            <a:noFill/>
            <a:miter lim="800000"/>
            <a:headEnd/>
            <a:tailEnd/>
          </a:ln>
        </p:spPr>
        <p:txBody>
          <a:bodyPr/>
          <a:lstStyle/>
          <a:p>
            <a:pPr algn="ctr"/>
            <a:endParaRPr lang="en-US" sz="1800" i="1">
              <a:solidFill>
                <a:srgbClr val="FFCC99"/>
              </a:solidFill>
              <a:ea typeface="ヒラギノ角ゴ Pro W3" charset="-128"/>
            </a:endParaRPr>
          </a:p>
        </p:txBody>
      </p:sp>
      <p:sp>
        <p:nvSpPr>
          <p:cNvPr id="10245" name="Rectangle 5"/>
          <p:cNvSpPr>
            <a:spLocks noChangeArrowheads="1"/>
          </p:cNvSpPr>
          <p:nvPr/>
        </p:nvSpPr>
        <p:spPr bwMode="auto">
          <a:xfrm>
            <a:off x="4311580" y="5661200"/>
            <a:ext cx="1093248" cy="369332"/>
          </a:xfrm>
          <a:prstGeom prst="rect">
            <a:avLst/>
          </a:prstGeom>
          <a:noFill/>
          <a:ln w="9525">
            <a:noFill/>
            <a:miter lim="800000"/>
            <a:headEnd/>
            <a:tailEnd/>
          </a:ln>
        </p:spPr>
        <p:txBody>
          <a:bodyPr wrap="none" lIns="0" tIns="0" rIns="0" bIns="0">
            <a:spAutoFit/>
          </a:bodyPr>
          <a:lstStyle/>
          <a:p>
            <a:pPr algn="ctr" eaLnBrk="0" hangingPunct="0"/>
            <a:r>
              <a:rPr lang="en-US" b="1" dirty="0">
                <a:solidFill>
                  <a:srgbClr val="FEEE9E"/>
                </a:solidFill>
                <a:ea typeface="MS PGothic" pitchFamily="34" charset="-128"/>
              </a:rPr>
              <a:t>Months</a:t>
            </a:r>
          </a:p>
        </p:txBody>
      </p:sp>
      <p:sp>
        <p:nvSpPr>
          <p:cNvPr id="10246" name="Rectangle 6"/>
          <p:cNvSpPr>
            <a:spLocks noChangeArrowheads="1"/>
          </p:cNvSpPr>
          <p:nvPr/>
        </p:nvSpPr>
        <p:spPr bwMode="auto">
          <a:xfrm rot="-5400000">
            <a:off x="-306777" y="3146973"/>
            <a:ext cx="1522853" cy="369332"/>
          </a:xfrm>
          <a:prstGeom prst="rect">
            <a:avLst/>
          </a:prstGeom>
          <a:noFill/>
          <a:ln w="9525">
            <a:noFill/>
            <a:miter lim="800000"/>
            <a:headEnd/>
            <a:tailEnd/>
          </a:ln>
        </p:spPr>
        <p:txBody>
          <a:bodyPr wrap="none" lIns="0" tIns="0" rIns="0" bIns="0">
            <a:spAutoFit/>
          </a:bodyPr>
          <a:lstStyle/>
          <a:p>
            <a:pPr algn="ctr" eaLnBrk="0" hangingPunct="0"/>
            <a:r>
              <a:rPr lang="en-US" b="1" dirty="0">
                <a:solidFill>
                  <a:srgbClr val="FEEE9E"/>
                </a:solidFill>
                <a:ea typeface="MS PGothic" pitchFamily="34" charset="-128"/>
              </a:rPr>
              <a:t>Stroke (%)</a:t>
            </a:r>
          </a:p>
        </p:txBody>
      </p:sp>
      <p:sp>
        <p:nvSpPr>
          <p:cNvPr id="10247" name="Line 7"/>
          <p:cNvSpPr>
            <a:spLocks noChangeShapeType="1"/>
          </p:cNvSpPr>
          <p:nvPr/>
        </p:nvSpPr>
        <p:spPr bwMode="auto">
          <a:xfrm flipH="1">
            <a:off x="1123950" y="5152057"/>
            <a:ext cx="96838"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48" name="Line 8"/>
          <p:cNvSpPr>
            <a:spLocks noChangeShapeType="1"/>
          </p:cNvSpPr>
          <p:nvPr/>
        </p:nvSpPr>
        <p:spPr bwMode="auto">
          <a:xfrm flipH="1">
            <a:off x="1123950" y="3959845"/>
            <a:ext cx="96838"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49" name="Line 9"/>
          <p:cNvSpPr>
            <a:spLocks noChangeShapeType="1"/>
          </p:cNvSpPr>
          <p:nvPr/>
        </p:nvSpPr>
        <p:spPr bwMode="auto">
          <a:xfrm flipH="1">
            <a:off x="1123950" y="2769220"/>
            <a:ext cx="96838"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50" name="Line 10"/>
          <p:cNvSpPr>
            <a:spLocks noChangeShapeType="1"/>
          </p:cNvSpPr>
          <p:nvPr/>
        </p:nvSpPr>
        <p:spPr bwMode="auto">
          <a:xfrm flipH="1">
            <a:off x="1123950" y="1580182"/>
            <a:ext cx="96838"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52" name="Line 12"/>
          <p:cNvSpPr>
            <a:spLocks noChangeShapeType="1"/>
          </p:cNvSpPr>
          <p:nvPr/>
        </p:nvSpPr>
        <p:spPr bwMode="auto">
          <a:xfrm flipV="1">
            <a:off x="1214438" y="1584959"/>
            <a:ext cx="0" cy="3567097"/>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53" name="Rectangle 13"/>
          <p:cNvSpPr>
            <a:spLocks noChangeArrowheads="1"/>
          </p:cNvSpPr>
          <p:nvPr/>
        </p:nvSpPr>
        <p:spPr bwMode="auto">
          <a:xfrm>
            <a:off x="920750" y="5025057"/>
            <a:ext cx="114300" cy="246063"/>
          </a:xfrm>
          <a:prstGeom prst="rect">
            <a:avLst/>
          </a:prstGeom>
          <a:noFill/>
          <a:ln w="9525">
            <a:noFill/>
            <a:miter lim="800000"/>
            <a:headEnd/>
            <a:tailEnd/>
          </a:ln>
        </p:spPr>
        <p:txBody>
          <a:bodyPr wrap="none" lIns="0" tIns="0" rIns="0" bIns="0">
            <a:spAutoFit/>
          </a:bodyPr>
          <a:lstStyle/>
          <a:p>
            <a:pPr algn="r" eaLnBrk="0" hangingPunct="0"/>
            <a:r>
              <a:rPr lang="en-US" sz="1600" b="1">
                <a:solidFill>
                  <a:srgbClr val="FFFFFF"/>
                </a:solidFill>
                <a:ea typeface="ヒラギノ角ゴ Pro W3" charset="-128"/>
              </a:rPr>
              <a:t>0</a:t>
            </a:r>
            <a:endParaRPr lang="en-US" sz="1800" b="1">
              <a:solidFill>
                <a:srgbClr val="FFFFFF"/>
              </a:solidFill>
              <a:ea typeface="ヒラギノ角ゴ Pro W3" charset="-128"/>
            </a:endParaRPr>
          </a:p>
        </p:txBody>
      </p:sp>
      <p:sp>
        <p:nvSpPr>
          <p:cNvPr id="10254" name="Rectangle 14"/>
          <p:cNvSpPr>
            <a:spLocks noChangeArrowheads="1"/>
          </p:cNvSpPr>
          <p:nvPr/>
        </p:nvSpPr>
        <p:spPr bwMode="auto">
          <a:xfrm>
            <a:off x="752475" y="3834432"/>
            <a:ext cx="282575" cy="244475"/>
          </a:xfrm>
          <a:prstGeom prst="rect">
            <a:avLst/>
          </a:prstGeom>
          <a:noFill/>
          <a:ln w="9525">
            <a:noFill/>
            <a:miter lim="800000"/>
            <a:headEnd/>
            <a:tailEnd/>
          </a:ln>
        </p:spPr>
        <p:txBody>
          <a:bodyPr wrap="none" lIns="0" tIns="0" rIns="0" bIns="0">
            <a:spAutoFit/>
          </a:bodyPr>
          <a:lstStyle/>
          <a:p>
            <a:pPr algn="r" eaLnBrk="0" hangingPunct="0"/>
            <a:r>
              <a:rPr lang="en-US" sz="1600" b="1">
                <a:solidFill>
                  <a:srgbClr val="FFFFFF"/>
                </a:solidFill>
                <a:ea typeface="ヒラギノ角ゴ Pro W3" charset="-128"/>
              </a:rPr>
              <a:t>0.5</a:t>
            </a:r>
            <a:endParaRPr lang="en-US" sz="1800" b="1">
              <a:solidFill>
                <a:srgbClr val="FFFFFF"/>
              </a:solidFill>
              <a:ea typeface="ヒラギノ角ゴ Pro W3" charset="-128"/>
            </a:endParaRPr>
          </a:p>
        </p:txBody>
      </p:sp>
      <p:sp>
        <p:nvSpPr>
          <p:cNvPr id="10255" name="Rectangle 15"/>
          <p:cNvSpPr>
            <a:spLocks noChangeArrowheads="1"/>
          </p:cNvSpPr>
          <p:nvPr/>
        </p:nvSpPr>
        <p:spPr bwMode="auto">
          <a:xfrm>
            <a:off x="752475" y="2642220"/>
            <a:ext cx="282575" cy="244475"/>
          </a:xfrm>
          <a:prstGeom prst="rect">
            <a:avLst/>
          </a:prstGeom>
          <a:noFill/>
          <a:ln w="9525">
            <a:noFill/>
            <a:miter lim="800000"/>
            <a:headEnd/>
            <a:tailEnd/>
          </a:ln>
        </p:spPr>
        <p:txBody>
          <a:bodyPr wrap="none" lIns="0" tIns="0" rIns="0" bIns="0">
            <a:spAutoFit/>
          </a:bodyPr>
          <a:lstStyle/>
          <a:p>
            <a:pPr algn="r" eaLnBrk="0" hangingPunct="0"/>
            <a:r>
              <a:rPr lang="en-US" sz="1600" b="1">
                <a:solidFill>
                  <a:srgbClr val="FFFFFF"/>
                </a:solidFill>
                <a:ea typeface="ヒラギノ角ゴ Pro W3" charset="-128"/>
              </a:rPr>
              <a:t>1.0</a:t>
            </a:r>
            <a:endParaRPr lang="en-US" sz="1800" b="1">
              <a:solidFill>
                <a:srgbClr val="FFFFFF"/>
              </a:solidFill>
              <a:ea typeface="ヒラギノ角ゴ Pro W3" charset="-128"/>
            </a:endParaRPr>
          </a:p>
        </p:txBody>
      </p:sp>
      <p:sp>
        <p:nvSpPr>
          <p:cNvPr id="10256" name="Rectangle 16"/>
          <p:cNvSpPr>
            <a:spLocks noChangeArrowheads="1"/>
          </p:cNvSpPr>
          <p:nvPr/>
        </p:nvSpPr>
        <p:spPr bwMode="auto">
          <a:xfrm>
            <a:off x="752475" y="1453182"/>
            <a:ext cx="282575" cy="244475"/>
          </a:xfrm>
          <a:prstGeom prst="rect">
            <a:avLst/>
          </a:prstGeom>
          <a:noFill/>
          <a:ln w="9525">
            <a:noFill/>
            <a:miter lim="800000"/>
            <a:headEnd/>
            <a:tailEnd/>
          </a:ln>
        </p:spPr>
        <p:txBody>
          <a:bodyPr wrap="none" lIns="0" tIns="0" rIns="0" bIns="0">
            <a:spAutoFit/>
          </a:bodyPr>
          <a:lstStyle/>
          <a:p>
            <a:pPr algn="r" eaLnBrk="0" hangingPunct="0"/>
            <a:r>
              <a:rPr lang="en-US" sz="1600" b="1">
                <a:solidFill>
                  <a:srgbClr val="FFFFFF"/>
                </a:solidFill>
                <a:ea typeface="ヒラギノ角ゴ Pro W3" charset="-128"/>
              </a:rPr>
              <a:t>1.5</a:t>
            </a:r>
            <a:endParaRPr lang="en-US" sz="1800" b="1">
              <a:solidFill>
                <a:srgbClr val="FFFFFF"/>
              </a:solidFill>
              <a:ea typeface="ヒラギノ角ゴ Pro W3" charset="-128"/>
            </a:endParaRPr>
          </a:p>
        </p:txBody>
      </p:sp>
      <p:sp>
        <p:nvSpPr>
          <p:cNvPr id="10258" name="Line 18"/>
          <p:cNvSpPr>
            <a:spLocks noChangeShapeType="1"/>
          </p:cNvSpPr>
          <p:nvPr/>
        </p:nvSpPr>
        <p:spPr bwMode="auto">
          <a:xfrm>
            <a:off x="1423988"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59" name="Line 19"/>
          <p:cNvSpPr>
            <a:spLocks noChangeShapeType="1"/>
          </p:cNvSpPr>
          <p:nvPr/>
        </p:nvSpPr>
        <p:spPr bwMode="auto">
          <a:xfrm>
            <a:off x="2563813"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0" name="Line 20"/>
          <p:cNvSpPr>
            <a:spLocks noChangeShapeType="1"/>
          </p:cNvSpPr>
          <p:nvPr/>
        </p:nvSpPr>
        <p:spPr bwMode="auto">
          <a:xfrm>
            <a:off x="3702050"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1" name="Line 21"/>
          <p:cNvSpPr>
            <a:spLocks noChangeShapeType="1"/>
          </p:cNvSpPr>
          <p:nvPr/>
        </p:nvSpPr>
        <p:spPr bwMode="auto">
          <a:xfrm>
            <a:off x="4843463"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2" name="Line 22"/>
          <p:cNvSpPr>
            <a:spLocks noChangeShapeType="1"/>
          </p:cNvSpPr>
          <p:nvPr/>
        </p:nvSpPr>
        <p:spPr bwMode="auto">
          <a:xfrm>
            <a:off x="5983288"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3" name="Line 23"/>
          <p:cNvSpPr>
            <a:spLocks noChangeShapeType="1"/>
          </p:cNvSpPr>
          <p:nvPr/>
        </p:nvSpPr>
        <p:spPr bwMode="auto">
          <a:xfrm>
            <a:off x="7124700"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4" name="Line 24"/>
          <p:cNvSpPr>
            <a:spLocks noChangeShapeType="1"/>
          </p:cNvSpPr>
          <p:nvPr/>
        </p:nvSpPr>
        <p:spPr bwMode="auto">
          <a:xfrm>
            <a:off x="8264525" y="5291757"/>
            <a:ext cx="0" cy="104775"/>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5" name="Line 25"/>
          <p:cNvSpPr>
            <a:spLocks noChangeShapeType="1"/>
          </p:cNvSpPr>
          <p:nvPr/>
        </p:nvSpPr>
        <p:spPr bwMode="auto">
          <a:xfrm>
            <a:off x="1423988" y="5291757"/>
            <a:ext cx="6840537" cy="0"/>
          </a:xfrm>
          <a:prstGeom prst="line">
            <a:avLst/>
          </a:prstGeom>
          <a:noFill/>
          <a:ln w="19050">
            <a:solidFill>
              <a:schemeClr val="tx1"/>
            </a:solidFill>
            <a:round/>
            <a:headEnd/>
            <a:tailEnd/>
          </a:ln>
        </p:spPr>
        <p:txBody>
          <a:bodyPr/>
          <a:lstStyle/>
          <a:p>
            <a:pPr algn="ctr"/>
            <a:endParaRPr lang="en-US" sz="1800" i="1">
              <a:solidFill>
                <a:srgbClr val="FFCC99"/>
              </a:solidFill>
              <a:ea typeface="ヒラギノ角ゴ Pro W3" charset="-128"/>
            </a:endParaRPr>
          </a:p>
        </p:txBody>
      </p:sp>
      <p:sp>
        <p:nvSpPr>
          <p:cNvPr id="10266" name="Rectangle 26"/>
          <p:cNvSpPr>
            <a:spLocks noChangeArrowheads="1"/>
          </p:cNvSpPr>
          <p:nvPr/>
        </p:nvSpPr>
        <p:spPr bwMode="auto">
          <a:xfrm>
            <a:off x="1371600" y="5429870"/>
            <a:ext cx="112713"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0</a:t>
            </a:r>
            <a:endParaRPr lang="en-US" sz="1800" b="1">
              <a:solidFill>
                <a:srgbClr val="FFFFFF"/>
              </a:solidFill>
              <a:ea typeface="ヒラギノ角ゴ Pro W3" charset="-128"/>
            </a:endParaRPr>
          </a:p>
        </p:txBody>
      </p:sp>
      <p:sp>
        <p:nvSpPr>
          <p:cNvPr id="10267" name="Rectangle 27"/>
          <p:cNvSpPr>
            <a:spLocks noChangeArrowheads="1"/>
          </p:cNvSpPr>
          <p:nvPr/>
        </p:nvSpPr>
        <p:spPr bwMode="auto">
          <a:xfrm>
            <a:off x="2509838" y="5429870"/>
            <a:ext cx="114300"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1</a:t>
            </a:r>
            <a:endParaRPr lang="en-US" sz="1800" b="1">
              <a:solidFill>
                <a:srgbClr val="FFFFFF"/>
              </a:solidFill>
              <a:ea typeface="ヒラギノ角ゴ Pro W3" charset="-128"/>
            </a:endParaRPr>
          </a:p>
        </p:txBody>
      </p:sp>
      <p:sp>
        <p:nvSpPr>
          <p:cNvPr id="10268" name="Rectangle 28"/>
          <p:cNvSpPr>
            <a:spLocks noChangeArrowheads="1"/>
          </p:cNvSpPr>
          <p:nvPr/>
        </p:nvSpPr>
        <p:spPr bwMode="auto">
          <a:xfrm>
            <a:off x="3649663" y="5429870"/>
            <a:ext cx="114300"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2</a:t>
            </a:r>
            <a:endParaRPr lang="en-US" sz="1800" b="1">
              <a:solidFill>
                <a:srgbClr val="FFFFFF"/>
              </a:solidFill>
              <a:ea typeface="ヒラギノ角ゴ Pro W3" charset="-128"/>
            </a:endParaRPr>
          </a:p>
        </p:txBody>
      </p:sp>
      <p:sp>
        <p:nvSpPr>
          <p:cNvPr id="10269" name="Rectangle 29"/>
          <p:cNvSpPr>
            <a:spLocks noChangeArrowheads="1"/>
          </p:cNvSpPr>
          <p:nvPr/>
        </p:nvSpPr>
        <p:spPr bwMode="auto">
          <a:xfrm>
            <a:off x="4792663" y="5429870"/>
            <a:ext cx="114300"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3</a:t>
            </a:r>
            <a:endParaRPr lang="en-US" sz="1800" b="1">
              <a:solidFill>
                <a:srgbClr val="FFFFFF"/>
              </a:solidFill>
              <a:ea typeface="ヒラギノ角ゴ Pro W3" charset="-128"/>
            </a:endParaRPr>
          </a:p>
        </p:txBody>
      </p:sp>
      <p:sp>
        <p:nvSpPr>
          <p:cNvPr id="10270" name="Rectangle 30"/>
          <p:cNvSpPr>
            <a:spLocks noChangeArrowheads="1"/>
          </p:cNvSpPr>
          <p:nvPr/>
        </p:nvSpPr>
        <p:spPr bwMode="auto">
          <a:xfrm>
            <a:off x="5932488" y="5429870"/>
            <a:ext cx="112712"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4</a:t>
            </a:r>
            <a:endParaRPr lang="en-US" sz="1800" b="1">
              <a:solidFill>
                <a:srgbClr val="FFFFFF"/>
              </a:solidFill>
              <a:ea typeface="ヒラギノ角ゴ Pro W3" charset="-128"/>
            </a:endParaRPr>
          </a:p>
        </p:txBody>
      </p:sp>
      <p:sp>
        <p:nvSpPr>
          <p:cNvPr id="10271" name="Rectangle 31"/>
          <p:cNvSpPr>
            <a:spLocks noChangeArrowheads="1"/>
          </p:cNvSpPr>
          <p:nvPr/>
        </p:nvSpPr>
        <p:spPr bwMode="auto">
          <a:xfrm>
            <a:off x="7073900" y="5429870"/>
            <a:ext cx="112713"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5</a:t>
            </a:r>
            <a:endParaRPr lang="en-US" sz="1800" b="1">
              <a:solidFill>
                <a:srgbClr val="FFFFFF"/>
              </a:solidFill>
              <a:ea typeface="ヒラギノ角ゴ Pro W3" charset="-128"/>
            </a:endParaRPr>
          </a:p>
        </p:txBody>
      </p:sp>
      <p:sp>
        <p:nvSpPr>
          <p:cNvPr id="10272" name="Rectangle 32"/>
          <p:cNvSpPr>
            <a:spLocks noChangeArrowheads="1"/>
          </p:cNvSpPr>
          <p:nvPr/>
        </p:nvSpPr>
        <p:spPr bwMode="auto">
          <a:xfrm>
            <a:off x="8212138" y="5429870"/>
            <a:ext cx="114300" cy="246062"/>
          </a:xfrm>
          <a:prstGeom prst="rect">
            <a:avLst/>
          </a:prstGeom>
          <a:noFill/>
          <a:ln w="9525">
            <a:noFill/>
            <a:miter lim="800000"/>
            <a:headEnd/>
            <a:tailEnd/>
          </a:ln>
        </p:spPr>
        <p:txBody>
          <a:bodyPr wrap="none" lIns="0" tIns="0" rIns="0" bIns="0">
            <a:spAutoFit/>
          </a:bodyPr>
          <a:lstStyle/>
          <a:p>
            <a:pPr algn="ctr" eaLnBrk="0" hangingPunct="0"/>
            <a:r>
              <a:rPr lang="en-US" sz="1600" b="1">
                <a:solidFill>
                  <a:srgbClr val="FFFFFF"/>
                </a:solidFill>
                <a:ea typeface="ヒラギノ角ゴ Pro W3" charset="-128"/>
              </a:rPr>
              <a:t>6</a:t>
            </a:r>
            <a:endParaRPr lang="en-US" sz="1800" b="1">
              <a:solidFill>
                <a:srgbClr val="FFFFFF"/>
              </a:solidFill>
              <a:ea typeface="ヒラギノ角ゴ Pro W3" charset="-128"/>
            </a:endParaRPr>
          </a:p>
        </p:txBody>
      </p:sp>
      <p:sp>
        <p:nvSpPr>
          <p:cNvPr id="10273" name="Freeform 34"/>
          <p:cNvSpPr>
            <a:spLocks/>
          </p:cNvSpPr>
          <p:nvPr/>
        </p:nvSpPr>
        <p:spPr bwMode="auto">
          <a:xfrm>
            <a:off x="1423988" y="2739057"/>
            <a:ext cx="6840537" cy="2363788"/>
          </a:xfrm>
          <a:custGeom>
            <a:avLst/>
            <a:gdLst>
              <a:gd name="T0" fmla="*/ 36479 w 4688"/>
              <a:gd name="T1" fmla="*/ 2363788 h 1582"/>
              <a:gd name="T2" fmla="*/ 75876 w 4688"/>
              <a:gd name="T3" fmla="*/ 2141156 h 1582"/>
              <a:gd name="T4" fmla="*/ 112355 w 4688"/>
              <a:gd name="T5" fmla="*/ 1872204 h 1582"/>
              <a:gd name="T6" fmla="*/ 189691 w 4688"/>
              <a:gd name="T7" fmla="*/ 1692903 h 1582"/>
              <a:gd name="T8" fmla="*/ 226170 w 4688"/>
              <a:gd name="T9" fmla="*/ 1510613 h 1582"/>
              <a:gd name="T10" fmla="*/ 265567 w 4688"/>
              <a:gd name="T11" fmla="*/ 1465788 h 1582"/>
              <a:gd name="T12" fmla="*/ 302046 w 4688"/>
              <a:gd name="T13" fmla="*/ 1419468 h 1582"/>
              <a:gd name="T14" fmla="*/ 341443 w 4688"/>
              <a:gd name="T15" fmla="*/ 1374643 h 1582"/>
              <a:gd name="T16" fmla="*/ 379381 w 4688"/>
              <a:gd name="T17" fmla="*/ 1283498 h 1582"/>
              <a:gd name="T18" fmla="*/ 531134 w 4688"/>
              <a:gd name="T19" fmla="*/ 1238673 h 1582"/>
              <a:gd name="T20" fmla="*/ 569072 w 4688"/>
              <a:gd name="T21" fmla="*/ 1193847 h 1582"/>
              <a:gd name="T22" fmla="*/ 682886 w 4688"/>
              <a:gd name="T23" fmla="*/ 1102703 h 1582"/>
              <a:gd name="T24" fmla="*/ 796701 w 4688"/>
              <a:gd name="T25" fmla="*/ 1056383 h 1582"/>
              <a:gd name="T26" fmla="*/ 872577 w 4688"/>
              <a:gd name="T27" fmla="*/ 1010064 h 1582"/>
              <a:gd name="T28" fmla="*/ 911974 w 4688"/>
              <a:gd name="T29" fmla="*/ 963744 h 1582"/>
              <a:gd name="T30" fmla="*/ 1101665 w 4688"/>
              <a:gd name="T31" fmla="*/ 918919 h 1582"/>
              <a:gd name="T32" fmla="*/ 1518985 w 4688"/>
              <a:gd name="T33" fmla="*/ 874094 h 1582"/>
              <a:gd name="T34" fmla="*/ 1556923 w 4688"/>
              <a:gd name="T35" fmla="*/ 827774 h 1582"/>
              <a:gd name="T36" fmla="*/ 1594861 w 4688"/>
              <a:gd name="T37" fmla="*/ 781455 h 1582"/>
              <a:gd name="T38" fmla="*/ 1634258 w 4688"/>
              <a:gd name="T39" fmla="*/ 735135 h 1582"/>
              <a:gd name="T40" fmla="*/ 1710134 w 4688"/>
              <a:gd name="T41" fmla="*/ 690310 h 1582"/>
              <a:gd name="T42" fmla="*/ 1899825 w 4688"/>
              <a:gd name="T43" fmla="*/ 645484 h 1582"/>
              <a:gd name="T44" fmla="*/ 1975701 w 4688"/>
              <a:gd name="T45" fmla="*/ 597671 h 1582"/>
              <a:gd name="T46" fmla="*/ 2012180 w 4688"/>
              <a:gd name="T47" fmla="*/ 552845 h 1582"/>
              <a:gd name="T48" fmla="*/ 2356541 w 4688"/>
              <a:gd name="T49" fmla="*/ 506526 h 1582"/>
              <a:gd name="T50" fmla="*/ 2546232 w 4688"/>
              <a:gd name="T51" fmla="*/ 460207 h 1582"/>
              <a:gd name="T52" fmla="*/ 2813258 w 4688"/>
              <a:gd name="T53" fmla="*/ 413887 h 1582"/>
              <a:gd name="T54" fmla="*/ 3534083 w 4688"/>
              <a:gd name="T55" fmla="*/ 369062 h 1582"/>
              <a:gd name="T56" fmla="*/ 3876985 w 4688"/>
              <a:gd name="T57" fmla="*/ 321248 h 1582"/>
              <a:gd name="T58" fmla="*/ 4027278 w 4688"/>
              <a:gd name="T59" fmla="*/ 276423 h 1582"/>
              <a:gd name="T60" fmla="*/ 4142552 w 4688"/>
              <a:gd name="T61" fmla="*/ 230103 h 1582"/>
              <a:gd name="T62" fmla="*/ 4483995 w 4688"/>
              <a:gd name="T63" fmla="*/ 183784 h 1582"/>
              <a:gd name="T64" fmla="*/ 4749562 w 4688"/>
              <a:gd name="T65" fmla="*/ 137464 h 1582"/>
              <a:gd name="T66" fmla="*/ 4940711 w 4688"/>
              <a:gd name="T67" fmla="*/ 91145 h 1582"/>
              <a:gd name="T68" fmla="*/ 5395969 w 4688"/>
              <a:gd name="T69" fmla="*/ 44825 h 1582"/>
              <a:gd name="T70" fmla="*/ 6840537 w 4688"/>
              <a:gd name="T71" fmla="*/ 0 h 15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88"/>
              <a:gd name="T109" fmla="*/ 0 h 1582"/>
              <a:gd name="T110" fmla="*/ 4688 w 4688"/>
              <a:gd name="T111" fmla="*/ 1582 h 15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88" h="1582">
                <a:moveTo>
                  <a:pt x="0" y="1582"/>
                </a:moveTo>
                <a:lnTo>
                  <a:pt x="25" y="1582"/>
                </a:lnTo>
                <a:lnTo>
                  <a:pt x="25" y="1433"/>
                </a:lnTo>
                <a:lnTo>
                  <a:pt x="52" y="1433"/>
                </a:lnTo>
                <a:lnTo>
                  <a:pt x="52" y="1253"/>
                </a:lnTo>
                <a:lnTo>
                  <a:pt x="77" y="1253"/>
                </a:lnTo>
                <a:lnTo>
                  <a:pt x="77" y="1133"/>
                </a:lnTo>
                <a:lnTo>
                  <a:pt x="130" y="1133"/>
                </a:lnTo>
                <a:lnTo>
                  <a:pt x="130" y="1011"/>
                </a:lnTo>
                <a:lnTo>
                  <a:pt x="155" y="1011"/>
                </a:lnTo>
                <a:lnTo>
                  <a:pt x="155" y="981"/>
                </a:lnTo>
                <a:lnTo>
                  <a:pt x="182" y="981"/>
                </a:lnTo>
                <a:lnTo>
                  <a:pt x="182" y="950"/>
                </a:lnTo>
                <a:lnTo>
                  <a:pt x="207" y="950"/>
                </a:lnTo>
                <a:lnTo>
                  <a:pt x="207" y="920"/>
                </a:lnTo>
                <a:lnTo>
                  <a:pt x="234" y="920"/>
                </a:lnTo>
                <a:lnTo>
                  <a:pt x="234" y="859"/>
                </a:lnTo>
                <a:lnTo>
                  <a:pt x="260" y="859"/>
                </a:lnTo>
                <a:lnTo>
                  <a:pt x="260" y="829"/>
                </a:lnTo>
                <a:lnTo>
                  <a:pt x="364" y="829"/>
                </a:lnTo>
                <a:lnTo>
                  <a:pt x="364" y="799"/>
                </a:lnTo>
                <a:lnTo>
                  <a:pt x="390" y="799"/>
                </a:lnTo>
                <a:lnTo>
                  <a:pt x="390" y="738"/>
                </a:lnTo>
                <a:lnTo>
                  <a:pt x="468" y="738"/>
                </a:lnTo>
                <a:lnTo>
                  <a:pt x="468" y="707"/>
                </a:lnTo>
                <a:lnTo>
                  <a:pt x="546" y="707"/>
                </a:lnTo>
                <a:lnTo>
                  <a:pt x="546" y="676"/>
                </a:lnTo>
                <a:lnTo>
                  <a:pt x="598" y="676"/>
                </a:lnTo>
                <a:lnTo>
                  <a:pt x="598" y="645"/>
                </a:lnTo>
                <a:lnTo>
                  <a:pt x="625" y="645"/>
                </a:lnTo>
                <a:lnTo>
                  <a:pt x="625" y="615"/>
                </a:lnTo>
                <a:lnTo>
                  <a:pt x="755" y="615"/>
                </a:lnTo>
                <a:lnTo>
                  <a:pt x="755" y="585"/>
                </a:lnTo>
                <a:lnTo>
                  <a:pt x="1041" y="585"/>
                </a:lnTo>
                <a:lnTo>
                  <a:pt x="1041" y="554"/>
                </a:lnTo>
                <a:lnTo>
                  <a:pt x="1067" y="554"/>
                </a:lnTo>
                <a:lnTo>
                  <a:pt x="1067" y="523"/>
                </a:lnTo>
                <a:lnTo>
                  <a:pt x="1093" y="523"/>
                </a:lnTo>
                <a:lnTo>
                  <a:pt x="1093" y="492"/>
                </a:lnTo>
                <a:lnTo>
                  <a:pt x="1120" y="492"/>
                </a:lnTo>
                <a:lnTo>
                  <a:pt x="1120" y="462"/>
                </a:lnTo>
                <a:lnTo>
                  <a:pt x="1172" y="462"/>
                </a:lnTo>
                <a:lnTo>
                  <a:pt x="1172" y="432"/>
                </a:lnTo>
                <a:lnTo>
                  <a:pt x="1302" y="432"/>
                </a:lnTo>
                <a:lnTo>
                  <a:pt x="1302" y="400"/>
                </a:lnTo>
                <a:lnTo>
                  <a:pt x="1354" y="400"/>
                </a:lnTo>
                <a:lnTo>
                  <a:pt x="1354" y="370"/>
                </a:lnTo>
                <a:lnTo>
                  <a:pt x="1379" y="370"/>
                </a:lnTo>
                <a:lnTo>
                  <a:pt x="1379" y="339"/>
                </a:lnTo>
                <a:lnTo>
                  <a:pt x="1615" y="339"/>
                </a:lnTo>
                <a:lnTo>
                  <a:pt x="1615" y="308"/>
                </a:lnTo>
                <a:lnTo>
                  <a:pt x="1745" y="308"/>
                </a:lnTo>
                <a:lnTo>
                  <a:pt x="1745" y="277"/>
                </a:lnTo>
                <a:lnTo>
                  <a:pt x="1928" y="277"/>
                </a:lnTo>
                <a:lnTo>
                  <a:pt x="1928" y="247"/>
                </a:lnTo>
                <a:lnTo>
                  <a:pt x="2422" y="247"/>
                </a:lnTo>
                <a:lnTo>
                  <a:pt x="2422" y="215"/>
                </a:lnTo>
                <a:lnTo>
                  <a:pt x="2657" y="215"/>
                </a:lnTo>
                <a:lnTo>
                  <a:pt x="2657" y="185"/>
                </a:lnTo>
                <a:lnTo>
                  <a:pt x="2760" y="185"/>
                </a:lnTo>
                <a:lnTo>
                  <a:pt x="2760" y="154"/>
                </a:lnTo>
                <a:lnTo>
                  <a:pt x="2839" y="154"/>
                </a:lnTo>
                <a:lnTo>
                  <a:pt x="2839" y="123"/>
                </a:lnTo>
                <a:lnTo>
                  <a:pt x="3073" y="123"/>
                </a:lnTo>
                <a:lnTo>
                  <a:pt x="3073" y="92"/>
                </a:lnTo>
                <a:lnTo>
                  <a:pt x="3255" y="92"/>
                </a:lnTo>
                <a:lnTo>
                  <a:pt x="3255" y="61"/>
                </a:lnTo>
                <a:lnTo>
                  <a:pt x="3386" y="61"/>
                </a:lnTo>
                <a:lnTo>
                  <a:pt x="3386" y="30"/>
                </a:lnTo>
                <a:lnTo>
                  <a:pt x="3698" y="30"/>
                </a:lnTo>
                <a:lnTo>
                  <a:pt x="3698" y="0"/>
                </a:lnTo>
                <a:lnTo>
                  <a:pt x="4688" y="0"/>
                </a:lnTo>
              </a:path>
            </a:pathLst>
          </a:custGeom>
          <a:noFill/>
          <a:ln w="38100">
            <a:solidFill>
              <a:schemeClr val="accent2"/>
            </a:solidFill>
            <a:prstDash val="solid"/>
            <a:round/>
            <a:headEnd/>
            <a:tailEnd/>
          </a:ln>
        </p:spPr>
        <p:txBody>
          <a:bodyPr/>
          <a:lstStyle/>
          <a:p>
            <a:pPr algn="ctr"/>
            <a:endParaRPr lang="en-US" sz="1800" i="1">
              <a:solidFill>
                <a:srgbClr val="FFCC99"/>
              </a:solidFill>
              <a:ea typeface="ヒラギノ角ゴ Pro W3" charset="-128"/>
            </a:endParaRPr>
          </a:p>
        </p:txBody>
      </p:sp>
      <p:sp>
        <p:nvSpPr>
          <p:cNvPr id="10274" name="Freeform 35"/>
          <p:cNvSpPr>
            <a:spLocks/>
          </p:cNvSpPr>
          <p:nvPr/>
        </p:nvSpPr>
        <p:spPr bwMode="auto">
          <a:xfrm>
            <a:off x="1423988" y="3885232"/>
            <a:ext cx="6840537" cy="1211263"/>
          </a:xfrm>
          <a:custGeom>
            <a:avLst/>
            <a:gdLst>
              <a:gd name="T0" fmla="*/ 0 w 4688"/>
              <a:gd name="T1" fmla="*/ 1211263 h 763"/>
              <a:gd name="T2" fmla="*/ 36479 w 4688"/>
              <a:gd name="T3" fmla="*/ 1211263 h 763"/>
              <a:gd name="T4" fmla="*/ 36479 w 4688"/>
              <a:gd name="T5" fmla="*/ 1068388 h 763"/>
              <a:gd name="T6" fmla="*/ 75876 w 4688"/>
              <a:gd name="T7" fmla="*/ 1068388 h 763"/>
              <a:gd name="T8" fmla="*/ 75876 w 4688"/>
              <a:gd name="T9" fmla="*/ 971550 h 763"/>
              <a:gd name="T10" fmla="*/ 150293 w 4688"/>
              <a:gd name="T11" fmla="*/ 971550 h 763"/>
              <a:gd name="T12" fmla="*/ 150293 w 4688"/>
              <a:gd name="T13" fmla="*/ 830263 h 763"/>
              <a:gd name="T14" fmla="*/ 189691 w 4688"/>
              <a:gd name="T15" fmla="*/ 830263 h 763"/>
              <a:gd name="T16" fmla="*/ 189691 w 4688"/>
              <a:gd name="T17" fmla="*/ 781050 h 763"/>
              <a:gd name="T18" fmla="*/ 265567 w 4688"/>
              <a:gd name="T19" fmla="*/ 781050 h 763"/>
              <a:gd name="T20" fmla="*/ 265567 w 4688"/>
              <a:gd name="T21" fmla="*/ 684213 h 763"/>
              <a:gd name="T22" fmla="*/ 341443 w 4688"/>
              <a:gd name="T23" fmla="*/ 684213 h 763"/>
              <a:gd name="T24" fmla="*/ 341443 w 4688"/>
              <a:gd name="T25" fmla="*/ 636588 h 763"/>
              <a:gd name="T26" fmla="*/ 417319 w 4688"/>
              <a:gd name="T27" fmla="*/ 636588 h 763"/>
              <a:gd name="T28" fmla="*/ 417319 w 4688"/>
              <a:gd name="T29" fmla="*/ 585788 h 763"/>
              <a:gd name="T30" fmla="*/ 569072 w 4688"/>
              <a:gd name="T31" fmla="*/ 585788 h 763"/>
              <a:gd name="T32" fmla="*/ 569072 w 4688"/>
              <a:gd name="T33" fmla="*/ 538163 h 763"/>
              <a:gd name="T34" fmla="*/ 607010 w 4688"/>
              <a:gd name="T35" fmla="*/ 538163 h 763"/>
              <a:gd name="T36" fmla="*/ 607010 w 4688"/>
              <a:gd name="T37" fmla="*/ 490538 h 763"/>
              <a:gd name="T38" fmla="*/ 948453 w 4688"/>
              <a:gd name="T39" fmla="*/ 490538 h 763"/>
              <a:gd name="T40" fmla="*/ 948453 w 4688"/>
              <a:gd name="T41" fmla="*/ 441325 h 763"/>
              <a:gd name="T42" fmla="*/ 1253417 w 4688"/>
              <a:gd name="T43" fmla="*/ 441325 h 763"/>
              <a:gd name="T44" fmla="*/ 1253417 w 4688"/>
              <a:gd name="T45" fmla="*/ 392113 h 763"/>
              <a:gd name="T46" fmla="*/ 1329294 w 4688"/>
              <a:gd name="T47" fmla="*/ 392113 h 763"/>
              <a:gd name="T48" fmla="*/ 1329294 w 4688"/>
              <a:gd name="T49" fmla="*/ 342900 h 763"/>
              <a:gd name="T50" fmla="*/ 2090975 w 4688"/>
              <a:gd name="T51" fmla="*/ 342900 h 763"/>
              <a:gd name="T52" fmla="*/ 2090975 w 4688"/>
              <a:gd name="T53" fmla="*/ 295275 h 763"/>
              <a:gd name="T54" fmla="*/ 2813258 w 4688"/>
              <a:gd name="T55" fmla="*/ 295275 h 763"/>
              <a:gd name="T56" fmla="*/ 2813258 w 4688"/>
              <a:gd name="T57" fmla="*/ 244475 h 763"/>
              <a:gd name="T58" fmla="*/ 3078825 w 4688"/>
              <a:gd name="T59" fmla="*/ 244475 h 763"/>
              <a:gd name="T60" fmla="*/ 3078825 w 4688"/>
              <a:gd name="T61" fmla="*/ 196850 h 763"/>
              <a:gd name="T62" fmla="*/ 3154702 w 4688"/>
              <a:gd name="T63" fmla="*/ 196850 h 763"/>
              <a:gd name="T64" fmla="*/ 3154702 w 4688"/>
              <a:gd name="T65" fmla="*/ 146050 h 763"/>
              <a:gd name="T66" fmla="*/ 3230578 w 4688"/>
              <a:gd name="T67" fmla="*/ 146050 h 763"/>
              <a:gd name="T68" fmla="*/ 3230578 w 4688"/>
              <a:gd name="T69" fmla="*/ 98425 h 763"/>
              <a:gd name="T70" fmla="*/ 3420269 w 4688"/>
              <a:gd name="T71" fmla="*/ 98425 h 763"/>
              <a:gd name="T72" fmla="*/ 3420269 w 4688"/>
              <a:gd name="T73" fmla="*/ 47625 h 763"/>
              <a:gd name="T74" fmla="*/ 4713083 w 4688"/>
              <a:gd name="T75" fmla="*/ 47625 h 763"/>
              <a:gd name="T76" fmla="*/ 4713083 w 4688"/>
              <a:gd name="T77" fmla="*/ 0 h 763"/>
              <a:gd name="T78" fmla="*/ 6840537 w 4688"/>
              <a:gd name="T79" fmla="*/ 0 h 763"/>
              <a:gd name="T80" fmla="*/ 6840537 w 4688"/>
              <a:gd name="T81" fmla="*/ 0 h 7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8"/>
              <a:gd name="T124" fmla="*/ 0 h 763"/>
              <a:gd name="T125" fmla="*/ 4688 w 4688"/>
              <a:gd name="T126" fmla="*/ 763 h 7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8" h="763">
                <a:moveTo>
                  <a:pt x="0" y="763"/>
                </a:moveTo>
                <a:lnTo>
                  <a:pt x="25" y="763"/>
                </a:lnTo>
                <a:lnTo>
                  <a:pt x="25" y="673"/>
                </a:lnTo>
                <a:lnTo>
                  <a:pt x="52" y="673"/>
                </a:lnTo>
                <a:lnTo>
                  <a:pt x="52" y="612"/>
                </a:lnTo>
                <a:lnTo>
                  <a:pt x="103" y="612"/>
                </a:lnTo>
                <a:lnTo>
                  <a:pt x="103" y="523"/>
                </a:lnTo>
                <a:lnTo>
                  <a:pt x="130" y="523"/>
                </a:lnTo>
                <a:lnTo>
                  <a:pt x="130" y="492"/>
                </a:lnTo>
                <a:lnTo>
                  <a:pt x="182" y="492"/>
                </a:lnTo>
                <a:lnTo>
                  <a:pt x="182" y="431"/>
                </a:lnTo>
                <a:lnTo>
                  <a:pt x="234" y="431"/>
                </a:lnTo>
                <a:lnTo>
                  <a:pt x="234" y="401"/>
                </a:lnTo>
                <a:lnTo>
                  <a:pt x="286" y="401"/>
                </a:lnTo>
                <a:lnTo>
                  <a:pt x="286" y="369"/>
                </a:lnTo>
                <a:lnTo>
                  <a:pt x="390" y="369"/>
                </a:lnTo>
                <a:lnTo>
                  <a:pt x="390" y="339"/>
                </a:lnTo>
                <a:lnTo>
                  <a:pt x="416" y="339"/>
                </a:lnTo>
                <a:lnTo>
                  <a:pt x="416" y="309"/>
                </a:lnTo>
                <a:lnTo>
                  <a:pt x="650" y="309"/>
                </a:lnTo>
                <a:lnTo>
                  <a:pt x="650" y="278"/>
                </a:lnTo>
                <a:lnTo>
                  <a:pt x="859" y="278"/>
                </a:lnTo>
                <a:lnTo>
                  <a:pt x="859" y="247"/>
                </a:lnTo>
                <a:lnTo>
                  <a:pt x="911" y="247"/>
                </a:lnTo>
                <a:lnTo>
                  <a:pt x="911" y="216"/>
                </a:lnTo>
                <a:lnTo>
                  <a:pt x="1433" y="216"/>
                </a:lnTo>
                <a:lnTo>
                  <a:pt x="1433" y="186"/>
                </a:lnTo>
                <a:lnTo>
                  <a:pt x="1928" y="186"/>
                </a:lnTo>
                <a:lnTo>
                  <a:pt x="1928" y="154"/>
                </a:lnTo>
                <a:lnTo>
                  <a:pt x="2110" y="154"/>
                </a:lnTo>
                <a:lnTo>
                  <a:pt x="2110" y="124"/>
                </a:lnTo>
                <a:lnTo>
                  <a:pt x="2162" y="124"/>
                </a:lnTo>
                <a:lnTo>
                  <a:pt x="2162" y="92"/>
                </a:lnTo>
                <a:lnTo>
                  <a:pt x="2214" y="92"/>
                </a:lnTo>
                <a:lnTo>
                  <a:pt x="2214" y="62"/>
                </a:lnTo>
                <a:lnTo>
                  <a:pt x="2344" y="62"/>
                </a:lnTo>
                <a:lnTo>
                  <a:pt x="2344" y="30"/>
                </a:lnTo>
                <a:lnTo>
                  <a:pt x="3230" y="30"/>
                </a:lnTo>
                <a:lnTo>
                  <a:pt x="3230" y="0"/>
                </a:lnTo>
                <a:lnTo>
                  <a:pt x="4688" y="0"/>
                </a:lnTo>
              </a:path>
            </a:pathLst>
          </a:custGeom>
          <a:noFill/>
          <a:ln w="38100">
            <a:solidFill>
              <a:schemeClr val="accent1"/>
            </a:solidFill>
            <a:prstDash val="solid"/>
            <a:round/>
            <a:headEnd/>
            <a:tailEnd/>
          </a:ln>
        </p:spPr>
        <p:txBody>
          <a:bodyPr/>
          <a:lstStyle/>
          <a:p>
            <a:pPr algn="ctr"/>
            <a:endParaRPr lang="en-US" sz="1800" i="1">
              <a:solidFill>
                <a:srgbClr val="FFCC99"/>
              </a:solidFill>
              <a:ea typeface="ヒラギノ角ゴ Pro W3" charset="-128"/>
            </a:endParaRPr>
          </a:p>
        </p:txBody>
      </p:sp>
      <p:sp>
        <p:nvSpPr>
          <p:cNvPr id="10275" name="Rectangle 36"/>
          <p:cNvSpPr>
            <a:spLocks noChangeArrowheads="1"/>
          </p:cNvSpPr>
          <p:nvPr/>
        </p:nvSpPr>
        <p:spPr bwMode="auto">
          <a:xfrm>
            <a:off x="3876675" y="2302495"/>
            <a:ext cx="2201863" cy="365125"/>
          </a:xfrm>
          <a:prstGeom prst="rect">
            <a:avLst/>
          </a:prstGeom>
          <a:noFill/>
          <a:ln w="9525">
            <a:noFill/>
            <a:miter lim="800000"/>
            <a:headEnd/>
            <a:tailEnd/>
          </a:ln>
        </p:spPr>
        <p:txBody>
          <a:bodyPr wrap="none" lIns="0" tIns="0" rIns="0" bIns="0">
            <a:spAutoFit/>
          </a:bodyPr>
          <a:lstStyle/>
          <a:p>
            <a:pPr algn="ctr" eaLnBrk="0" hangingPunct="0"/>
            <a:r>
              <a:rPr lang="en-US" b="1">
                <a:solidFill>
                  <a:srgbClr val="FFFFFF"/>
                </a:solidFill>
                <a:ea typeface="ヒラギノ角ゴ Pro W3" charset="-128"/>
              </a:rPr>
              <a:t>Thrombectomy</a:t>
            </a:r>
            <a:endParaRPr lang="en-US" sz="2800" b="1">
              <a:solidFill>
                <a:srgbClr val="FFFFFF"/>
              </a:solidFill>
              <a:ea typeface="ヒラギノ角ゴ Pro W3" charset="-128"/>
            </a:endParaRPr>
          </a:p>
        </p:txBody>
      </p:sp>
      <p:sp>
        <p:nvSpPr>
          <p:cNvPr id="10276" name="Rectangle 37"/>
          <p:cNvSpPr>
            <a:spLocks noChangeArrowheads="1"/>
          </p:cNvSpPr>
          <p:nvPr/>
        </p:nvSpPr>
        <p:spPr bwMode="auto">
          <a:xfrm>
            <a:off x="4665663" y="3484182"/>
            <a:ext cx="1387475" cy="365125"/>
          </a:xfrm>
          <a:prstGeom prst="rect">
            <a:avLst/>
          </a:prstGeom>
          <a:noFill/>
          <a:ln w="9525">
            <a:noFill/>
            <a:miter lim="800000"/>
            <a:headEnd/>
            <a:tailEnd/>
          </a:ln>
        </p:spPr>
        <p:txBody>
          <a:bodyPr wrap="none" lIns="0" tIns="0" rIns="0" bIns="0">
            <a:spAutoFit/>
          </a:bodyPr>
          <a:lstStyle/>
          <a:p>
            <a:pPr algn="ctr" eaLnBrk="0" hangingPunct="0"/>
            <a:r>
              <a:rPr lang="en-US" b="1" dirty="0">
                <a:solidFill>
                  <a:srgbClr val="FFFFFF"/>
                </a:solidFill>
                <a:ea typeface="ヒラギノ角ゴ Pro W3" charset="-128"/>
              </a:rPr>
              <a:t>PCI alone</a:t>
            </a:r>
            <a:endParaRPr lang="en-US" sz="2800" b="1" dirty="0">
              <a:solidFill>
                <a:srgbClr val="FFFFFF"/>
              </a:solidFill>
              <a:ea typeface="ヒラギノ角ゴ Pro W3" charset="-128"/>
            </a:endParaRPr>
          </a:p>
        </p:txBody>
      </p:sp>
      <p:sp>
        <p:nvSpPr>
          <p:cNvPr id="10277" name="Rectangle 38"/>
          <p:cNvSpPr>
            <a:spLocks noChangeArrowheads="1"/>
          </p:cNvSpPr>
          <p:nvPr/>
        </p:nvSpPr>
        <p:spPr bwMode="auto">
          <a:xfrm>
            <a:off x="2952550" y="1273541"/>
            <a:ext cx="3816750" cy="738664"/>
          </a:xfrm>
          <a:prstGeom prst="rect">
            <a:avLst/>
          </a:prstGeom>
          <a:noFill/>
          <a:ln w="9525">
            <a:noFill/>
            <a:miter lim="800000"/>
            <a:headEnd/>
            <a:tailEnd/>
          </a:ln>
        </p:spPr>
        <p:txBody>
          <a:bodyPr wrap="none" lIns="0" tIns="0" rIns="0" bIns="0">
            <a:spAutoFit/>
          </a:bodyPr>
          <a:lstStyle/>
          <a:p>
            <a:pPr algn="ctr" eaLnBrk="0" hangingPunct="0"/>
            <a:r>
              <a:rPr lang="en-US" dirty="0">
                <a:solidFill>
                  <a:srgbClr val="FFFFFF"/>
                </a:solidFill>
                <a:ea typeface="ヒラギノ角ゴ Pro W3" charset="-128"/>
              </a:rPr>
              <a:t>HR 2.08 (95%CI 1.29-3.35)</a:t>
            </a:r>
          </a:p>
          <a:p>
            <a:pPr algn="ctr" eaLnBrk="0" hangingPunct="0"/>
            <a:r>
              <a:rPr lang="en-US" b="1" i="1" dirty="0">
                <a:solidFill>
                  <a:srgbClr val="FFFF00"/>
                </a:solidFill>
                <a:ea typeface="ヒラギノ角ゴ Pro W3" charset="-128"/>
              </a:rPr>
              <a:t>P=0.002</a:t>
            </a:r>
          </a:p>
        </p:txBody>
      </p:sp>
      <p:cxnSp>
        <p:nvCxnSpPr>
          <p:cNvPr id="10278" name="Straight Connector 3"/>
          <p:cNvCxnSpPr>
            <a:cxnSpLocks noChangeShapeType="1"/>
          </p:cNvCxnSpPr>
          <p:nvPr/>
        </p:nvCxnSpPr>
        <p:spPr bwMode="auto">
          <a:xfrm flipV="1">
            <a:off x="2563813" y="3630492"/>
            <a:ext cx="0" cy="1632691"/>
          </a:xfrm>
          <a:prstGeom prst="line">
            <a:avLst/>
          </a:prstGeom>
          <a:noFill/>
          <a:ln w="25400" algn="ctr">
            <a:solidFill>
              <a:schemeClr val="tx1"/>
            </a:solidFill>
            <a:prstDash val="sysDash"/>
            <a:miter lim="800000"/>
            <a:headEnd/>
            <a:tailEnd/>
          </a:ln>
        </p:spPr>
      </p:cxnSp>
      <p:sp>
        <p:nvSpPr>
          <p:cNvPr id="10279" name="TextBox 5"/>
          <p:cNvSpPr txBox="1">
            <a:spLocks noChangeArrowheads="1"/>
          </p:cNvSpPr>
          <p:nvPr/>
        </p:nvSpPr>
        <p:spPr bwMode="auto">
          <a:xfrm>
            <a:off x="2562225" y="4297982"/>
            <a:ext cx="762000" cy="396875"/>
          </a:xfrm>
          <a:prstGeom prst="rect">
            <a:avLst/>
          </a:prstGeom>
          <a:noFill/>
          <a:ln w="9525">
            <a:noFill/>
            <a:miter lim="800000"/>
            <a:headEnd/>
            <a:tailEnd/>
          </a:ln>
        </p:spPr>
        <p:txBody>
          <a:bodyPr wrap="none">
            <a:spAutoFit/>
          </a:bodyPr>
          <a:lstStyle/>
          <a:p>
            <a:pPr algn="ctr"/>
            <a:r>
              <a:rPr lang="en-US" sz="2000" b="1">
                <a:solidFill>
                  <a:srgbClr val="FFFFFF"/>
                </a:solidFill>
                <a:ea typeface="ヒラギノ角ゴ Pro W3" charset="-128"/>
              </a:rPr>
              <a:t>0.3%</a:t>
            </a:r>
          </a:p>
        </p:txBody>
      </p:sp>
      <p:sp>
        <p:nvSpPr>
          <p:cNvPr id="10280" name="TextBox 76"/>
          <p:cNvSpPr txBox="1">
            <a:spLocks noChangeArrowheads="1"/>
          </p:cNvSpPr>
          <p:nvPr/>
        </p:nvSpPr>
        <p:spPr bwMode="auto">
          <a:xfrm>
            <a:off x="2562225" y="3648695"/>
            <a:ext cx="762000" cy="396875"/>
          </a:xfrm>
          <a:prstGeom prst="rect">
            <a:avLst/>
          </a:prstGeom>
          <a:noFill/>
          <a:ln w="9525">
            <a:noFill/>
            <a:miter lim="800000"/>
            <a:headEnd/>
            <a:tailEnd/>
          </a:ln>
        </p:spPr>
        <p:txBody>
          <a:bodyPr wrap="none">
            <a:spAutoFit/>
          </a:bodyPr>
          <a:lstStyle/>
          <a:p>
            <a:pPr algn="ctr"/>
            <a:r>
              <a:rPr lang="en-US" sz="2000" b="1">
                <a:solidFill>
                  <a:srgbClr val="FFFFFF"/>
                </a:solidFill>
                <a:ea typeface="ヒラギノ角ゴ Pro W3" charset="-128"/>
              </a:rPr>
              <a:t>0.7%</a:t>
            </a:r>
          </a:p>
        </p:txBody>
      </p:sp>
      <p:sp>
        <p:nvSpPr>
          <p:cNvPr id="10281" name="TextBox 77"/>
          <p:cNvSpPr txBox="1">
            <a:spLocks noChangeArrowheads="1"/>
          </p:cNvSpPr>
          <p:nvPr/>
        </p:nvSpPr>
        <p:spPr bwMode="auto">
          <a:xfrm>
            <a:off x="8258175" y="3678857"/>
            <a:ext cx="669925" cy="396875"/>
          </a:xfrm>
          <a:prstGeom prst="rect">
            <a:avLst/>
          </a:prstGeom>
          <a:noFill/>
          <a:ln w="9525">
            <a:noFill/>
            <a:miter lim="800000"/>
            <a:headEnd/>
            <a:tailEnd/>
          </a:ln>
        </p:spPr>
        <p:txBody>
          <a:bodyPr wrap="none" lIns="45720" rIns="45720">
            <a:spAutoFit/>
          </a:bodyPr>
          <a:lstStyle/>
          <a:p>
            <a:r>
              <a:rPr lang="en-US" sz="2000" b="1">
                <a:solidFill>
                  <a:srgbClr val="FFFFFF"/>
                </a:solidFill>
                <a:ea typeface="ヒラギノ角ゴ Pro W3" charset="-128"/>
              </a:rPr>
              <a:t>0.5%</a:t>
            </a:r>
          </a:p>
        </p:txBody>
      </p:sp>
      <p:sp>
        <p:nvSpPr>
          <p:cNvPr id="10282" name="TextBox 78"/>
          <p:cNvSpPr txBox="1">
            <a:spLocks noChangeArrowheads="1"/>
          </p:cNvSpPr>
          <p:nvPr/>
        </p:nvSpPr>
        <p:spPr bwMode="auto">
          <a:xfrm>
            <a:off x="8258175" y="2539032"/>
            <a:ext cx="669925" cy="396875"/>
          </a:xfrm>
          <a:prstGeom prst="rect">
            <a:avLst/>
          </a:prstGeom>
          <a:noFill/>
          <a:ln w="9525">
            <a:noFill/>
            <a:miter lim="800000"/>
            <a:headEnd/>
            <a:tailEnd/>
          </a:ln>
        </p:spPr>
        <p:txBody>
          <a:bodyPr wrap="none" lIns="45720" rIns="45720">
            <a:spAutoFit/>
          </a:bodyPr>
          <a:lstStyle/>
          <a:p>
            <a:r>
              <a:rPr lang="en-US" sz="2000" b="1">
                <a:solidFill>
                  <a:srgbClr val="FFFFFF"/>
                </a:solidFill>
                <a:ea typeface="ヒラギノ角ゴ Pro W3" charset="-128"/>
              </a:rPr>
              <a:t>1.0%</a:t>
            </a:r>
          </a:p>
        </p:txBody>
      </p:sp>
      <p:sp>
        <p:nvSpPr>
          <p:cNvPr id="44" name="TextBox 5"/>
          <p:cNvSpPr txBox="1">
            <a:spLocks noChangeArrowheads="1"/>
          </p:cNvSpPr>
          <p:nvPr/>
        </p:nvSpPr>
        <p:spPr bwMode="auto">
          <a:xfrm>
            <a:off x="2884488" y="6450902"/>
            <a:ext cx="3375025" cy="304800"/>
          </a:xfrm>
          <a:prstGeom prst="rect">
            <a:avLst/>
          </a:prstGeom>
          <a:noFill/>
          <a:ln w="9525">
            <a:noFill/>
            <a:miter lim="800000"/>
            <a:headEnd/>
            <a:tailEnd/>
          </a:ln>
        </p:spPr>
        <p:txBody>
          <a:bodyPr wrap="none">
            <a:spAutoFit/>
          </a:bodyPr>
          <a:lstStyle/>
          <a:p>
            <a:pPr algn="ctr"/>
            <a:r>
              <a:rPr lang="it-IT" sz="1400" b="1" i="0" dirty="0">
                <a:solidFill>
                  <a:schemeClr val="tx1"/>
                </a:solidFill>
                <a:cs typeface="ヒラギノ角ゴ Pro W3"/>
              </a:rPr>
              <a:t>Jolly SS et al. </a:t>
            </a:r>
            <a:r>
              <a:rPr lang="it-IT" sz="1400" b="1" dirty="0">
                <a:solidFill>
                  <a:schemeClr val="tx1"/>
                </a:solidFill>
                <a:cs typeface="ヒラギノ角ゴ Pro W3"/>
              </a:rPr>
              <a:t>NEJM</a:t>
            </a:r>
            <a:r>
              <a:rPr lang="it-IT" sz="1400" b="1" i="0" dirty="0">
                <a:solidFill>
                  <a:schemeClr val="tx1"/>
                </a:solidFill>
                <a:cs typeface="ヒラギノ角ゴ Pro W3"/>
              </a:rPr>
              <a:t> 2015;372:1389-98</a:t>
            </a:r>
            <a:endParaRPr lang="en-US" sz="1400" b="1" i="0" dirty="0">
              <a:solidFill>
                <a:schemeClr val="tx1"/>
              </a:solidFill>
              <a:cs typeface="ヒラギノ角ゴ Pro W3"/>
            </a:endParaRPr>
          </a:p>
        </p:txBody>
      </p:sp>
      <p:pic>
        <p:nvPicPr>
          <p:cNvPr id="45" name="Picture 3"/>
          <p:cNvPicPr>
            <a:picLocks noChangeAspect="1"/>
          </p:cNvPicPr>
          <p:nvPr/>
        </p:nvPicPr>
        <p:blipFill>
          <a:blip r:embed="rId2" cstate="print"/>
          <a:srcRect/>
          <a:stretch>
            <a:fillRect/>
          </a:stretch>
        </p:blipFill>
        <p:spPr bwMode="auto">
          <a:xfrm>
            <a:off x="0" y="1732"/>
            <a:ext cx="1005488" cy="510885"/>
          </a:xfrm>
          <a:prstGeom prst="rect">
            <a:avLst/>
          </a:prstGeom>
          <a:noFill/>
          <a:ln w="9525">
            <a:noFill/>
            <a:miter lim="800000"/>
            <a:headEnd/>
            <a:tailEnd/>
          </a:ln>
        </p:spPr>
      </p:pic>
    </p:spTree>
    <p:extLst>
      <p:ext uri="{BB962C8B-B14F-4D97-AF65-F5344CB8AC3E}">
        <p14:creationId xmlns:p14="http://schemas.microsoft.com/office/powerpoint/2010/main" val="1854658156"/>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0381" t="7790" r="21594" b="12196"/>
          <a:stretch>
            <a:fillRect/>
          </a:stretch>
        </p:blipFill>
        <p:spPr bwMode="auto">
          <a:xfrm>
            <a:off x="14857" y="949060"/>
            <a:ext cx="5430838" cy="4679951"/>
          </a:xfrm>
          <a:prstGeom prst="rect">
            <a:avLst/>
          </a:prstGeom>
          <a:noFill/>
          <a:ln>
            <a:solidFill>
              <a:srgbClr val="003366"/>
            </a:solidFill>
          </a:ln>
          <a:effectLst/>
          <a:extLst>
            <a:ext uri="{909E8E84-426E-40DD-AFC4-6F175D3DCCD1}">
              <a14:hiddenFill xmlns:a14="http://schemas.microsoft.com/office/drawing/2010/main">
                <a:solidFill>
                  <a:srgbClr val="FFFFFF"/>
                </a:solidFill>
              </a14:hiddenFill>
            </a:ext>
          </a:extLst>
        </p:spPr>
      </p:pic>
      <p:pic>
        <p:nvPicPr>
          <p:cNvPr id="8909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2873" t="7246" r="24586" b="9479"/>
          <a:stretch>
            <a:fillRect/>
          </a:stretch>
        </p:blipFill>
        <p:spPr bwMode="auto">
          <a:xfrm>
            <a:off x="4486536" y="949060"/>
            <a:ext cx="4727090" cy="4681728"/>
          </a:xfrm>
          <a:prstGeom prst="rect">
            <a:avLst/>
          </a:prstGeom>
          <a:noFill/>
          <a:ln>
            <a:solidFill>
              <a:srgbClr val="003366"/>
            </a:solidFill>
          </a:ln>
          <a:effectLst/>
          <a:extLst>
            <a:ext uri="{909E8E84-426E-40DD-AFC4-6F175D3DCCD1}">
              <a14:hiddenFill xmlns:a14="http://schemas.microsoft.com/office/drawing/2010/main">
                <a:solidFill>
                  <a:srgbClr val="FFFFFF"/>
                </a:solidFill>
              </a14:hiddenFill>
            </a:ext>
          </a:extLst>
        </p:spPr>
      </p:pic>
      <p:sp>
        <p:nvSpPr>
          <p:cNvPr id="89092" name="CuadroTexto 3"/>
          <p:cNvSpPr txBox="1">
            <a:spLocks noChangeArrowheads="1"/>
          </p:cNvSpPr>
          <p:nvPr/>
        </p:nvSpPr>
        <p:spPr bwMode="auto">
          <a:xfrm>
            <a:off x="1524111" y="5640515"/>
            <a:ext cx="1652055" cy="461665"/>
          </a:xfrm>
          <a:prstGeom prst="rect">
            <a:avLst/>
          </a:prstGeom>
          <a:noFill/>
          <a:ln w="9525">
            <a:noFill/>
            <a:miter lim="800000"/>
            <a:headEnd/>
            <a:tailEnd/>
          </a:ln>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s-ES" b="1" dirty="0" err="1">
                <a:solidFill>
                  <a:srgbClr val="FFFF00"/>
                </a:solidFill>
                <a:latin typeface="Arial" pitchFamily="34" charset="0"/>
                <a:ea typeface="ＭＳ Ｐゴシック" pitchFamily="34" charset="-128"/>
              </a:rPr>
              <a:t>Tr</a:t>
            </a:r>
            <a:r>
              <a:rPr lang="vi-VN" b="1" dirty="0">
                <a:solidFill>
                  <a:srgbClr val="FFFF00"/>
                </a:solidFill>
                <a:latin typeface="Arial" pitchFamily="34" charset="0"/>
                <a:ea typeface="ＭＳ Ｐゴシック" pitchFamily="34" charset="-128"/>
              </a:rPr>
              <a:t>ư</a:t>
            </a:r>
            <a:r>
              <a:rPr lang="en-US" b="1" dirty="0" err="1">
                <a:solidFill>
                  <a:srgbClr val="FFFF00"/>
                </a:solidFill>
                <a:latin typeface="Arial" pitchFamily="34" charset="0"/>
                <a:ea typeface="ＭＳ Ｐゴシック" pitchFamily="34" charset="-128"/>
              </a:rPr>
              <a:t>ớc</a:t>
            </a:r>
            <a:r>
              <a:rPr lang="en-US" b="1" dirty="0">
                <a:solidFill>
                  <a:srgbClr val="FFFF00"/>
                </a:solidFill>
                <a:latin typeface="Arial" pitchFamily="34" charset="0"/>
                <a:ea typeface="ＭＳ Ｐゴシック" pitchFamily="34" charset="-128"/>
              </a:rPr>
              <a:t> </a:t>
            </a:r>
            <a:r>
              <a:rPr lang="en-US" b="1" dirty="0" err="1">
                <a:solidFill>
                  <a:srgbClr val="FFFF00"/>
                </a:solidFill>
                <a:latin typeface="Arial" pitchFamily="34" charset="0"/>
                <a:ea typeface="ＭＳ Ｐゴシック" pitchFamily="34" charset="-128"/>
              </a:rPr>
              <a:t>hút</a:t>
            </a:r>
            <a:endParaRPr lang="es-ES" b="1" dirty="0">
              <a:solidFill>
                <a:srgbClr val="FFFF00"/>
              </a:solidFill>
              <a:latin typeface="Arial" pitchFamily="34" charset="0"/>
              <a:ea typeface="ＭＳ Ｐゴシック" pitchFamily="34" charset="-128"/>
            </a:endParaRPr>
          </a:p>
        </p:txBody>
      </p:sp>
      <p:sp>
        <p:nvSpPr>
          <p:cNvPr id="89093" name="CuadroTexto 4"/>
          <p:cNvSpPr txBox="1">
            <a:spLocks noChangeArrowheads="1"/>
          </p:cNvSpPr>
          <p:nvPr/>
        </p:nvSpPr>
        <p:spPr bwMode="auto">
          <a:xfrm>
            <a:off x="6194297" y="5640515"/>
            <a:ext cx="1311578" cy="461665"/>
          </a:xfrm>
          <a:prstGeom prst="rect">
            <a:avLst/>
          </a:prstGeom>
          <a:noFill/>
          <a:ln w="9525">
            <a:noFill/>
            <a:miter lim="800000"/>
            <a:headEnd/>
            <a:tailEnd/>
          </a:ln>
        </p:spPr>
        <p:txBody>
          <a:bodyPr wrap="none">
            <a:spAutoFit/>
          </a:bodyPr>
          <a:lstStyle>
            <a:defPPr>
              <a:defRPr lang="en-US"/>
            </a:defPPr>
            <a:lvl1pPr>
              <a:defRPr b="1">
                <a:solidFill>
                  <a:srgbClr val="FFFFFF"/>
                </a:solidFill>
                <a:latin typeface="Arial" pitchFamily="34" charset="0"/>
                <a:ea typeface="ＭＳ Ｐゴシック" pitchFamily="34" charset="-128"/>
                <a:cs typeface="Arial" pitchFamily="34" charset="0"/>
              </a:defRPr>
            </a:lvl1pPr>
            <a:lvl2pPr marL="742950" indent="-285750" eaLnBrk="0" hangingPunct="0">
              <a:defRPr>
                <a:latin typeface="Calibri" pitchFamily="34" charset="0"/>
                <a:cs typeface="Arial" pitchFamily="34" charset="0"/>
              </a:defRPr>
            </a:lvl2pPr>
            <a:lvl3pPr marL="1143000" indent="-228600" eaLnBrk="0" hangingPunct="0">
              <a:defRPr>
                <a:latin typeface="Calibri" pitchFamily="34" charset="0"/>
                <a:cs typeface="Arial" pitchFamily="34" charset="0"/>
              </a:defRPr>
            </a:lvl3pPr>
            <a:lvl4pPr marL="1600200" indent="-228600" eaLnBrk="0" hangingPunct="0">
              <a:defRPr>
                <a:latin typeface="Calibri" pitchFamily="34" charset="0"/>
                <a:cs typeface="Arial" pitchFamily="34" charset="0"/>
              </a:defRPr>
            </a:lvl4pPr>
            <a:lvl5pPr marL="2057400" indent="-228600" eaLnBrk="0" hangingPunct="0">
              <a:defRPr>
                <a:latin typeface="Calibri" pitchFamily="34" charset="0"/>
                <a:cs typeface="Arial" pitchFamily="34" charset="0"/>
              </a:defRPr>
            </a:lvl5pPr>
            <a:lvl6pPr marL="2514600" indent="-228600" eaLnBrk="0" fontAlgn="base" hangingPunct="0">
              <a:spcBef>
                <a:spcPct val="0"/>
              </a:spcBef>
              <a:spcAft>
                <a:spcPct val="0"/>
              </a:spcAft>
              <a:defRPr>
                <a:latin typeface="Calibri" pitchFamily="34" charset="0"/>
                <a:cs typeface="Arial" pitchFamily="34" charset="0"/>
              </a:defRPr>
            </a:lvl6pPr>
            <a:lvl7pPr marL="2971800" indent="-228600" eaLnBrk="0" fontAlgn="base" hangingPunct="0">
              <a:spcBef>
                <a:spcPct val="0"/>
              </a:spcBef>
              <a:spcAft>
                <a:spcPct val="0"/>
              </a:spcAft>
              <a:defRPr>
                <a:latin typeface="Calibri" pitchFamily="34" charset="0"/>
                <a:cs typeface="Arial" pitchFamily="34" charset="0"/>
              </a:defRPr>
            </a:lvl7pPr>
            <a:lvl8pPr marL="3429000" indent="-228600" eaLnBrk="0" fontAlgn="base" hangingPunct="0">
              <a:spcBef>
                <a:spcPct val="0"/>
              </a:spcBef>
              <a:spcAft>
                <a:spcPct val="0"/>
              </a:spcAft>
              <a:defRPr>
                <a:latin typeface="Calibri" pitchFamily="34" charset="0"/>
                <a:cs typeface="Arial" pitchFamily="34" charset="0"/>
              </a:defRPr>
            </a:lvl8pPr>
            <a:lvl9pPr marL="3886200" indent="-228600" eaLnBrk="0" fontAlgn="base" hangingPunct="0">
              <a:spcBef>
                <a:spcPct val="0"/>
              </a:spcBef>
              <a:spcAft>
                <a:spcPct val="0"/>
              </a:spcAft>
              <a:defRPr>
                <a:latin typeface="Calibri" pitchFamily="34" charset="0"/>
                <a:cs typeface="Arial" pitchFamily="34" charset="0"/>
              </a:defRPr>
            </a:lvl9pPr>
          </a:lstStyle>
          <a:p>
            <a:pPr algn="ctr"/>
            <a:r>
              <a:rPr lang="es-ES" dirty="0" err="1">
                <a:solidFill>
                  <a:srgbClr val="FFFF00"/>
                </a:solidFill>
              </a:rPr>
              <a:t>Sau</a:t>
            </a:r>
            <a:r>
              <a:rPr lang="es-ES" dirty="0">
                <a:solidFill>
                  <a:srgbClr val="FFFF00"/>
                </a:solidFill>
              </a:rPr>
              <a:t> </a:t>
            </a:r>
            <a:r>
              <a:rPr lang="es-ES" dirty="0" err="1">
                <a:solidFill>
                  <a:srgbClr val="FFFF00"/>
                </a:solidFill>
              </a:rPr>
              <a:t>hút</a:t>
            </a:r>
            <a:endParaRPr lang="es-ES" dirty="0">
              <a:solidFill>
                <a:srgbClr val="FFFF00"/>
              </a:solidFill>
            </a:endParaRPr>
          </a:p>
        </p:txBody>
      </p:sp>
      <p:sp>
        <p:nvSpPr>
          <p:cNvPr id="8" name="Title 1"/>
          <p:cNvSpPr txBox="1">
            <a:spLocks/>
          </p:cNvSpPr>
          <p:nvPr/>
        </p:nvSpPr>
        <p:spPr>
          <a:xfrm>
            <a:off x="0" y="142126"/>
            <a:ext cx="9144000" cy="715962"/>
          </a:xfrm>
          <a:prstGeom prst="rect">
            <a:avLst/>
          </a:prstGeom>
        </p:spPr>
        <p:txBody>
          <a:bodyPr/>
          <a:lstStyle/>
          <a:p>
            <a:pPr algn="ctr" fontAlgn="auto">
              <a:spcAft>
                <a:spcPts val="0"/>
              </a:spcAft>
              <a:defRPr/>
            </a:pPr>
            <a:r>
              <a:rPr lang="en-US" sz="3200" b="1" dirty="0" err="1">
                <a:solidFill>
                  <a:srgbClr val="FFFFFF"/>
                </a:solidFill>
                <a:effectLst>
                  <a:outerShdw blurRad="38100" dist="38100" dir="2700000" algn="tl">
                    <a:srgbClr val="000000">
                      <a:alpha val="43137"/>
                    </a:srgbClr>
                  </a:outerShdw>
                </a:effectLst>
                <a:latin typeface="Arial"/>
                <a:ea typeface="+mj-ea"/>
                <a:cs typeface="+mj-cs"/>
              </a:rPr>
              <a:t>Hiệu</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quả</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trên</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chụp</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mạch</a:t>
            </a:r>
            <a:r>
              <a:rPr lang="en-US" sz="3200" b="1" dirty="0">
                <a:solidFill>
                  <a:srgbClr val="FFFFFF"/>
                </a:solidFill>
                <a:effectLst>
                  <a:outerShdw blurRad="38100" dist="38100" dir="2700000" algn="tl">
                    <a:srgbClr val="000000">
                      <a:alpha val="43137"/>
                    </a:srgbClr>
                  </a:outerShdw>
                </a:effectLst>
                <a:latin typeface="Arial"/>
                <a:ea typeface="+mj-ea"/>
                <a:cs typeface="+mj-cs"/>
              </a:rPr>
              <a:t>?</a:t>
            </a:r>
          </a:p>
        </p:txBody>
      </p:sp>
      <p:sp>
        <p:nvSpPr>
          <p:cNvPr id="9" name="Rectangle 8"/>
          <p:cNvSpPr/>
          <p:nvPr/>
        </p:nvSpPr>
        <p:spPr>
          <a:xfrm>
            <a:off x="3181363" y="6462444"/>
            <a:ext cx="2781274"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alpha val="43137"/>
                    </a:srgbClr>
                  </a:outerShdw>
                </a:effectLst>
                <a:latin typeface="Arial" charset="0"/>
                <a:ea typeface="ヒラギノ角ゴ Pro W3" pitchFamily="-111" charset="-128"/>
              </a:rPr>
              <a:t>c/o Prof. Valdes, Murcia, Spain</a:t>
            </a:r>
          </a:p>
        </p:txBody>
      </p:sp>
    </p:spTree>
    <p:extLst>
      <p:ext uri="{BB962C8B-B14F-4D97-AF65-F5344CB8AC3E}">
        <p14:creationId xmlns:p14="http://schemas.microsoft.com/office/powerpoint/2010/main" val="1537285143"/>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Lịch</a:t>
            </a:r>
            <a:r>
              <a:rPr lang="en-US" dirty="0" smtClean="0"/>
              <a:t> </a:t>
            </a:r>
            <a:r>
              <a:rPr lang="en-US" dirty="0" err="1" smtClean="0"/>
              <a:t>sử</a:t>
            </a:r>
            <a:r>
              <a:rPr lang="en-US" dirty="0" smtClean="0"/>
              <a:t> </a:t>
            </a:r>
            <a:r>
              <a:rPr lang="en-US" dirty="0" err="1" smtClean="0"/>
              <a:t>điều</a:t>
            </a:r>
            <a:r>
              <a:rPr lang="en-US" dirty="0" smtClean="0"/>
              <a:t> </a:t>
            </a:r>
            <a:r>
              <a:rPr lang="en-US" dirty="0" err="1" smtClean="0"/>
              <a:t>trị</a:t>
            </a:r>
            <a:r>
              <a:rPr lang="en-US" dirty="0" smtClean="0"/>
              <a:t> NMCT </a:t>
            </a:r>
            <a:r>
              <a:rPr lang="en-US" dirty="0" err="1" smtClean="0"/>
              <a:t>cấp</a:t>
            </a:r>
            <a:endParaRPr lang="en-US" dirty="0"/>
          </a:p>
        </p:txBody>
      </p:sp>
      <p:sp>
        <p:nvSpPr>
          <p:cNvPr id="4" name="Right Arrow 3"/>
          <p:cNvSpPr/>
          <p:nvPr/>
        </p:nvSpPr>
        <p:spPr bwMode="auto">
          <a:xfrm>
            <a:off x="153988" y="3786809"/>
            <a:ext cx="8801169" cy="27829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endParaRPr>
          </a:p>
        </p:txBody>
      </p:sp>
      <p:sp>
        <p:nvSpPr>
          <p:cNvPr id="5" name="TextBox 4"/>
          <p:cNvSpPr txBox="1"/>
          <p:nvPr/>
        </p:nvSpPr>
        <p:spPr>
          <a:xfrm>
            <a:off x="79515" y="2733256"/>
            <a:ext cx="1023730" cy="646331"/>
          </a:xfrm>
          <a:prstGeom prst="rect">
            <a:avLst/>
          </a:prstGeom>
          <a:noFill/>
          <a:ln w="3175">
            <a:solidFill>
              <a:schemeClr val="tx1"/>
            </a:solidFill>
          </a:ln>
        </p:spPr>
        <p:txBody>
          <a:bodyPr wrap="square" rtlCol="0">
            <a:spAutoFit/>
          </a:bodyPr>
          <a:lstStyle/>
          <a:p>
            <a:r>
              <a:rPr lang="en-US" sz="1200" smtClean="0"/>
              <a:t>1772 William Heberden</a:t>
            </a:r>
            <a:endParaRPr lang="en-US" sz="1200" dirty="0"/>
          </a:p>
        </p:txBody>
      </p:sp>
      <p:cxnSp>
        <p:nvCxnSpPr>
          <p:cNvPr id="7" name="Straight Connector 6"/>
          <p:cNvCxnSpPr/>
          <p:nvPr/>
        </p:nvCxnSpPr>
        <p:spPr bwMode="auto">
          <a:xfrm>
            <a:off x="477078" y="3369365"/>
            <a:ext cx="0" cy="111318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202098" y="4475921"/>
            <a:ext cx="1023730" cy="738664"/>
          </a:xfrm>
          <a:prstGeom prst="rect">
            <a:avLst/>
          </a:prstGeom>
          <a:noFill/>
          <a:ln w="3175">
            <a:solidFill>
              <a:schemeClr val="tx1"/>
            </a:solidFill>
          </a:ln>
        </p:spPr>
        <p:txBody>
          <a:bodyPr wrap="square" rtlCol="0">
            <a:spAutoFit/>
          </a:bodyPr>
          <a:lstStyle/>
          <a:p>
            <a:r>
              <a:rPr lang="en-US" sz="1400" dirty="0" err="1" smtClean="0"/>
              <a:t>Đau</a:t>
            </a:r>
            <a:r>
              <a:rPr lang="en-US" sz="1400" dirty="0" smtClean="0"/>
              <a:t> </a:t>
            </a:r>
            <a:r>
              <a:rPr lang="en-US" sz="1400" dirty="0" err="1" smtClean="0"/>
              <a:t>thắt</a:t>
            </a:r>
            <a:r>
              <a:rPr lang="en-US" sz="1400" dirty="0" smtClean="0"/>
              <a:t> </a:t>
            </a:r>
            <a:r>
              <a:rPr lang="en-US" sz="1400" dirty="0" err="1" smtClean="0"/>
              <a:t>ngực</a:t>
            </a:r>
            <a:r>
              <a:rPr lang="en-US" sz="1400" dirty="0" smtClean="0"/>
              <a:t> do ĐMV</a:t>
            </a:r>
            <a:endParaRPr lang="en-US" sz="1400" dirty="0"/>
          </a:p>
        </p:txBody>
      </p:sp>
      <p:sp>
        <p:nvSpPr>
          <p:cNvPr id="9" name="TextBox 8"/>
          <p:cNvSpPr txBox="1"/>
          <p:nvPr/>
        </p:nvSpPr>
        <p:spPr>
          <a:xfrm>
            <a:off x="815162" y="2030902"/>
            <a:ext cx="1055878" cy="276999"/>
          </a:xfrm>
          <a:prstGeom prst="rect">
            <a:avLst/>
          </a:prstGeom>
          <a:noFill/>
          <a:ln w="3175">
            <a:solidFill>
              <a:schemeClr val="tx1"/>
            </a:solidFill>
          </a:ln>
        </p:spPr>
        <p:txBody>
          <a:bodyPr wrap="square" rtlCol="0">
            <a:spAutoFit/>
          </a:bodyPr>
          <a:lstStyle/>
          <a:p>
            <a:r>
              <a:rPr lang="en-US" sz="1200" dirty="0" smtClean="0"/>
              <a:t>1901</a:t>
            </a:r>
            <a:r>
              <a:rPr lang="en-US" sz="1200" dirty="0"/>
              <a:t>, </a:t>
            </a:r>
            <a:r>
              <a:rPr lang="en-US" sz="1200" dirty="0" err="1" smtClean="0"/>
              <a:t>Krehl</a:t>
            </a:r>
            <a:endParaRPr lang="en-US" sz="1200" dirty="0"/>
          </a:p>
        </p:txBody>
      </p:sp>
      <p:cxnSp>
        <p:nvCxnSpPr>
          <p:cNvPr id="11" name="Straight Connector 10"/>
          <p:cNvCxnSpPr>
            <a:stCxn id="9" idx="2"/>
          </p:cNvCxnSpPr>
          <p:nvPr/>
        </p:nvCxnSpPr>
        <p:spPr bwMode="auto">
          <a:xfrm flipH="1">
            <a:off x="1272587" y="2307901"/>
            <a:ext cx="70514" cy="315862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818479" y="5433394"/>
            <a:ext cx="1278678" cy="523220"/>
          </a:xfrm>
          <a:prstGeom prst="rect">
            <a:avLst/>
          </a:prstGeom>
          <a:noFill/>
          <a:ln w="3175">
            <a:solidFill>
              <a:schemeClr val="tx1"/>
            </a:solidFill>
          </a:ln>
        </p:spPr>
        <p:txBody>
          <a:bodyPr wrap="square" rtlCol="0">
            <a:spAutoFit/>
          </a:bodyPr>
          <a:lstStyle/>
          <a:p>
            <a:r>
              <a:rPr lang="en-US" sz="1400" dirty="0" err="1" smtClean="0"/>
              <a:t>Huyết</a:t>
            </a:r>
            <a:r>
              <a:rPr lang="en-US" sz="1400" dirty="0" smtClean="0"/>
              <a:t> </a:t>
            </a:r>
            <a:r>
              <a:rPr lang="en-US" sz="1400" dirty="0" err="1" smtClean="0"/>
              <a:t>khối</a:t>
            </a:r>
            <a:r>
              <a:rPr lang="en-US" sz="1400" dirty="0" smtClean="0"/>
              <a:t> ĐMV</a:t>
            </a:r>
            <a:endParaRPr lang="en-US" sz="1400" dirty="0"/>
          </a:p>
        </p:txBody>
      </p:sp>
      <p:sp>
        <p:nvSpPr>
          <p:cNvPr id="13" name="TextBox 12"/>
          <p:cNvSpPr txBox="1"/>
          <p:nvPr/>
        </p:nvSpPr>
        <p:spPr>
          <a:xfrm>
            <a:off x="1417982" y="3117571"/>
            <a:ext cx="945872" cy="461665"/>
          </a:xfrm>
          <a:prstGeom prst="rect">
            <a:avLst/>
          </a:prstGeom>
          <a:noFill/>
          <a:ln w="3175">
            <a:solidFill>
              <a:schemeClr val="tx1"/>
            </a:solidFill>
          </a:ln>
        </p:spPr>
        <p:txBody>
          <a:bodyPr wrap="square" rtlCol="0">
            <a:spAutoFit/>
          </a:bodyPr>
          <a:lstStyle/>
          <a:p>
            <a:r>
              <a:rPr lang="en-US" sz="1200" dirty="0" smtClean="0"/>
              <a:t>1895</a:t>
            </a:r>
            <a:endParaRPr lang="en-US" sz="1200" dirty="0"/>
          </a:p>
          <a:p>
            <a:r>
              <a:rPr lang="en-US" sz="1200" dirty="0" smtClean="0"/>
              <a:t>Einthoven</a:t>
            </a:r>
            <a:endParaRPr lang="en-US" sz="1200" dirty="0"/>
          </a:p>
        </p:txBody>
      </p:sp>
      <p:sp>
        <p:nvSpPr>
          <p:cNvPr id="14" name="TextBox 13"/>
          <p:cNvSpPr txBox="1"/>
          <p:nvPr/>
        </p:nvSpPr>
        <p:spPr>
          <a:xfrm>
            <a:off x="1381545" y="4283766"/>
            <a:ext cx="1023730" cy="523220"/>
          </a:xfrm>
          <a:prstGeom prst="rect">
            <a:avLst/>
          </a:prstGeom>
          <a:noFill/>
          <a:ln w="3175">
            <a:solidFill>
              <a:schemeClr val="tx1"/>
            </a:solidFill>
          </a:ln>
        </p:spPr>
        <p:txBody>
          <a:bodyPr wrap="square" rtlCol="0">
            <a:spAutoFit/>
          </a:bodyPr>
          <a:lstStyle/>
          <a:p>
            <a:r>
              <a:rPr lang="en-US" sz="1400" dirty="0" smtClean="0"/>
              <a:t>ECG </a:t>
            </a:r>
            <a:r>
              <a:rPr lang="en-US" sz="1400" dirty="0" err="1" smtClean="0"/>
              <a:t>trong</a:t>
            </a:r>
            <a:r>
              <a:rPr lang="en-US" sz="1400" dirty="0" smtClean="0"/>
              <a:t> NMCT</a:t>
            </a:r>
            <a:endParaRPr lang="en-US" sz="1400" dirty="0"/>
          </a:p>
        </p:txBody>
      </p:sp>
      <p:cxnSp>
        <p:nvCxnSpPr>
          <p:cNvPr id="16" name="Straight Connector 15"/>
          <p:cNvCxnSpPr/>
          <p:nvPr/>
        </p:nvCxnSpPr>
        <p:spPr bwMode="auto">
          <a:xfrm>
            <a:off x="1871040" y="3579236"/>
            <a:ext cx="2492" cy="7045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p:cNvSpPr txBox="1"/>
          <p:nvPr/>
        </p:nvSpPr>
        <p:spPr>
          <a:xfrm>
            <a:off x="2812774" y="3110946"/>
            <a:ext cx="945872" cy="461665"/>
          </a:xfrm>
          <a:prstGeom prst="rect">
            <a:avLst/>
          </a:prstGeom>
          <a:noFill/>
          <a:ln w="3175">
            <a:solidFill>
              <a:schemeClr val="tx1"/>
            </a:solidFill>
          </a:ln>
        </p:spPr>
        <p:txBody>
          <a:bodyPr wrap="square" rtlCol="0">
            <a:spAutoFit/>
          </a:bodyPr>
          <a:lstStyle/>
          <a:p>
            <a:r>
              <a:rPr lang="en-US" sz="1200" dirty="0"/>
              <a:t>1912, Herrick </a:t>
            </a:r>
          </a:p>
        </p:txBody>
      </p:sp>
      <p:sp>
        <p:nvSpPr>
          <p:cNvPr id="20" name="TextBox 19"/>
          <p:cNvSpPr txBox="1"/>
          <p:nvPr/>
        </p:nvSpPr>
        <p:spPr>
          <a:xfrm>
            <a:off x="2776337" y="4277141"/>
            <a:ext cx="1023730" cy="523220"/>
          </a:xfrm>
          <a:prstGeom prst="rect">
            <a:avLst/>
          </a:prstGeom>
          <a:noFill/>
          <a:ln w="3175">
            <a:solidFill>
              <a:schemeClr val="tx1"/>
            </a:solidFill>
          </a:ln>
        </p:spPr>
        <p:txBody>
          <a:bodyPr wrap="square" rtlCol="0">
            <a:spAutoFit/>
          </a:bodyPr>
          <a:lstStyle/>
          <a:p>
            <a:r>
              <a:rPr lang="en-US" sz="1400" dirty="0" err="1" smtClean="0"/>
              <a:t>Bất</a:t>
            </a:r>
            <a:r>
              <a:rPr lang="en-US" sz="1400" dirty="0" smtClean="0"/>
              <a:t> </a:t>
            </a:r>
            <a:r>
              <a:rPr lang="en-US" sz="1400" dirty="0" err="1" smtClean="0"/>
              <a:t>động</a:t>
            </a:r>
            <a:r>
              <a:rPr lang="en-US" sz="1400" dirty="0" smtClean="0"/>
              <a:t> </a:t>
            </a:r>
            <a:r>
              <a:rPr lang="en-US" sz="1400" dirty="0" err="1" smtClean="0"/>
              <a:t>tại</a:t>
            </a:r>
            <a:r>
              <a:rPr lang="en-US" sz="1400" dirty="0" smtClean="0"/>
              <a:t> </a:t>
            </a:r>
            <a:r>
              <a:rPr lang="en-US" sz="1400" dirty="0" err="1" smtClean="0"/>
              <a:t>giường</a:t>
            </a:r>
            <a:endParaRPr lang="en-US" sz="1400" dirty="0"/>
          </a:p>
        </p:txBody>
      </p:sp>
      <p:cxnSp>
        <p:nvCxnSpPr>
          <p:cNvPr id="21" name="Straight Connector 20"/>
          <p:cNvCxnSpPr>
            <a:stCxn id="19" idx="2"/>
            <a:endCxn id="20" idx="0"/>
          </p:cNvCxnSpPr>
          <p:nvPr/>
        </p:nvCxnSpPr>
        <p:spPr bwMode="auto">
          <a:xfrm>
            <a:off x="3285710" y="3572611"/>
            <a:ext cx="2492" cy="7045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p:cNvSpPr txBox="1"/>
          <p:nvPr/>
        </p:nvSpPr>
        <p:spPr>
          <a:xfrm>
            <a:off x="3730487" y="1901689"/>
            <a:ext cx="945872" cy="646331"/>
          </a:xfrm>
          <a:prstGeom prst="rect">
            <a:avLst/>
          </a:prstGeom>
          <a:noFill/>
          <a:ln w="3175">
            <a:solidFill>
              <a:schemeClr val="tx1"/>
            </a:solidFill>
          </a:ln>
        </p:spPr>
        <p:txBody>
          <a:bodyPr wrap="square" rtlCol="0">
            <a:spAutoFit/>
          </a:bodyPr>
          <a:lstStyle/>
          <a:p>
            <a:r>
              <a:rPr lang="en-US" sz="1200" dirty="0" smtClean="0"/>
              <a:t>1950</a:t>
            </a:r>
          </a:p>
          <a:p>
            <a:r>
              <a:rPr lang="en-US" sz="1200" dirty="0" smtClean="0"/>
              <a:t>Samuel </a:t>
            </a:r>
            <a:r>
              <a:rPr lang="en-US" sz="1200" dirty="0"/>
              <a:t>Levine</a:t>
            </a:r>
          </a:p>
        </p:txBody>
      </p:sp>
      <p:sp>
        <p:nvSpPr>
          <p:cNvPr id="27" name="TextBox 26"/>
          <p:cNvSpPr txBox="1"/>
          <p:nvPr/>
        </p:nvSpPr>
        <p:spPr>
          <a:xfrm>
            <a:off x="3727175" y="5456587"/>
            <a:ext cx="1023730" cy="523220"/>
          </a:xfrm>
          <a:prstGeom prst="rect">
            <a:avLst/>
          </a:prstGeom>
          <a:noFill/>
          <a:ln w="3175">
            <a:solidFill>
              <a:schemeClr val="tx1"/>
            </a:solidFill>
          </a:ln>
        </p:spPr>
        <p:txBody>
          <a:bodyPr wrap="square" rtlCol="0">
            <a:spAutoFit/>
          </a:bodyPr>
          <a:lstStyle/>
          <a:p>
            <a:r>
              <a:rPr lang="en-US" sz="1400" dirty="0" err="1" smtClean="0"/>
              <a:t>Ghế</a:t>
            </a:r>
            <a:r>
              <a:rPr lang="en-US" sz="1400" dirty="0" smtClean="0"/>
              <a:t> </a:t>
            </a:r>
            <a:r>
              <a:rPr lang="en-US" sz="1400" dirty="0" err="1" smtClean="0"/>
              <a:t>tựa</a:t>
            </a:r>
            <a:r>
              <a:rPr lang="en-US" sz="1400" dirty="0" smtClean="0"/>
              <a:t> Boston</a:t>
            </a:r>
            <a:endParaRPr lang="en-US" sz="1400" dirty="0"/>
          </a:p>
        </p:txBody>
      </p:sp>
      <p:cxnSp>
        <p:nvCxnSpPr>
          <p:cNvPr id="29" name="Straight Connector 28"/>
          <p:cNvCxnSpPr/>
          <p:nvPr/>
        </p:nvCxnSpPr>
        <p:spPr bwMode="auto">
          <a:xfrm>
            <a:off x="4171129" y="2548020"/>
            <a:ext cx="33123" cy="28853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4446104" y="2686879"/>
            <a:ext cx="945872" cy="1015663"/>
          </a:xfrm>
          <a:prstGeom prst="rect">
            <a:avLst/>
          </a:prstGeom>
          <a:noFill/>
          <a:ln w="3175">
            <a:solidFill>
              <a:schemeClr val="tx1"/>
            </a:solidFill>
          </a:ln>
        </p:spPr>
        <p:txBody>
          <a:bodyPr wrap="square" rtlCol="0">
            <a:spAutoFit/>
          </a:bodyPr>
          <a:lstStyle/>
          <a:p>
            <a:r>
              <a:rPr lang="en-US" sz="1200" dirty="0" smtClean="0"/>
              <a:t>1961</a:t>
            </a:r>
          </a:p>
          <a:p>
            <a:r>
              <a:rPr lang="en-US" sz="1200" dirty="0" smtClean="0"/>
              <a:t>Desmond Julian</a:t>
            </a:r>
          </a:p>
          <a:p>
            <a:r>
              <a:rPr lang="en-US" sz="1200" dirty="0" smtClean="0"/>
              <a:t>1967 </a:t>
            </a:r>
            <a:r>
              <a:rPr lang="en-US" sz="1200" dirty="0" err="1" smtClean="0"/>
              <a:t>Killips</a:t>
            </a:r>
            <a:endParaRPr lang="en-US" sz="1200" dirty="0"/>
          </a:p>
        </p:txBody>
      </p:sp>
      <p:sp>
        <p:nvSpPr>
          <p:cNvPr id="32" name="TextBox 31"/>
          <p:cNvSpPr txBox="1"/>
          <p:nvPr/>
        </p:nvSpPr>
        <p:spPr>
          <a:xfrm>
            <a:off x="4409667" y="4270517"/>
            <a:ext cx="1023730" cy="307777"/>
          </a:xfrm>
          <a:prstGeom prst="rect">
            <a:avLst/>
          </a:prstGeom>
          <a:noFill/>
          <a:ln w="3175">
            <a:solidFill>
              <a:schemeClr val="tx1"/>
            </a:solidFill>
          </a:ln>
        </p:spPr>
        <p:txBody>
          <a:bodyPr wrap="square" rtlCol="0">
            <a:spAutoFit/>
          </a:bodyPr>
          <a:lstStyle/>
          <a:p>
            <a:r>
              <a:rPr lang="en-US" sz="1400" dirty="0" smtClean="0"/>
              <a:t>CCU</a:t>
            </a:r>
            <a:endParaRPr lang="en-US" sz="1400" dirty="0"/>
          </a:p>
        </p:txBody>
      </p:sp>
      <p:cxnSp>
        <p:nvCxnSpPr>
          <p:cNvPr id="33" name="Straight Connector 32"/>
          <p:cNvCxnSpPr>
            <a:stCxn id="31" idx="2"/>
            <a:endCxn id="32" idx="0"/>
          </p:cNvCxnSpPr>
          <p:nvPr/>
        </p:nvCxnSpPr>
        <p:spPr bwMode="auto">
          <a:xfrm>
            <a:off x="4919040" y="3702542"/>
            <a:ext cx="2492" cy="56797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TextBox 33"/>
          <p:cNvSpPr txBox="1"/>
          <p:nvPr/>
        </p:nvSpPr>
        <p:spPr>
          <a:xfrm>
            <a:off x="5174975" y="1845370"/>
            <a:ext cx="945872" cy="646331"/>
          </a:xfrm>
          <a:prstGeom prst="rect">
            <a:avLst/>
          </a:prstGeom>
          <a:noFill/>
          <a:ln w="3175">
            <a:solidFill>
              <a:schemeClr val="tx1"/>
            </a:solidFill>
          </a:ln>
        </p:spPr>
        <p:txBody>
          <a:bodyPr wrap="square" rtlCol="0">
            <a:spAutoFit/>
          </a:bodyPr>
          <a:lstStyle/>
          <a:p>
            <a:r>
              <a:rPr lang="en-US" sz="1200" dirty="0" smtClean="0"/>
              <a:t>1950</a:t>
            </a:r>
          </a:p>
          <a:p>
            <a:r>
              <a:rPr lang="en-US" sz="1200" dirty="0" smtClean="0"/>
              <a:t>Samuel </a:t>
            </a:r>
            <a:r>
              <a:rPr lang="en-US" sz="1200" dirty="0"/>
              <a:t>Levine</a:t>
            </a:r>
          </a:p>
        </p:txBody>
      </p:sp>
      <p:sp>
        <p:nvSpPr>
          <p:cNvPr id="35" name="TextBox 34"/>
          <p:cNvSpPr txBox="1"/>
          <p:nvPr/>
        </p:nvSpPr>
        <p:spPr>
          <a:xfrm>
            <a:off x="5171663" y="5449962"/>
            <a:ext cx="1023730" cy="523220"/>
          </a:xfrm>
          <a:prstGeom prst="rect">
            <a:avLst/>
          </a:prstGeom>
          <a:noFill/>
          <a:ln w="3175">
            <a:solidFill>
              <a:schemeClr val="tx1"/>
            </a:solidFill>
          </a:ln>
        </p:spPr>
        <p:txBody>
          <a:bodyPr wrap="square" rtlCol="0">
            <a:spAutoFit/>
          </a:bodyPr>
          <a:lstStyle/>
          <a:p>
            <a:r>
              <a:rPr lang="en-US" sz="1400" dirty="0" err="1" smtClean="0"/>
              <a:t>Ghế</a:t>
            </a:r>
            <a:r>
              <a:rPr lang="en-US" sz="1400" dirty="0" smtClean="0"/>
              <a:t> </a:t>
            </a:r>
            <a:r>
              <a:rPr lang="en-US" sz="1400" dirty="0" err="1" smtClean="0"/>
              <a:t>tựa</a:t>
            </a:r>
            <a:r>
              <a:rPr lang="en-US" sz="1400" dirty="0" smtClean="0"/>
              <a:t> Boston</a:t>
            </a:r>
            <a:endParaRPr lang="en-US" sz="1400" dirty="0"/>
          </a:p>
        </p:txBody>
      </p:sp>
      <p:cxnSp>
        <p:nvCxnSpPr>
          <p:cNvPr id="36" name="Straight Connector 35"/>
          <p:cNvCxnSpPr/>
          <p:nvPr/>
        </p:nvCxnSpPr>
        <p:spPr bwMode="auto">
          <a:xfrm>
            <a:off x="5615617" y="2551335"/>
            <a:ext cx="33123" cy="28853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Box 37"/>
          <p:cNvSpPr txBox="1"/>
          <p:nvPr/>
        </p:nvSpPr>
        <p:spPr>
          <a:xfrm>
            <a:off x="5741504" y="2690193"/>
            <a:ext cx="945872" cy="646331"/>
          </a:xfrm>
          <a:prstGeom prst="rect">
            <a:avLst/>
          </a:prstGeom>
          <a:noFill/>
          <a:ln w="3175">
            <a:solidFill>
              <a:schemeClr val="tx1"/>
            </a:solidFill>
          </a:ln>
        </p:spPr>
        <p:txBody>
          <a:bodyPr wrap="square" rtlCol="0">
            <a:spAutoFit/>
          </a:bodyPr>
          <a:lstStyle/>
          <a:p>
            <a:r>
              <a:rPr lang="en-US" sz="1200" dirty="0" smtClean="0"/>
              <a:t>1952</a:t>
            </a:r>
            <a:r>
              <a:rPr lang="en-US" sz="1200" dirty="0"/>
              <a:t>, Johnson and </a:t>
            </a:r>
            <a:r>
              <a:rPr lang="en-US" sz="1200" dirty="0" err="1"/>
              <a:t>Tillet</a:t>
            </a:r>
            <a:r>
              <a:rPr lang="en-US" sz="1200" dirty="0"/>
              <a:t> </a:t>
            </a:r>
          </a:p>
        </p:txBody>
      </p:sp>
      <p:sp>
        <p:nvSpPr>
          <p:cNvPr id="39" name="TextBox 38"/>
          <p:cNvSpPr txBox="1"/>
          <p:nvPr/>
        </p:nvSpPr>
        <p:spPr>
          <a:xfrm>
            <a:off x="5764701" y="4273831"/>
            <a:ext cx="897837" cy="646331"/>
          </a:xfrm>
          <a:prstGeom prst="rect">
            <a:avLst/>
          </a:prstGeom>
          <a:noFill/>
          <a:ln w="3175">
            <a:solidFill>
              <a:schemeClr val="tx1"/>
            </a:solidFill>
          </a:ln>
        </p:spPr>
        <p:txBody>
          <a:bodyPr wrap="square" rtlCol="0">
            <a:spAutoFit/>
          </a:bodyPr>
          <a:lstStyle/>
          <a:p>
            <a:r>
              <a:rPr lang="en-US" sz="1200" dirty="0" smtClean="0"/>
              <a:t>Thrombolysis </a:t>
            </a:r>
            <a:r>
              <a:rPr lang="en-US" sz="1200" dirty="0" err="1" smtClean="0"/>
              <a:t>thực</a:t>
            </a:r>
            <a:r>
              <a:rPr lang="en-US" sz="1200" dirty="0" smtClean="0"/>
              <a:t> </a:t>
            </a:r>
            <a:r>
              <a:rPr lang="en-US" sz="1200" dirty="0" err="1" smtClean="0"/>
              <a:t>nghiệm</a:t>
            </a:r>
            <a:endParaRPr lang="en-US" sz="1200" dirty="0"/>
          </a:p>
        </p:txBody>
      </p:sp>
      <p:cxnSp>
        <p:nvCxnSpPr>
          <p:cNvPr id="40" name="Straight Connector 39"/>
          <p:cNvCxnSpPr/>
          <p:nvPr/>
        </p:nvCxnSpPr>
        <p:spPr bwMode="auto">
          <a:xfrm flipH="1">
            <a:off x="6193742" y="3336524"/>
            <a:ext cx="820" cy="9373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TextBox 44"/>
          <p:cNvSpPr txBox="1"/>
          <p:nvPr/>
        </p:nvSpPr>
        <p:spPr>
          <a:xfrm>
            <a:off x="6589643" y="1898380"/>
            <a:ext cx="945872" cy="276999"/>
          </a:xfrm>
          <a:prstGeom prst="rect">
            <a:avLst/>
          </a:prstGeom>
          <a:noFill/>
          <a:ln w="3175">
            <a:solidFill>
              <a:schemeClr val="tx1"/>
            </a:solidFill>
          </a:ln>
        </p:spPr>
        <p:txBody>
          <a:bodyPr wrap="square" rtlCol="0">
            <a:spAutoFit/>
          </a:bodyPr>
          <a:lstStyle/>
          <a:p>
            <a:r>
              <a:rPr lang="en-US" sz="1200" dirty="0" smtClean="0"/>
              <a:t>1980</a:t>
            </a:r>
          </a:p>
        </p:txBody>
      </p:sp>
      <p:sp>
        <p:nvSpPr>
          <p:cNvPr id="46" name="TextBox 45"/>
          <p:cNvSpPr txBox="1"/>
          <p:nvPr/>
        </p:nvSpPr>
        <p:spPr>
          <a:xfrm>
            <a:off x="6586331" y="5502972"/>
            <a:ext cx="1023730" cy="307777"/>
          </a:xfrm>
          <a:prstGeom prst="rect">
            <a:avLst/>
          </a:prstGeom>
          <a:noFill/>
          <a:ln w="3175">
            <a:solidFill>
              <a:schemeClr val="tx1"/>
            </a:solidFill>
          </a:ln>
        </p:spPr>
        <p:txBody>
          <a:bodyPr wrap="square" rtlCol="0">
            <a:spAutoFit/>
          </a:bodyPr>
          <a:lstStyle/>
          <a:p>
            <a:r>
              <a:rPr lang="en-US" sz="1400" dirty="0" smtClean="0"/>
              <a:t>GISSI</a:t>
            </a:r>
            <a:endParaRPr lang="en-US" sz="1400" dirty="0"/>
          </a:p>
        </p:txBody>
      </p:sp>
      <p:cxnSp>
        <p:nvCxnSpPr>
          <p:cNvPr id="47" name="Straight Connector 46"/>
          <p:cNvCxnSpPr>
            <a:stCxn id="45" idx="2"/>
          </p:cNvCxnSpPr>
          <p:nvPr/>
        </p:nvCxnSpPr>
        <p:spPr bwMode="auto">
          <a:xfrm>
            <a:off x="7062579" y="2175379"/>
            <a:ext cx="829" cy="33143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TextBox 48"/>
          <p:cNvSpPr txBox="1"/>
          <p:nvPr/>
        </p:nvSpPr>
        <p:spPr>
          <a:xfrm>
            <a:off x="7176053" y="2961861"/>
            <a:ext cx="945872" cy="461665"/>
          </a:xfrm>
          <a:prstGeom prst="rect">
            <a:avLst/>
          </a:prstGeom>
          <a:noFill/>
          <a:ln w="3175">
            <a:solidFill>
              <a:schemeClr val="tx1"/>
            </a:solidFill>
          </a:ln>
        </p:spPr>
        <p:txBody>
          <a:bodyPr wrap="square" rtlCol="0">
            <a:spAutoFit/>
          </a:bodyPr>
          <a:lstStyle/>
          <a:p>
            <a:r>
              <a:rPr lang="en-US" sz="1200" dirty="0" smtClean="0"/>
              <a:t>1982 Meyer</a:t>
            </a:r>
            <a:endParaRPr lang="en-US" sz="1200" dirty="0"/>
          </a:p>
        </p:txBody>
      </p:sp>
      <p:sp>
        <p:nvSpPr>
          <p:cNvPr id="50" name="TextBox 49"/>
          <p:cNvSpPr txBox="1"/>
          <p:nvPr/>
        </p:nvSpPr>
        <p:spPr>
          <a:xfrm>
            <a:off x="7199250" y="4426231"/>
            <a:ext cx="897837" cy="276999"/>
          </a:xfrm>
          <a:prstGeom prst="rect">
            <a:avLst/>
          </a:prstGeom>
          <a:noFill/>
          <a:ln w="3175">
            <a:solidFill>
              <a:schemeClr val="tx1"/>
            </a:solidFill>
          </a:ln>
        </p:spPr>
        <p:txBody>
          <a:bodyPr wrap="square" rtlCol="0">
            <a:spAutoFit/>
          </a:bodyPr>
          <a:lstStyle/>
          <a:p>
            <a:r>
              <a:rPr lang="en-US" sz="1200" dirty="0" smtClean="0"/>
              <a:t>PTCA</a:t>
            </a:r>
            <a:endParaRPr lang="en-US" sz="1200" dirty="0"/>
          </a:p>
        </p:txBody>
      </p:sp>
      <p:cxnSp>
        <p:nvCxnSpPr>
          <p:cNvPr id="51" name="Straight Connector 50"/>
          <p:cNvCxnSpPr/>
          <p:nvPr/>
        </p:nvCxnSpPr>
        <p:spPr bwMode="auto">
          <a:xfrm flipH="1">
            <a:off x="7628291" y="3488924"/>
            <a:ext cx="820" cy="9373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p:cNvSpPr txBox="1"/>
          <p:nvPr/>
        </p:nvSpPr>
        <p:spPr>
          <a:xfrm>
            <a:off x="7984433" y="2030902"/>
            <a:ext cx="945872" cy="461665"/>
          </a:xfrm>
          <a:prstGeom prst="rect">
            <a:avLst/>
          </a:prstGeom>
          <a:noFill/>
          <a:ln w="3175">
            <a:solidFill>
              <a:schemeClr val="tx1"/>
            </a:solidFill>
          </a:ln>
        </p:spPr>
        <p:txBody>
          <a:bodyPr wrap="square" rtlCol="0">
            <a:spAutoFit/>
          </a:bodyPr>
          <a:lstStyle/>
          <a:p>
            <a:r>
              <a:rPr lang="en-US" sz="1200" dirty="0" smtClean="0"/>
              <a:t>1990 - 2020</a:t>
            </a:r>
          </a:p>
        </p:txBody>
      </p:sp>
      <p:sp>
        <p:nvSpPr>
          <p:cNvPr id="53" name="TextBox 52"/>
          <p:cNvSpPr txBox="1"/>
          <p:nvPr/>
        </p:nvSpPr>
        <p:spPr>
          <a:xfrm>
            <a:off x="7981121" y="5198178"/>
            <a:ext cx="1023730" cy="1384995"/>
          </a:xfrm>
          <a:prstGeom prst="rect">
            <a:avLst/>
          </a:prstGeom>
          <a:noFill/>
          <a:ln w="3175">
            <a:solidFill>
              <a:schemeClr val="tx1"/>
            </a:solidFill>
          </a:ln>
        </p:spPr>
        <p:txBody>
          <a:bodyPr wrap="square" rtlCol="0">
            <a:spAutoFit/>
          </a:bodyPr>
          <a:lstStyle/>
          <a:p>
            <a:r>
              <a:rPr lang="en-US" sz="1200" dirty="0" smtClean="0"/>
              <a:t>Can </a:t>
            </a:r>
            <a:r>
              <a:rPr lang="en-US" sz="1200" dirty="0" err="1" smtClean="0"/>
              <a:t>thiệp</a:t>
            </a:r>
            <a:r>
              <a:rPr lang="en-US" sz="1200" dirty="0" smtClean="0"/>
              <a:t> </a:t>
            </a:r>
            <a:r>
              <a:rPr lang="en-US" sz="1200" dirty="0" err="1" smtClean="0"/>
              <a:t>thì</a:t>
            </a:r>
            <a:r>
              <a:rPr lang="en-US" sz="1200" dirty="0" smtClean="0"/>
              <a:t> </a:t>
            </a:r>
            <a:r>
              <a:rPr lang="en-US" sz="1200" dirty="0" err="1" smtClean="0"/>
              <a:t>đầu</a:t>
            </a:r>
            <a:endParaRPr lang="en-US" sz="1200" dirty="0" smtClean="0"/>
          </a:p>
          <a:p>
            <a:r>
              <a:rPr lang="en-US" sz="1200" dirty="0" err="1" smtClean="0"/>
              <a:t>Hút</a:t>
            </a:r>
            <a:r>
              <a:rPr lang="en-US" sz="1200" dirty="0" smtClean="0"/>
              <a:t> </a:t>
            </a:r>
            <a:r>
              <a:rPr lang="en-US" sz="1200" dirty="0" err="1" smtClean="0"/>
              <a:t>huyết</a:t>
            </a:r>
            <a:r>
              <a:rPr lang="en-US" sz="1200" dirty="0" smtClean="0"/>
              <a:t> </a:t>
            </a:r>
            <a:r>
              <a:rPr lang="en-US" sz="1200" dirty="0" err="1" smtClean="0"/>
              <a:t>khối</a:t>
            </a:r>
            <a:endParaRPr lang="en-US" sz="1200" dirty="0" smtClean="0"/>
          </a:p>
          <a:p>
            <a:r>
              <a:rPr lang="en-US" sz="1200" dirty="0" smtClean="0"/>
              <a:t>ĐM quay</a:t>
            </a:r>
          </a:p>
          <a:p>
            <a:r>
              <a:rPr lang="en-US" sz="1200" dirty="0" err="1" smtClean="0"/>
              <a:t>Không</a:t>
            </a:r>
            <a:r>
              <a:rPr lang="en-US" sz="1200" dirty="0" smtClean="0"/>
              <a:t> </a:t>
            </a:r>
            <a:r>
              <a:rPr lang="en-US" sz="1200" dirty="0" err="1" smtClean="0"/>
              <a:t>thủ</a:t>
            </a:r>
            <a:r>
              <a:rPr lang="en-US" sz="1200" dirty="0" smtClean="0"/>
              <a:t> </a:t>
            </a:r>
            <a:r>
              <a:rPr lang="en-US" sz="1200" dirty="0" err="1" smtClean="0"/>
              <a:t>phạm</a:t>
            </a:r>
            <a:r>
              <a:rPr lang="en-US" sz="1200" dirty="0" smtClean="0"/>
              <a:t>…</a:t>
            </a:r>
            <a:endParaRPr lang="en-US" sz="1200" dirty="0"/>
          </a:p>
        </p:txBody>
      </p:sp>
      <p:cxnSp>
        <p:nvCxnSpPr>
          <p:cNvPr id="54" name="Straight Connector 53"/>
          <p:cNvCxnSpPr>
            <a:stCxn id="52" idx="2"/>
          </p:cNvCxnSpPr>
          <p:nvPr/>
        </p:nvCxnSpPr>
        <p:spPr bwMode="auto">
          <a:xfrm>
            <a:off x="8457369" y="2492567"/>
            <a:ext cx="19878" cy="264596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89833852"/>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CuadroTexto 3"/>
          <p:cNvSpPr txBox="1">
            <a:spLocks noChangeArrowheads="1"/>
          </p:cNvSpPr>
          <p:nvPr/>
        </p:nvSpPr>
        <p:spPr bwMode="auto">
          <a:xfrm>
            <a:off x="5557002" y="5404208"/>
            <a:ext cx="2917786" cy="830997"/>
          </a:xfrm>
          <a:prstGeom prst="rect">
            <a:avLst/>
          </a:prstGeom>
          <a:noFill/>
          <a:ln w="9525">
            <a:noFill/>
            <a:miter lim="800000"/>
            <a:headEnd/>
            <a:tailEnd/>
          </a:ln>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s-ES" b="1" dirty="0" err="1">
                <a:solidFill>
                  <a:srgbClr val="FFFF00"/>
                </a:solidFill>
                <a:latin typeface="Arial" pitchFamily="34" charset="0"/>
                <a:ea typeface="ＭＳ Ｐゴシック" pitchFamily="34" charset="-128"/>
              </a:rPr>
              <a:t>Copious</a:t>
            </a:r>
            <a:r>
              <a:rPr lang="es-ES" b="1" dirty="0">
                <a:solidFill>
                  <a:srgbClr val="FFFF00"/>
                </a:solidFill>
                <a:latin typeface="Arial" pitchFamily="34" charset="0"/>
                <a:ea typeface="ＭＳ Ｐゴシック" pitchFamily="34" charset="-128"/>
              </a:rPr>
              <a:t> </a:t>
            </a:r>
            <a:r>
              <a:rPr lang="es-ES" b="1" dirty="0" err="1">
                <a:solidFill>
                  <a:srgbClr val="FFFF00"/>
                </a:solidFill>
                <a:latin typeface="Arial" pitchFamily="34" charset="0"/>
                <a:ea typeface="ＭＳ Ｐゴシック" pitchFamily="34" charset="-128"/>
              </a:rPr>
              <a:t>thrombus</a:t>
            </a:r>
            <a:endParaRPr lang="es-ES" b="1" dirty="0">
              <a:solidFill>
                <a:srgbClr val="FFFF00"/>
              </a:solidFill>
              <a:latin typeface="Arial" pitchFamily="34" charset="0"/>
              <a:ea typeface="ＭＳ Ｐゴシック" pitchFamily="34" charset="-128"/>
            </a:endParaRPr>
          </a:p>
          <a:p>
            <a:pPr algn="ctr" eaLnBrk="1" hangingPunct="1"/>
            <a:r>
              <a:rPr lang="es-ES" b="1" dirty="0" err="1">
                <a:solidFill>
                  <a:srgbClr val="FFFF00"/>
                </a:solidFill>
                <a:latin typeface="Arial" pitchFamily="34" charset="0"/>
                <a:ea typeface="ＭＳ Ｐゴシック" pitchFamily="34" charset="-128"/>
              </a:rPr>
              <a:t>remaining</a:t>
            </a:r>
            <a:endParaRPr lang="es-ES" b="1" dirty="0">
              <a:solidFill>
                <a:srgbClr val="FFFF00"/>
              </a:solidFill>
              <a:latin typeface="Arial" pitchFamily="34" charset="0"/>
              <a:ea typeface="ＭＳ Ｐゴシック" pitchFamily="34" charset="-128"/>
            </a:endParaRPr>
          </a:p>
        </p:txBody>
      </p:sp>
      <p:sp>
        <p:nvSpPr>
          <p:cNvPr id="89093" name="CuadroTexto 4"/>
          <p:cNvSpPr txBox="1">
            <a:spLocks noChangeArrowheads="1"/>
          </p:cNvSpPr>
          <p:nvPr/>
        </p:nvSpPr>
        <p:spPr bwMode="auto">
          <a:xfrm>
            <a:off x="3000096" y="698648"/>
            <a:ext cx="3143810" cy="584775"/>
          </a:xfrm>
          <a:prstGeom prst="rect">
            <a:avLst/>
          </a:prstGeom>
          <a:noFill/>
          <a:ln w="9525">
            <a:noFill/>
            <a:miter lim="800000"/>
            <a:headEnd/>
            <a:tailEnd/>
          </a:ln>
        </p:spPr>
        <p:txBody>
          <a:bodyPr wrap="none">
            <a:spAutoFit/>
          </a:bodyPr>
          <a:lstStyle>
            <a:defPPr>
              <a:defRPr lang="en-US"/>
            </a:defPPr>
            <a:lvl1pPr>
              <a:defRPr b="1">
                <a:solidFill>
                  <a:srgbClr val="FFFFFF"/>
                </a:solidFill>
                <a:latin typeface="Arial" pitchFamily="34" charset="0"/>
                <a:ea typeface="ＭＳ Ｐゴシック" pitchFamily="34" charset="-128"/>
                <a:cs typeface="Arial" pitchFamily="34" charset="0"/>
              </a:defRPr>
            </a:lvl1pPr>
            <a:lvl2pPr marL="742950" indent="-285750" eaLnBrk="0" hangingPunct="0">
              <a:defRPr>
                <a:latin typeface="Calibri" pitchFamily="34" charset="0"/>
                <a:cs typeface="Arial" pitchFamily="34" charset="0"/>
              </a:defRPr>
            </a:lvl2pPr>
            <a:lvl3pPr marL="1143000" indent="-228600" eaLnBrk="0" hangingPunct="0">
              <a:defRPr>
                <a:latin typeface="Calibri" pitchFamily="34" charset="0"/>
                <a:cs typeface="Arial" pitchFamily="34" charset="0"/>
              </a:defRPr>
            </a:lvl3pPr>
            <a:lvl4pPr marL="1600200" indent="-228600" eaLnBrk="0" hangingPunct="0">
              <a:defRPr>
                <a:latin typeface="Calibri" pitchFamily="34" charset="0"/>
                <a:cs typeface="Arial" pitchFamily="34" charset="0"/>
              </a:defRPr>
            </a:lvl4pPr>
            <a:lvl5pPr marL="2057400" indent="-228600" eaLnBrk="0" hangingPunct="0">
              <a:defRPr>
                <a:latin typeface="Calibri" pitchFamily="34" charset="0"/>
                <a:cs typeface="Arial" pitchFamily="34" charset="0"/>
              </a:defRPr>
            </a:lvl5pPr>
            <a:lvl6pPr marL="2514600" indent="-228600" eaLnBrk="0" fontAlgn="base" hangingPunct="0">
              <a:spcBef>
                <a:spcPct val="0"/>
              </a:spcBef>
              <a:spcAft>
                <a:spcPct val="0"/>
              </a:spcAft>
              <a:defRPr>
                <a:latin typeface="Calibri" pitchFamily="34" charset="0"/>
                <a:cs typeface="Arial" pitchFamily="34" charset="0"/>
              </a:defRPr>
            </a:lvl6pPr>
            <a:lvl7pPr marL="2971800" indent="-228600" eaLnBrk="0" fontAlgn="base" hangingPunct="0">
              <a:spcBef>
                <a:spcPct val="0"/>
              </a:spcBef>
              <a:spcAft>
                <a:spcPct val="0"/>
              </a:spcAft>
              <a:defRPr>
                <a:latin typeface="Calibri" pitchFamily="34" charset="0"/>
                <a:cs typeface="Arial" pitchFamily="34" charset="0"/>
              </a:defRPr>
            </a:lvl7pPr>
            <a:lvl8pPr marL="3429000" indent="-228600" eaLnBrk="0" fontAlgn="base" hangingPunct="0">
              <a:spcBef>
                <a:spcPct val="0"/>
              </a:spcBef>
              <a:spcAft>
                <a:spcPct val="0"/>
              </a:spcAft>
              <a:defRPr>
                <a:latin typeface="Calibri" pitchFamily="34" charset="0"/>
                <a:cs typeface="Arial" pitchFamily="34" charset="0"/>
              </a:defRPr>
            </a:lvl8pPr>
            <a:lvl9pPr marL="3886200" indent="-228600" eaLnBrk="0" fontAlgn="base" hangingPunct="0">
              <a:spcBef>
                <a:spcPct val="0"/>
              </a:spcBef>
              <a:spcAft>
                <a:spcPct val="0"/>
              </a:spcAft>
              <a:defRPr>
                <a:latin typeface="Calibri" pitchFamily="34" charset="0"/>
                <a:cs typeface="Arial" pitchFamily="34" charset="0"/>
              </a:defRPr>
            </a:lvl9pPr>
          </a:lstStyle>
          <a:p>
            <a:pPr algn="ctr"/>
            <a:r>
              <a:rPr lang="es-ES" sz="3200" dirty="0">
                <a:solidFill>
                  <a:srgbClr val="FFFF00"/>
                </a:solidFill>
              </a:rPr>
              <a:t>Post </a:t>
            </a:r>
            <a:r>
              <a:rPr lang="es-ES" sz="3200" dirty="0" err="1">
                <a:solidFill>
                  <a:srgbClr val="FFFF00"/>
                </a:solidFill>
              </a:rPr>
              <a:t>aspiration</a:t>
            </a:r>
            <a:endParaRPr lang="es-ES" sz="3200" dirty="0">
              <a:solidFill>
                <a:srgbClr val="FFFF00"/>
              </a:solidFill>
            </a:endParaRPr>
          </a:p>
        </p:txBody>
      </p:sp>
      <p:sp>
        <p:nvSpPr>
          <p:cNvPr id="3" name="Rectangle 2"/>
          <p:cNvSpPr/>
          <p:nvPr/>
        </p:nvSpPr>
        <p:spPr>
          <a:xfrm>
            <a:off x="3181363" y="6462444"/>
            <a:ext cx="2781274"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alpha val="43137"/>
                    </a:srgbClr>
                  </a:outerShdw>
                </a:effectLst>
                <a:latin typeface="Arial" charset="0"/>
                <a:ea typeface="ヒラギノ角ゴ Pro W3" pitchFamily="-111" charset="-128"/>
              </a:rPr>
              <a:t>c/o Prof. Valdes, Murcia, Spain</a:t>
            </a:r>
          </a:p>
        </p:txBody>
      </p:sp>
      <p:sp>
        <p:nvSpPr>
          <p:cNvPr id="8" name="Title 1"/>
          <p:cNvSpPr txBox="1">
            <a:spLocks/>
          </p:cNvSpPr>
          <p:nvPr/>
        </p:nvSpPr>
        <p:spPr>
          <a:xfrm>
            <a:off x="0" y="142126"/>
            <a:ext cx="9144000" cy="715962"/>
          </a:xfrm>
          <a:prstGeom prst="rect">
            <a:avLst/>
          </a:prstGeom>
        </p:spPr>
        <p:txBody>
          <a:bodyPr/>
          <a:lstStyle/>
          <a:p>
            <a:pPr algn="ctr" fontAlgn="auto">
              <a:spcAft>
                <a:spcPts val="0"/>
              </a:spcAft>
              <a:defRPr/>
            </a:pPr>
            <a:r>
              <a:rPr lang="en-US" sz="3200" b="1" dirty="0" err="1">
                <a:solidFill>
                  <a:srgbClr val="FFFFFF"/>
                </a:solidFill>
                <a:effectLst>
                  <a:outerShdw blurRad="38100" dist="38100" dir="2700000" algn="tl">
                    <a:srgbClr val="000000">
                      <a:alpha val="43137"/>
                    </a:srgbClr>
                  </a:outerShdw>
                </a:effectLst>
                <a:latin typeface="Arial"/>
                <a:ea typeface="+mj-ea"/>
                <a:cs typeface="+mj-cs"/>
              </a:rPr>
              <a:t>Hiệu</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quả</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khi</a:t>
            </a:r>
            <a:r>
              <a:rPr lang="en-US" sz="3200" b="1" dirty="0">
                <a:solidFill>
                  <a:srgbClr val="FFFFFF"/>
                </a:solidFill>
                <a:effectLst>
                  <a:outerShdw blurRad="38100" dist="38100" dir="2700000" algn="tl">
                    <a:srgbClr val="000000">
                      <a:alpha val="43137"/>
                    </a:srgbClr>
                  </a:outerShdw>
                </a:effectLst>
                <a:latin typeface="Arial"/>
                <a:ea typeface="+mj-ea"/>
                <a:cs typeface="+mj-cs"/>
              </a:rPr>
              <a:t> </a:t>
            </a:r>
            <a:r>
              <a:rPr lang="en-US" sz="3200" b="1" dirty="0" err="1">
                <a:solidFill>
                  <a:srgbClr val="FFFFFF"/>
                </a:solidFill>
                <a:effectLst>
                  <a:outerShdw blurRad="38100" dist="38100" dir="2700000" algn="tl">
                    <a:srgbClr val="000000">
                      <a:alpha val="43137"/>
                    </a:srgbClr>
                  </a:outerShdw>
                </a:effectLst>
                <a:latin typeface="Arial"/>
                <a:ea typeface="+mj-ea"/>
                <a:cs typeface="+mj-cs"/>
              </a:rPr>
              <a:t>soi</a:t>
            </a:r>
            <a:r>
              <a:rPr lang="en-US" sz="3200" b="1" dirty="0">
                <a:solidFill>
                  <a:srgbClr val="FFFFFF"/>
                </a:solidFill>
                <a:effectLst>
                  <a:outerShdw blurRad="38100" dist="38100" dir="2700000" algn="tl">
                    <a:srgbClr val="000000">
                      <a:alpha val="43137"/>
                    </a:srgbClr>
                  </a:outerShdw>
                </a:effectLst>
                <a:latin typeface="Arial"/>
                <a:ea typeface="+mj-ea"/>
                <a:cs typeface="+mj-cs"/>
              </a:rPr>
              <a:t> OCT?</a:t>
            </a:r>
          </a:p>
        </p:txBody>
      </p:sp>
      <p:pic>
        <p:nvPicPr>
          <p:cNvPr id="9" name="Imagen 1" descr="sanchez canovas postTb2.jpg"/>
          <p:cNvPicPr>
            <a:picLocks noChangeAspect="1"/>
          </p:cNvPicPr>
          <p:nvPr/>
        </p:nvPicPr>
        <p:blipFill>
          <a:blip r:embed="rId3" cstate="print">
            <a:extLst>
              <a:ext uri="{28A0092B-C50C-407E-A947-70E740481C1C}">
                <a14:useLocalDpi xmlns:a14="http://schemas.microsoft.com/office/drawing/2010/main" val="0"/>
              </a:ext>
            </a:extLst>
          </a:blip>
          <a:srcRect l="20564" t="21832" r="22125" b="22807"/>
          <a:stretch>
            <a:fillRect/>
          </a:stretch>
        </p:blipFill>
        <p:spPr bwMode="auto">
          <a:xfrm>
            <a:off x="0" y="1463158"/>
            <a:ext cx="4687888"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3" descr="sanchez canovas post Tbc3.jpg"/>
          <p:cNvPicPr>
            <a:picLocks noChangeAspect="1"/>
          </p:cNvPicPr>
          <p:nvPr/>
        </p:nvPicPr>
        <p:blipFill>
          <a:blip r:embed="rId4" cstate="print">
            <a:extLst>
              <a:ext uri="{28A0092B-C50C-407E-A947-70E740481C1C}">
                <a14:useLocalDpi xmlns:a14="http://schemas.microsoft.com/office/drawing/2010/main" val="0"/>
              </a:ext>
            </a:extLst>
          </a:blip>
          <a:srcRect l="16277" t="20078" r="19786" b="19688"/>
          <a:stretch>
            <a:fillRect/>
          </a:stretch>
        </p:blipFill>
        <p:spPr bwMode="auto">
          <a:xfrm>
            <a:off x="4969983" y="1463158"/>
            <a:ext cx="4091824" cy="38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511742"/>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8D67C4-C2C7-A543-922F-2797311AAD63}"/>
              </a:ext>
            </a:extLst>
          </p:cNvPr>
          <p:cNvGrpSpPr/>
          <p:nvPr/>
        </p:nvGrpSpPr>
        <p:grpSpPr>
          <a:xfrm>
            <a:off x="4566931" y="1751806"/>
            <a:ext cx="4479533" cy="2811676"/>
            <a:chOff x="-111246" y="1751806"/>
            <a:chExt cx="4479533" cy="2811676"/>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8250" b="21087"/>
            <a:stretch/>
          </p:blipFill>
          <p:spPr>
            <a:xfrm>
              <a:off x="-111246" y="2294010"/>
              <a:ext cx="4479533" cy="2269472"/>
            </a:xfrm>
            <a:prstGeom prst="rect">
              <a:avLst/>
            </a:prstGeom>
          </p:spPr>
        </p:pic>
        <p:sp>
          <p:nvSpPr>
            <p:cNvPr id="9" name="TextBox 8"/>
            <p:cNvSpPr txBox="1"/>
            <p:nvPr/>
          </p:nvSpPr>
          <p:spPr>
            <a:xfrm>
              <a:off x="-50514" y="1751806"/>
              <a:ext cx="435806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Stent-based exclusion</a:t>
              </a:r>
            </a:p>
          </p:txBody>
        </p:sp>
      </p:grpSp>
      <p:sp>
        <p:nvSpPr>
          <p:cNvPr id="13" name="Rectangle 2"/>
          <p:cNvSpPr txBox="1">
            <a:spLocks noChangeArrowheads="1"/>
          </p:cNvSpPr>
          <p:nvPr/>
        </p:nvSpPr>
        <p:spPr bwMode="auto">
          <a:xfrm>
            <a:off x="0" y="72032"/>
            <a:ext cx="9144000" cy="146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8100000" algn="ctr" rotWithShape="0">
                    <a:schemeClr val="bg2"/>
                  </a:outerShdw>
                </a:effectLst>
              </a14:hiddenEffects>
            </a:ext>
          </a:extLst>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mj-ea"/>
                <a:cs typeface="+mj-cs"/>
              </a:rPr>
              <a:t>Một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số</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thiết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bị</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khác</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trong</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hạn</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chế</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huyết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khối</a:t>
            </a:r>
            <a:r>
              <a:rPr kumimoji="0" lang="en-US" sz="3600" b="1" i="0" u="none" strike="noStrike" kern="1200" cap="none" spc="0" normalizeH="0" baseline="0" noProof="0" dirty="0">
                <a:ln>
                  <a:noFill/>
                </a:ln>
                <a:solidFill>
                  <a:srgbClr val="FFFFFF"/>
                </a:solidFill>
                <a:effectLst/>
                <a:uLnTx/>
                <a:uFillTx/>
                <a:latin typeface="Arial"/>
                <a:ea typeface="+mj-ea"/>
                <a:cs typeface="+mj-cs"/>
              </a:rPr>
              <a:t> NMCT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đang</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r>
              <a:rPr kumimoji="0" lang="en-US" sz="3600" b="1" i="0" u="none" strike="noStrike" kern="1200" cap="none" spc="0" normalizeH="0" baseline="0" noProof="0" dirty="0" err="1">
                <a:ln>
                  <a:noFill/>
                </a:ln>
                <a:solidFill>
                  <a:srgbClr val="FFFFFF"/>
                </a:solidFill>
                <a:effectLst/>
                <a:uLnTx/>
                <a:uFillTx/>
                <a:latin typeface="Arial"/>
                <a:ea typeface="+mj-ea"/>
                <a:cs typeface="+mj-cs"/>
              </a:rPr>
              <a:t>th</a:t>
            </a:r>
            <a:r>
              <a:rPr lang="en-US" dirty="0">
                <a:solidFill>
                  <a:srgbClr val="FFFFFF"/>
                </a:solidFill>
                <a:effectLst/>
                <a:latin typeface="Arial"/>
              </a:rPr>
              <a:t>ử </a:t>
            </a:r>
            <a:r>
              <a:rPr lang="en-US" dirty="0" err="1">
                <a:solidFill>
                  <a:srgbClr val="FFFFFF"/>
                </a:solidFill>
                <a:effectLst/>
                <a:latin typeface="Arial"/>
              </a:rPr>
              <a:t>nghiệm</a:t>
            </a:r>
            <a:endParaRPr kumimoji="0" lang="en-US" sz="3600" b="1" i="0" u="none" strike="noStrike" kern="1200" cap="none" spc="0" normalizeH="0" baseline="0" noProof="0" dirty="0">
              <a:ln>
                <a:noFill/>
              </a:ln>
              <a:solidFill>
                <a:srgbClr val="FFFFFF"/>
              </a:solidFill>
              <a:effectLst/>
              <a:uLnTx/>
              <a:uFillTx/>
              <a:latin typeface="Arial"/>
              <a:ea typeface="+mj-ea"/>
              <a:cs typeface="+mj-cs"/>
            </a:endParaRPr>
          </a:p>
        </p:txBody>
      </p:sp>
      <p:sp>
        <p:nvSpPr>
          <p:cNvPr id="15" name="Rectangle 14"/>
          <p:cNvSpPr/>
          <p:nvPr/>
        </p:nvSpPr>
        <p:spPr>
          <a:xfrm>
            <a:off x="0" y="4829396"/>
            <a:ext cx="91440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DE25E">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rPr>
              <a:t>Some evidence for possible beneficial effects,                       but lack definitive trial data </a:t>
            </a:r>
            <a:endParaRPr kumimoji="0" lang="en-US" sz="1400" b="0" i="0" u="none" strike="noStrike" kern="1200" cap="none" spc="0" normalizeH="0" baseline="0" noProof="0" dirty="0">
              <a:ln>
                <a:noFill/>
              </a:ln>
              <a:solidFill>
                <a:srgbClr val="FDE25E">
                  <a:lumMod val="75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nvGrpSpPr>
          <p:cNvPr id="12" name="Group 11">
            <a:extLst>
              <a:ext uri="{FF2B5EF4-FFF2-40B4-BE49-F238E27FC236}">
                <a16:creationId xmlns:a16="http://schemas.microsoft.com/office/drawing/2014/main" id="{5934D2E4-3090-9447-9736-BE3C13E7AC52}"/>
              </a:ext>
            </a:extLst>
          </p:cNvPr>
          <p:cNvGrpSpPr/>
          <p:nvPr/>
        </p:nvGrpSpPr>
        <p:grpSpPr>
          <a:xfrm>
            <a:off x="134112" y="1751806"/>
            <a:ext cx="4374904" cy="2595306"/>
            <a:chOff x="4616696" y="1751806"/>
            <a:chExt cx="4374904" cy="2595306"/>
          </a:xfrm>
        </p:grpSpPr>
        <p:grpSp>
          <p:nvGrpSpPr>
            <p:cNvPr id="14" name="Group 13">
              <a:extLst>
                <a:ext uri="{FF2B5EF4-FFF2-40B4-BE49-F238E27FC236}">
                  <a16:creationId xmlns:a16="http://schemas.microsoft.com/office/drawing/2014/main" id="{5885CF7E-0879-1F46-AC9E-B44AD0E1C156}"/>
                </a:ext>
              </a:extLst>
            </p:cNvPr>
            <p:cNvGrpSpPr/>
            <p:nvPr/>
          </p:nvGrpSpPr>
          <p:grpSpPr>
            <a:xfrm>
              <a:off x="4616696" y="2388461"/>
              <a:ext cx="4374904" cy="1958651"/>
              <a:chOff x="587514" y="1820145"/>
              <a:chExt cx="3653759" cy="1635793"/>
            </a:xfrm>
          </p:grpSpPr>
          <p:pic>
            <p:nvPicPr>
              <p:cNvPr id="17" name="Picture 11" descr="clearway 2 sizes">
                <a:extLst>
                  <a:ext uri="{FF2B5EF4-FFF2-40B4-BE49-F238E27FC236}">
                    <a16:creationId xmlns:a16="http://schemas.microsoft.com/office/drawing/2014/main" id="{2D70AF8F-0B62-0A4D-95C9-7647D1BEF7CA}"/>
                  </a:ext>
                </a:extLst>
              </p:cNvPr>
              <p:cNvPicPr>
                <a:picLocks noChangeAspect="1" noChangeArrowheads="1"/>
              </p:cNvPicPr>
              <p:nvPr/>
            </p:nvPicPr>
            <p:blipFill rotWithShape="1">
              <a:blip r:embed="rId3"/>
              <a:srcRect t="10204" r="47608" b="11945"/>
              <a:stretch/>
            </p:blipFill>
            <p:spPr bwMode="auto">
              <a:xfrm>
                <a:off x="587514" y="1820145"/>
                <a:ext cx="3653759" cy="1635793"/>
              </a:xfrm>
              <a:prstGeom prst="rect">
                <a:avLst/>
              </a:prstGeom>
              <a:noFill/>
              <a:ln w="25400">
                <a:solidFill>
                  <a:schemeClr val="bg2"/>
                </a:solidFill>
                <a:miter lim="800000"/>
                <a:headEnd/>
                <a:tailEnd/>
              </a:ln>
            </p:spPr>
          </p:pic>
          <p:sp>
            <p:nvSpPr>
              <p:cNvPr id="18" name="Rectangle 17">
                <a:extLst>
                  <a:ext uri="{FF2B5EF4-FFF2-40B4-BE49-F238E27FC236}">
                    <a16:creationId xmlns:a16="http://schemas.microsoft.com/office/drawing/2014/main" id="{C03CE2F4-05E8-1848-8509-CEDD485C6EBC}"/>
                  </a:ext>
                </a:extLst>
              </p:cNvPr>
              <p:cNvSpPr/>
              <p:nvPr/>
            </p:nvSpPr>
            <p:spPr bwMode="auto">
              <a:xfrm>
                <a:off x="2530613" y="2674888"/>
                <a:ext cx="1710659" cy="781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A62CDDAB-A7B2-D148-A32E-6A656317B29C}"/>
                </a:ext>
              </a:extLst>
            </p:cNvPr>
            <p:cNvSpPr txBox="1"/>
            <p:nvPr/>
          </p:nvSpPr>
          <p:spPr>
            <a:xfrm>
              <a:off x="4844316" y="1751806"/>
              <a:ext cx="3919664"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Intralesion GPIIb/IIIa</a:t>
              </a:r>
            </a:p>
          </p:txBody>
        </p:sp>
      </p:grpSp>
    </p:spTree>
    <p:extLst>
      <p:ext uri="{BB962C8B-B14F-4D97-AF65-F5344CB8AC3E}">
        <p14:creationId xmlns:p14="http://schemas.microsoft.com/office/powerpoint/2010/main" val="2749588480"/>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A4EF-532B-4477-BA69-EFCE174E013E}"/>
              </a:ext>
            </a:extLst>
          </p:cNvPr>
          <p:cNvSpPr>
            <a:spLocks noGrp="1"/>
          </p:cNvSpPr>
          <p:nvPr>
            <p:ph type="title"/>
          </p:nvPr>
        </p:nvSpPr>
        <p:spPr>
          <a:xfrm>
            <a:off x="295274" y="155575"/>
            <a:ext cx="8755063" cy="755650"/>
          </a:xfrm>
        </p:spPr>
        <p:txBody>
          <a:bodyPr/>
          <a:lstStyle/>
          <a:p>
            <a:r>
              <a:rPr lang="en-US" dirty="0" err="1"/>
              <a:t>Vấn</a:t>
            </a:r>
            <a:r>
              <a:rPr lang="en-US" dirty="0"/>
              <a:t> </a:t>
            </a:r>
            <a:r>
              <a:rPr lang="en-US" dirty="0" err="1"/>
              <a:t>đề</a:t>
            </a:r>
            <a:r>
              <a:rPr lang="en-US" dirty="0"/>
              <a:t> </a:t>
            </a:r>
            <a:r>
              <a:rPr lang="en-US" dirty="0" err="1"/>
              <a:t>có</a:t>
            </a:r>
            <a:r>
              <a:rPr lang="en-US" dirty="0"/>
              <a:t> </a:t>
            </a:r>
            <a:r>
              <a:rPr lang="en-US" dirty="0" err="1"/>
              <a:t>nên</a:t>
            </a:r>
            <a:r>
              <a:rPr lang="en-US" dirty="0"/>
              <a:t> can </a:t>
            </a:r>
            <a:r>
              <a:rPr lang="en-US" dirty="0" err="1"/>
              <a:t>thiệp</a:t>
            </a:r>
            <a:r>
              <a:rPr lang="en-US" dirty="0"/>
              <a:t> ĐMV </a:t>
            </a:r>
            <a:r>
              <a:rPr lang="en-US" dirty="0" err="1"/>
              <a:t>không</a:t>
            </a:r>
            <a:r>
              <a:rPr lang="en-US" dirty="0"/>
              <a:t> </a:t>
            </a:r>
            <a:r>
              <a:rPr lang="en-US" dirty="0" err="1"/>
              <a:t>phải</a:t>
            </a:r>
            <a:r>
              <a:rPr lang="en-US" dirty="0"/>
              <a:t> </a:t>
            </a:r>
            <a:r>
              <a:rPr lang="en-US" dirty="0" err="1"/>
              <a:t>thủ</a:t>
            </a:r>
            <a:r>
              <a:rPr lang="en-US" dirty="0"/>
              <a:t> </a:t>
            </a:r>
            <a:r>
              <a:rPr lang="en-US" dirty="0" err="1"/>
              <a:t>phạm</a:t>
            </a:r>
            <a:r>
              <a:rPr lang="en-US" dirty="0"/>
              <a:t> </a:t>
            </a:r>
            <a:r>
              <a:rPr lang="en-US" dirty="0" err="1"/>
              <a:t>trong</a:t>
            </a:r>
            <a:r>
              <a:rPr lang="en-US" dirty="0"/>
              <a:t> </a:t>
            </a:r>
            <a:r>
              <a:rPr lang="en-US" dirty="0" err="1"/>
              <a:t>cùng</a:t>
            </a:r>
            <a:r>
              <a:rPr lang="en-US" dirty="0"/>
              <a:t> </a:t>
            </a:r>
            <a:r>
              <a:rPr lang="en-US" dirty="0" err="1"/>
              <a:t>thì</a:t>
            </a:r>
            <a:r>
              <a:rPr lang="en-US" dirty="0"/>
              <a:t> </a:t>
            </a:r>
            <a:r>
              <a:rPr lang="en-US" dirty="0" err="1"/>
              <a:t>hoặc</a:t>
            </a:r>
            <a:r>
              <a:rPr lang="en-US" dirty="0"/>
              <a:t> </a:t>
            </a:r>
            <a:r>
              <a:rPr lang="en-US" dirty="0" err="1"/>
              <a:t>trong</a:t>
            </a:r>
            <a:r>
              <a:rPr lang="en-US" dirty="0"/>
              <a:t> </a:t>
            </a:r>
            <a:r>
              <a:rPr lang="en-US" dirty="0" err="1"/>
              <a:t>thời</a:t>
            </a:r>
            <a:r>
              <a:rPr lang="en-US" dirty="0"/>
              <a:t> </a:t>
            </a:r>
            <a:r>
              <a:rPr lang="en-US" dirty="0" err="1"/>
              <a:t>gian</a:t>
            </a:r>
            <a:r>
              <a:rPr lang="en-US" dirty="0"/>
              <a:t> </a:t>
            </a:r>
            <a:r>
              <a:rPr lang="en-US" dirty="0" err="1"/>
              <a:t>nằm</a:t>
            </a:r>
            <a:r>
              <a:rPr lang="en-US" dirty="0"/>
              <a:t> </a:t>
            </a:r>
            <a:r>
              <a:rPr lang="en-US" dirty="0" err="1"/>
              <a:t>viện</a:t>
            </a:r>
            <a:r>
              <a:rPr lang="en-US" dirty="0"/>
              <a:t> ở  NMCT </a:t>
            </a:r>
            <a:r>
              <a:rPr lang="en-US" dirty="0" err="1"/>
              <a:t>cấp</a:t>
            </a:r>
            <a:endParaRPr lang="en-US" dirty="0"/>
          </a:p>
        </p:txBody>
      </p:sp>
      <p:sp>
        <p:nvSpPr>
          <p:cNvPr id="3" name="Content Placeholder 2">
            <a:extLst>
              <a:ext uri="{FF2B5EF4-FFF2-40B4-BE49-F238E27FC236}">
                <a16:creationId xmlns:a16="http://schemas.microsoft.com/office/drawing/2014/main" id="{E7CD173C-D8A7-45B9-927B-432FBDBC2F29}"/>
              </a:ext>
            </a:extLst>
          </p:cNvPr>
          <p:cNvSpPr>
            <a:spLocks noGrp="1"/>
          </p:cNvSpPr>
          <p:nvPr>
            <p:ph idx="1"/>
          </p:nvPr>
        </p:nvSpPr>
        <p:spPr>
          <a:xfrm>
            <a:off x="685800" y="2698750"/>
            <a:ext cx="7772400" cy="4114800"/>
          </a:xfrm>
        </p:spPr>
        <p:txBody>
          <a:bodyPr/>
          <a:lstStyle/>
          <a:p>
            <a:r>
              <a:rPr lang="en-US" dirty="0"/>
              <a:t> </a:t>
            </a:r>
            <a:r>
              <a:rPr lang="en-US" dirty="0" err="1"/>
              <a:t>trên</a:t>
            </a:r>
            <a:r>
              <a:rPr lang="en-US" dirty="0"/>
              <a:t> 50% BN NMCT </a:t>
            </a:r>
            <a:r>
              <a:rPr lang="en-US" dirty="0" err="1"/>
              <a:t>cấp</a:t>
            </a:r>
            <a:r>
              <a:rPr lang="en-US" dirty="0"/>
              <a:t> </a:t>
            </a:r>
            <a:r>
              <a:rPr lang="en-US" dirty="0" err="1"/>
              <a:t>có</a:t>
            </a:r>
            <a:r>
              <a:rPr lang="en-US" dirty="0"/>
              <a:t> </a:t>
            </a:r>
            <a:r>
              <a:rPr lang="en-US" dirty="0" err="1"/>
              <a:t>hẹp</a:t>
            </a:r>
            <a:r>
              <a:rPr lang="en-US" dirty="0"/>
              <a:t> </a:t>
            </a:r>
            <a:r>
              <a:rPr lang="en-US" dirty="0" err="1"/>
              <a:t>đáng</a:t>
            </a:r>
            <a:r>
              <a:rPr lang="en-US" dirty="0"/>
              <a:t> </a:t>
            </a:r>
            <a:r>
              <a:rPr lang="en-US" dirty="0" err="1"/>
              <a:t>kể</a:t>
            </a:r>
            <a:r>
              <a:rPr lang="en-US" dirty="0"/>
              <a:t> </a:t>
            </a:r>
            <a:r>
              <a:rPr lang="en-US" dirty="0" err="1"/>
              <a:t>các</a:t>
            </a:r>
            <a:r>
              <a:rPr lang="en-US" dirty="0"/>
              <a:t> </a:t>
            </a:r>
            <a:r>
              <a:rPr lang="en-US" dirty="0" err="1"/>
              <a:t>nhánh</a:t>
            </a:r>
            <a:r>
              <a:rPr lang="en-US" dirty="0"/>
              <a:t> </a:t>
            </a:r>
            <a:r>
              <a:rPr lang="en-US" dirty="0" err="1"/>
              <a:t>khác</a:t>
            </a:r>
            <a:r>
              <a:rPr lang="en-US" dirty="0"/>
              <a:t> </a:t>
            </a:r>
            <a:r>
              <a:rPr lang="en-US" dirty="0" err="1"/>
              <a:t>ngoài</a:t>
            </a:r>
            <a:r>
              <a:rPr lang="en-US" dirty="0"/>
              <a:t> </a:t>
            </a:r>
            <a:r>
              <a:rPr lang="en-US" dirty="0" err="1"/>
              <a:t>nhánh</a:t>
            </a:r>
            <a:r>
              <a:rPr lang="en-US" dirty="0"/>
              <a:t> </a:t>
            </a:r>
            <a:r>
              <a:rPr lang="en-US" dirty="0" err="1"/>
              <a:t>thủ</a:t>
            </a:r>
            <a:r>
              <a:rPr lang="en-US" dirty="0"/>
              <a:t> </a:t>
            </a:r>
            <a:r>
              <a:rPr lang="en-US" dirty="0" err="1"/>
              <a:t>phạm</a:t>
            </a:r>
            <a:r>
              <a:rPr lang="en-US" dirty="0"/>
              <a:t> </a:t>
            </a:r>
            <a:r>
              <a:rPr lang="en-US" dirty="0" err="1"/>
              <a:t>bị</a:t>
            </a:r>
            <a:r>
              <a:rPr lang="en-US" dirty="0"/>
              <a:t> </a:t>
            </a:r>
            <a:r>
              <a:rPr lang="en-US" dirty="0" err="1"/>
              <a:t>tắc</a:t>
            </a:r>
            <a:endParaRPr lang="en-US" dirty="0"/>
          </a:p>
          <a:p>
            <a:r>
              <a:rPr lang="en-US" dirty="0"/>
              <a:t> </a:t>
            </a:r>
            <a:r>
              <a:rPr lang="en-US" dirty="0" err="1"/>
              <a:t>trước</a:t>
            </a:r>
            <a:r>
              <a:rPr lang="en-US" dirty="0"/>
              <a:t> </a:t>
            </a:r>
            <a:r>
              <a:rPr lang="en-US" dirty="0" err="1"/>
              <a:t>đây</a:t>
            </a:r>
            <a:r>
              <a:rPr lang="en-US" dirty="0"/>
              <a:t> (</a:t>
            </a:r>
            <a:r>
              <a:rPr lang="en-US" dirty="0" err="1"/>
              <a:t>các</a:t>
            </a:r>
            <a:r>
              <a:rPr lang="en-US" dirty="0"/>
              <a:t> </a:t>
            </a:r>
            <a:r>
              <a:rPr lang="en-US" dirty="0" err="1"/>
              <a:t>khuyến</a:t>
            </a:r>
            <a:r>
              <a:rPr lang="en-US" dirty="0"/>
              <a:t> </a:t>
            </a:r>
            <a:r>
              <a:rPr lang="en-US" dirty="0" err="1"/>
              <a:t>cáo</a:t>
            </a:r>
            <a:r>
              <a:rPr lang="en-US" dirty="0"/>
              <a:t> tr</a:t>
            </a:r>
            <a:r>
              <a:rPr lang="vi-VN" dirty="0"/>
              <a:t>ư</a:t>
            </a:r>
            <a:r>
              <a:rPr lang="en-US" dirty="0" err="1"/>
              <a:t>ớc</a:t>
            </a:r>
            <a:r>
              <a:rPr lang="en-US" dirty="0"/>
              <a:t> 2015): </a:t>
            </a:r>
            <a:r>
              <a:rPr lang="en-US" dirty="0" err="1"/>
              <a:t>không</a:t>
            </a:r>
            <a:r>
              <a:rPr lang="en-US" dirty="0"/>
              <a:t> đ</a:t>
            </a:r>
            <a:r>
              <a:rPr lang="vi-VN" dirty="0"/>
              <a:t>ư</a:t>
            </a:r>
            <a:r>
              <a:rPr lang="en-US" dirty="0" err="1"/>
              <a:t>ợc</a:t>
            </a:r>
            <a:r>
              <a:rPr lang="en-US" dirty="0"/>
              <a:t> can </a:t>
            </a:r>
            <a:r>
              <a:rPr lang="en-US" dirty="0" err="1"/>
              <a:t>thiệp</a:t>
            </a:r>
            <a:r>
              <a:rPr lang="en-US" dirty="0"/>
              <a:t> </a:t>
            </a:r>
            <a:r>
              <a:rPr lang="en-US" dirty="0" err="1"/>
              <a:t>các</a:t>
            </a:r>
            <a:r>
              <a:rPr lang="en-US" dirty="0"/>
              <a:t> </a:t>
            </a:r>
            <a:r>
              <a:rPr lang="en-US" dirty="0" err="1"/>
              <a:t>nhánh</a:t>
            </a:r>
            <a:r>
              <a:rPr lang="en-US" dirty="0"/>
              <a:t> </a:t>
            </a:r>
            <a:r>
              <a:rPr lang="en-US" dirty="0" err="1"/>
              <a:t>này</a:t>
            </a:r>
            <a:r>
              <a:rPr lang="en-US" dirty="0"/>
              <a:t> </a:t>
            </a:r>
            <a:r>
              <a:rPr lang="en-US" dirty="0" err="1"/>
              <a:t>trong</a:t>
            </a:r>
            <a:r>
              <a:rPr lang="en-US" dirty="0"/>
              <a:t> </a:t>
            </a:r>
            <a:r>
              <a:rPr lang="en-US" dirty="0" err="1"/>
              <a:t>cùng</a:t>
            </a:r>
            <a:r>
              <a:rPr lang="en-US" dirty="0"/>
              <a:t> </a:t>
            </a:r>
            <a:r>
              <a:rPr lang="en-US" dirty="0" err="1"/>
              <a:t>thì</a:t>
            </a:r>
            <a:r>
              <a:rPr lang="en-US" dirty="0"/>
              <a:t> </a:t>
            </a:r>
            <a:r>
              <a:rPr lang="en-US" dirty="0" err="1"/>
              <a:t>hoặc</a:t>
            </a:r>
            <a:r>
              <a:rPr lang="en-US" dirty="0"/>
              <a:t> </a:t>
            </a:r>
            <a:r>
              <a:rPr lang="en-US" dirty="0" err="1"/>
              <a:t>trong</a:t>
            </a:r>
            <a:r>
              <a:rPr lang="en-US" dirty="0"/>
              <a:t> </a:t>
            </a:r>
            <a:r>
              <a:rPr lang="en-US" dirty="0" err="1"/>
              <a:t>thời</a:t>
            </a:r>
            <a:r>
              <a:rPr lang="en-US" dirty="0"/>
              <a:t> </a:t>
            </a:r>
            <a:r>
              <a:rPr lang="en-US" dirty="0" err="1"/>
              <a:t>gian</a:t>
            </a:r>
            <a:r>
              <a:rPr lang="en-US" dirty="0"/>
              <a:t> </a:t>
            </a:r>
            <a:r>
              <a:rPr lang="en-US" dirty="0" err="1"/>
              <a:t>nằm</a:t>
            </a:r>
            <a:r>
              <a:rPr lang="en-US" dirty="0"/>
              <a:t> </a:t>
            </a:r>
            <a:r>
              <a:rPr lang="en-US" dirty="0" err="1"/>
              <a:t>viện</a:t>
            </a:r>
            <a:endParaRPr lang="en-US" dirty="0"/>
          </a:p>
        </p:txBody>
      </p:sp>
    </p:spTree>
    <p:extLst>
      <p:ext uri="{BB962C8B-B14F-4D97-AF65-F5344CB8AC3E}">
        <p14:creationId xmlns:p14="http://schemas.microsoft.com/office/powerpoint/2010/main" val="3208790450"/>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Rectangle 38"/>
          <p:cNvSpPr>
            <a:spLocks noChangeArrowheads="1"/>
          </p:cNvSpPr>
          <p:nvPr/>
        </p:nvSpPr>
        <p:spPr bwMode="hidden">
          <a:xfrm>
            <a:off x="0" y="1810328"/>
            <a:ext cx="9134856" cy="3870037"/>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2" name="Title 1">
            <a:extLst>
              <a:ext uri="{FF2B5EF4-FFF2-40B4-BE49-F238E27FC236}">
                <a16:creationId xmlns:a16="http://schemas.microsoft.com/office/drawing/2014/main" id="{28063BDC-57E0-7A48-98BC-425AD4551634}"/>
              </a:ext>
            </a:extLst>
          </p:cNvPr>
          <p:cNvSpPr>
            <a:spLocks noGrp="1"/>
          </p:cNvSpPr>
          <p:nvPr>
            <p:ph type="title"/>
          </p:nvPr>
        </p:nvSpPr>
        <p:spPr>
          <a:xfrm>
            <a:off x="123825" y="81684"/>
            <a:ext cx="8896350" cy="755650"/>
          </a:xfrm>
        </p:spPr>
        <p:txBody>
          <a:bodyPr/>
          <a:lstStyle/>
          <a:p>
            <a:r>
              <a:rPr lang="en-US" sz="3200" dirty="0">
                <a:effectLst/>
              </a:rPr>
              <a:t>Can </a:t>
            </a:r>
            <a:r>
              <a:rPr lang="en-US" sz="3200" dirty="0" err="1">
                <a:effectLst/>
              </a:rPr>
              <a:t>thiệp</a:t>
            </a:r>
            <a:r>
              <a:rPr lang="en-US" sz="3200" dirty="0">
                <a:effectLst/>
              </a:rPr>
              <a:t> </a:t>
            </a:r>
            <a:r>
              <a:rPr lang="en-US" sz="3200" dirty="0" err="1">
                <a:effectLst/>
              </a:rPr>
              <a:t>sớm</a:t>
            </a:r>
            <a:r>
              <a:rPr lang="en-US" sz="3200" dirty="0">
                <a:effectLst/>
              </a:rPr>
              <a:t> </a:t>
            </a:r>
            <a:r>
              <a:rPr lang="en-US" sz="3200" dirty="0" err="1">
                <a:effectLst/>
              </a:rPr>
              <a:t>toàn</a:t>
            </a:r>
            <a:r>
              <a:rPr lang="en-US" sz="3200" dirty="0">
                <a:effectLst/>
              </a:rPr>
              <a:t> </a:t>
            </a:r>
            <a:r>
              <a:rPr lang="en-US" sz="3200" dirty="0" err="1">
                <a:effectLst/>
              </a:rPr>
              <a:t>bộ</a:t>
            </a:r>
            <a:r>
              <a:rPr lang="en-US" sz="3200" dirty="0">
                <a:effectLst/>
              </a:rPr>
              <a:t> </a:t>
            </a:r>
            <a:r>
              <a:rPr lang="en-US" sz="3200" dirty="0" err="1">
                <a:effectLst/>
              </a:rPr>
              <a:t>các</a:t>
            </a:r>
            <a:r>
              <a:rPr lang="en-US" sz="3200" dirty="0">
                <a:effectLst/>
              </a:rPr>
              <a:t> </a:t>
            </a:r>
            <a:r>
              <a:rPr lang="en-US" sz="3200" dirty="0" err="1">
                <a:effectLst/>
              </a:rPr>
              <a:t>nhánh</a:t>
            </a:r>
            <a:r>
              <a:rPr lang="en-US" sz="3200" dirty="0">
                <a:effectLst/>
              </a:rPr>
              <a:t> so </a:t>
            </a:r>
            <a:r>
              <a:rPr lang="en-US" sz="3200" dirty="0" err="1">
                <a:effectLst/>
              </a:rPr>
              <a:t>với</a:t>
            </a:r>
            <a:r>
              <a:rPr lang="en-US" sz="3200" dirty="0">
                <a:effectLst/>
              </a:rPr>
              <a:t> </a:t>
            </a:r>
            <a:r>
              <a:rPr lang="en-US" sz="3200" dirty="0" err="1">
                <a:effectLst/>
              </a:rPr>
              <a:t>chỉ</a:t>
            </a:r>
            <a:r>
              <a:rPr lang="en-US" sz="3200" dirty="0">
                <a:effectLst/>
              </a:rPr>
              <a:t> can </a:t>
            </a:r>
            <a:r>
              <a:rPr lang="en-US" sz="3200" dirty="0" err="1">
                <a:effectLst/>
              </a:rPr>
              <a:t>thiệp</a:t>
            </a:r>
            <a:r>
              <a:rPr lang="en-US" sz="3200" dirty="0">
                <a:effectLst/>
              </a:rPr>
              <a:t> ĐMV </a:t>
            </a:r>
            <a:r>
              <a:rPr lang="en-US" sz="3200" dirty="0" err="1">
                <a:effectLst/>
              </a:rPr>
              <a:t>thủ</a:t>
            </a:r>
            <a:r>
              <a:rPr lang="en-US" sz="3200" dirty="0">
                <a:effectLst/>
              </a:rPr>
              <a:t> </a:t>
            </a:r>
            <a:r>
              <a:rPr lang="en-US" sz="3200" dirty="0" err="1">
                <a:effectLst/>
              </a:rPr>
              <a:t>phạm</a:t>
            </a:r>
            <a:r>
              <a:rPr lang="en-US" sz="3200" dirty="0">
                <a:effectLst/>
              </a:rPr>
              <a:t>: </a:t>
            </a:r>
            <a:r>
              <a:rPr lang="en-US" sz="3200" b="0" dirty="0">
                <a:solidFill>
                  <a:schemeClr val="tx2">
                    <a:lumMod val="60000"/>
                    <a:lumOff val="40000"/>
                  </a:schemeClr>
                </a:solidFill>
                <a:effectLst/>
              </a:rPr>
              <a:t>10 RCTs, 3,488 pts</a:t>
            </a:r>
            <a:r>
              <a:rPr lang="en-US" sz="2800" b="0" dirty="0">
                <a:solidFill>
                  <a:schemeClr val="tx2">
                    <a:lumMod val="60000"/>
                    <a:lumOff val="40000"/>
                  </a:schemeClr>
                </a:solidFill>
                <a:effectLst/>
              </a:rPr>
              <a:t/>
            </a:r>
            <a:br>
              <a:rPr lang="en-US" sz="2800" b="0" dirty="0">
                <a:solidFill>
                  <a:schemeClr val="tx2">
                    <a:lumMod val="60000"/>
                    <a:lumOff val="40000"/>
                  </a:schemeClr>
                </a:solidFill>
                <a:effectLst/>
              </a:rPr>
            </a:br>
            <a:r>
              <a:rPr lang="en-US" sz="3200" dirty="0">
                <a:solidFill>
                  <a:srgbClr val="FFFF00"/>
                </a:solidFill>
                <a:effectLst/>
              </a:rPr>
              <a:t>Long-term (≥1 year) CV Mortality (n=2,229)</a:t>
            </a:r>
            <a:r>
              <a:rPr lang="en-US" sz="3200" dirty="0">
                <a:effectLst/>
              </a:rPr>
              <a:t/>
            </a:r>
            <a:br>
              <a:rPr lang="en-US" sz="3200" dirty="0">
                <a:effectLst/>
              </a:rPr>
            </a:br>
            <a:endParaRPr lang="en-US" sz="3200" dirty="0"/>
          </a:p>
        </p:txBody>
      </p:sp>
      <p:sp>
        <p:nvSpPr>
          <p:cNvPr id="8" name="Rectangle 7">
            <a:extLst>
              <a:ext uri="{FF2B5EF4-FFF2-40B4-BE49-F238E27FC236}">
                <a16:creationId xmlns:a16="http://schemas.microsoft.com/office/drawing/2014/main" id="{C6AF4D83-6E2D-4C4C-A62C-9F6FFDB73FAC}"/>
              </a:ext>
            </a:extLst>
          </p:cNvPr>
          <p:cNvSpPr/>
          <p:nvPr/>
        </p:nvSpPr>
        <p:spPr>
          <a:xfrm>
            <a:off x="1536300" y="6417755"/>
            <a:ext cx="6071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Bravo CA et al. Cochrane Database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Syst</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Rev. 2017 May 3;5;doi:10.1002/14651858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Smits P et al. </a:t>
            </a: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Engl J Med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2017;376:1234-44</a:t>
            </a:r>
          </a:p>
        </p:txBody>
      </p:sp>
      <p:sp>
        <p:nvSpPr>
          <p:cNvPr id="10" name="Text Box 24"/>
          <p:cNvSpPr txBox="1">
            <a:spLocks noChangeArrowheads="1"/>
          </p:cNvSpPr>
          <p:nvPr/>
        </p:nvSpPr>
        <p:spPr bwMode="auto">
          <a:xfrm>
            <a:off x="7628081" y="2368985"/>
            <a:ext cx="1495922" cy="233910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0.28 [0.06, 1.32]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0.55 [0.19, 1.63]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0.39 [0.15, 1.03]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0.33 [0.01, 8.01]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0.39 [0.13, 1.24]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0.78 [0.36, 1.68]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0.50 [0.32, 0.79]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P=0.003</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DE25E"/>
              </a:solidFill>
              <a:effectLst/>
              <a:uLnTx/>
              <a:uFillTx/>
              <a:latin typeface="Arial"/>
              <a:ea typeface="ヒラギノ角ゴ Pro W3"/>
              <a:cs typeface="+mn-cs"/>
            </a:endParaRPr>
          </a:p>
        </p:txBody>
      </p:sp>
      <p:sp>
        <p:nvSpPr>
          <p:cNvPr id="12" name="Line 5"/>
          <p:cNvSpPr>
            <a:spLocks noChangeShapeType="1"/>
          </p:cNvSpPr>
          <p:nvPr/>
        </p:nvSpPr>
        <p:spPr bwMode="auto">
          <a:xfrm>
            <a:off x="5007006" y="5038438"/>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Line 6"/>
          <p:cNvSpPr>
            <a:spLocks noChangeShapeType="1"/>
          </p:cNvSpPr>
          <p:nvPr/>
        </p:nvSpPr>
        <p:spPr bwMode="auto">
          <a:xfrm>
            <a:off x="5791200" y="5038438"/>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Box 8"/>
          <p:cNvSpPr txBox="1">
            <a:spLocks noChangeArrowheads="1"/>
          </p:cNvSpPr>
          <p:nvPr/>
        </p:nvSpPr>
        <p:spPr bwMode="auto">
          <a:xfrm>
            <a:off x="4739954" y="5087651"/>
            <a:ext cx="532517"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0.01</a:t>
            </a:r>
          </a:p>
        </p:txBody>
      </p:sp>
      <p:sp>
        <p:nvSpPr>
          <p:cNvPr id="15" name="Text Box 10"/>
          <p:cNvSpPr txBox="1">
            <a:spLocks noChangeArrowheads="1"/>
          </p:cNvSpPr>
          <p:nvPr/>
        </p:nvSpPr>
        <p:spPr bwMode="auto">
          <a:xfrm>
            <a:off x="4123748" y="5318650"/>
            <a:ext cx="1622425" cy="30480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Complete</a:t>
            </a:r>
          </a:p>
        </p:txBody>
      </p:sp>
      <p:sp>
        <p:nvSpPr>
          <p:cNvPr id="16" name="Text Box 11"/>
          <p:cNvSpPr txBox="1">
            <a:spLocks noChangeArrowheads="1"/>
          </p:cNvSpPr>
          <p:nvPr/>
        </p:nvSpPr>
        <p:spPr bwMode="auto">
          <a:xfrm>
            <a:off x="5834188" y="5315673"/>
            <a:ext cx="18245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Culprit-only</a:t>
            </a:r>
          </a:p>
        </p:txBody>
      </p:sp>
      <p:sp>
        <p:nvSpPr>
          <p:cNvPr id="17" name="Line 14"/>
          <p:cNvSpPr>
            <a:spLocks noChangeShapeType="1"/>
          </p:cNvSpPr>
          <p:nvPr/>
        </p:nvSpPr>
        <p:spPr bwMode="auto">
          <a:xfrm>
            <a:off x="5791200" y="2368984"/>
            <a:ext cx="0" cy="269254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Line 15"/>
          <p:cNvSpPr>
            <a:spLocks noChangeShapeType="1"/>
          </p:cNvSpPr>
          <p:nvPr/>
        </p:nvSpPr>
        <p:spPr bwMode="auto">
          <a:xfrm>
            <a:off x="98423" y="2372160"/>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 Box 17"/>
          <p:cNvSpPr txBox="1">
            <a:spLocks noChangeArrowheads="1"/>
          </p:cNvSpPr>
          <p:nvPr/>
        </p:nvSpPr>
        <p:spPr bwMode="auto">
          <a:xfrm>
            <a:off x="16514" y="1860985"/>
            <a:ext cx="1355086" cy="52322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Study or Subgroup</a:t>
            </a:r>
          </a:p>
        </p:txBody>
      </p:sp>
      <p:sp>
        <p:nvSpPr>
          <p:cNvPr id="20" name="Text Box 18"/>
          <p:cNvSpPr txBox="1">
            <a:spLocks noChangeArrowheads="1"/>
          </p:cNvSpPr>
          <p:nvPr/>
        </p:nvSpPr>
        <p:spPr bwMode="auto">
          <a:xfrm>
            <a:off x="2887663" y="1859397"/>
            <a:ext cx="1000595" cy="523220"/>
          </a:xfrm>
          <a:prstGeom prst="rect">
            <a:avLst/>
          </a:prstGeom>
          <a:noFill/>
          <a:ln w="9525">
            <a:noFill/>
            <a:miter lim="800000"/>
            <a:headEnd/>
            <a:tailEnd/>
          </a:ln>
          <a:effectLst/>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1" name="Text Box 19"/>
          <p:cNvSpPr txBox="1">
            <a:spLocks noChangeArrowheads="1"/>
          </p:cNvSpPr>
          <p:nvPr/>
        </p:nvSpPr>
        <p:spPr bwMode="auto">
          <a:xfrm>
            <a:off x="3815654" y="1859397"/>
            <a:ext cx="1188146"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Culprit-only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2" name="Text Box 20"/>
          <p:cNvSpPr txBox="1">
            <a:spLocks noChangeArrowheads="1"/>
          </p:cNvSpPr>
          <p:nvPr/>
        </p:nvSpPr>
        <p:spPr bwMode="auto">
          <a:xfrm>
            <a:off x="4907741" y="1860985"/>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23" name="Text Box 24"/>
          <p:cNvSpPr txBox="1">
            <a:spLocks noChangeArrowheads="1"/>
          </p:cNvSpPr>
          <p:nvPr/>
        </p:nvSpPr>
        <p:spPr bwMode="auto">
          <a:xfrm>
            <a:off x="2336255" y="2368985"/>
            <a:ext cx="433131" cy="157735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p:txBody>
      </p:sp>
      <p:sp>
        <p:nvSpPr>
          <p:cNvPr id="24" name="AutoShape 32"/>
          <p:cNvSpPr>
            <a:spLocks noChangeArrowheads="1"/>
          </p:cNvSpPr>
          <p:nvPr/>
        </p:nvSpPr>
        <p:spPr bwMode="auto">
          <a:xfrm>
            <a:off x="5567237" y="4002079"/>
            <a:ext cx="133652" cy="81834"/>
          </a:xfrm>
          <a:prstGeom prst="diamond">
            <a:avLst/>
          </a:prstGeom>
          <a:solidFill>
            <a:schemeClr val="accent1"/>
          </a:solidFill>
          <a:ln w="31750">
            <a:solidFill>
              <a:schemeClr val="accent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CC99"/>
              </a:solidFill>
              <a:effectLst/>
              <a:uLnTx/>
              <a:uFillTx/>
              <a:latin typeface="Arial"/>
              <a:ea typeface="ヒラギノ角ゴ Pro W3"/>
              <a:cs typeface="+mn-cs"/>
            </a:endParaRPr>
          </a:p>
        </p:txBody>
      </p:sp>
      <p:sp>
        <p:nvSpPr>
          <p:cNvPr id="25" name="Line 33"/>
          <p:cNvSpPr>
            <a:spLocks noChangeShapeType="1"/>
          </p:cNvSpPr>
          <p:nvPr/>
        </p:nvSpPr>
        <p:spPr bwMode="auto">
          <a:xfrm>
            <a:off x="5389011" y="2530910"/>
            <a:ext cx="433937"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34"/>
          <p:cNvSpPr>
            <a:spLocks noChangeArrowheads="1"/>
          </p:cNvSpPr>
          <p:nvPr/>
        </p:nvSpPr>
        <p:spPr bwMode="auto">
          <a:xfrm>
            <a:off x="5567380" y="2491224"/>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Line 35"/>
          <p:cNvSpPr>
            <a:spLocks noChangeShapeType="1"/>
          </p:cNvSpPr>
          <p:nvPr/>
        </p:nvSpPr>
        <p:spPr bwMode="auto">
          <a:xfrm>
            <a:off x="5553078" y="2778541"/>
            <a:ext cx="336961"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Line 37"/>
          <p:cNvSpPr>
            <a:spLocks noChangeShapeType="1"/>
          </p:cNvSpPr>
          <p:nvPr/>
        </p:nvSpPr>
        <p:spPr bwMode="auto">
          <a:xfrm>
            <a:off x="5045428" y="3283380"/>
            <a:ext cx="1005840"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 Box 17"/>
          <p:cNvSpPr txBox="1">
            <a:spLocks noChangeArrowheads="1"/>
          </p:cNvSpPr>
          <p:nvPr/>
        </p:nvSpPr>
        <p:spPr bwMode="auto">
          <a:xfrm>
            <a:off x="2087789" y="1859397"/>
            <a:ext cx="930063"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Mean 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(years)</a:t>
            </a:r>
          </a:p>
        </p:txBody>
      </p:sp>
      <p:sp>
        <p:nvSpPr>
          <p:cNvPr id="32" name="TextBox 31">
            <a:extLst>
              <a:ext uri="{FF2B5EF4-FFF2-40B4-BE49-F238E27FC236}">
                <a16:creationId xmlns:a16="http://schemas.microsoft.com/office/drawing/2014/main" id="{58A8C5E1-9856-F14D-A5E1-C69A232BE364}"/>
              </a:ext>
            </a:extLst>
          </p:cNvPr>
          <p:cNvSpPr txBox="1"/>
          <p:nvPr/>
        </p:nvSpPr>
        <p:spPr>
          <a:xfrm>
            <a:off x="1211690" y="5779626"/>
            <a:ext cx="672062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 COMPARE-ACUTE (n=855): </a:t>
            </a:r>
            <a:r>
              <a:rPr kumimoji="0" lang="en-US" sz="1800" b="1" i="0" u="none" strike="noStrike" kern="1200" cap="none" spc="0" normalizeH="0" baseline="0" noProof="0" dirty="0">
                <a:ln>
                  <a:noFill/>
                </a:ln>
                <a:solidFill>
                  <a:srgbClr val="FFFFFF"/>
                </a:solidFill>
                <a:effectLst/>
                <a:uLnTx/>
                <a:uFillTx/>
                <a:latin typeface="Arial"/>
                <a:ea typeface="+mn-ea"/>
                <a:cs typeface="+mn-cs"/>
              </a:rPr>
              <a:t>1-year mortality 1.4% vs. 1.7%</a:t>
            </a:r>
          </a:p>
        </p:txBody>
      </p:sp>
      <p:sp>
        <p:nvSpPr>
          <p:cNvPr id="33" name="Text Box 24"/>
          <p:cNvSpPr txBox="1">
            <a:spLocks noChangeArrowheads="1"/>
          </p:cNvSpPr>
          <p:nvPr/>
        </p:nvSpPr>
        <p:spPr bwMode="auto">
          <a:xfrm>
            <a:off x="16514" y="2368985"/>
            <a:ext cx="2362634" cy="183127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CvLPRIT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DANAMI-3 PRIMULTI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Politi 2009</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PRAGUE-13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PRAMI 2013</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Zhang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1" i="0" u="none" strike="noStrike" kern="1200" cap="none" spc="0" normalizeH="0" baseline="0" noProof="0" dirty="0">
                <a:ln>
                  <a:noFill/>
                </a:ln>
                <a:solidFill>
                  <a:srgbClr val="FFFF00"/>
                </a:solidFill>
                <a:effectLst/>
                <a:uLnTx/>
                <a:uFillTx/>
                <a:latin typeface="Arial"/>
                <a:ea typeface="ヒラギノ角ゴ Pro W3"/>
                <a:cs typeface="+mn-cs"/>
              </a:rPr>
              <a:t>Total (95% CI)</a:t>
            </a:r>
          </a:p>
        </p:txBody>
      </p:sp>
      <p:sp>
        <p:nvSpPr>
          <p:cNvPr id="34" name="Text Box 24"/>
          <p:cNvSpPr txBox="1">
            <a:spLocks noChangeArrowheads="1"/>
          </p:cNvSpPr>
          <p:nvPr/>
        </p:nvSpPr>
        <p:spPr bwMode="auto">
          <a:xfrm>
            <a:off x="0" y="4220299"/>
            <a:ext cx="3422732" cy="67710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Total events: 28 (Complete), 51 (Culprit-only)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Heterogeneity: Chi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2.35, </a:t>
            </a:r>
            <a:r>
              <a:rPr kumimoji="0" lang="en-US" sz="1100" b="0" i="0" u="none" strike="noStrike" kern="1200" cap="none" spc="0" normalizeH="0" baseline="0" noProof="0" dirty="0" err="1">
                <a:ln>
                  <a:noFill/>
                </a:ln>
                <a:solidFill>
                  <a:srgbClr val="FFFFFF"/>
                </a:solidFill>
                <a:effectLst/>
                <a:uLnTx/>
                <a:uFillTx/>
                <a:latin typeface="Arial"/>
                <a:ea typeface="ヒラギノ角ゴ Pro W3"/>
                <a:cs typeface="+mn-cs"/>
              </a:rPr>
              <a:t>df</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5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=0.80</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Test for overall effect: Z = 3.02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=0.003</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a:t>
            </a:r>
          </a:p>
        </p:txBody>
      </p:sp>
      <p:sp>
        <p:nvSpPr>
          <p:cNvPr id="35" name="Line 5"/>
          <p:cNvSpPr>
            <a:spLocks noChangeShapeType="1"/>
          </p:cNvSpPr>
          <p:nvPr/>
        </p:nvSpPr>
        <p:spPr bwMode="auto">
          <a:xfrm>
            <a:off x="5401468" y="5038438"/>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 Box 8"/>
          <p:cNvSpPr txBox="1">
            <a:spLocks noChangeArrowheads="1"/>
          </p:cNvSpPr>
          <p:nvPr/>
        </p:nvSpPr>
        <p:spPr bwMode="auto">
          <a:xfrm>
            <a:off x="5184108" y="5087651"/>
            <a:ext cx="43313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0.1</a:t>
            </a:r>
          </a:p>
        </p:txBody>
      </p:sp>
      <p:sp>
        <p:nvSpPr>
          <p:cNvPr id="37" name="Text Box 8"/>
          <p:cNvSpPr txBox="1">
            <a:spLocks noChangeArrowheads="1"/>
          </p:cNvSpPr>
          <p:nvPr/>
        </p:nvSpPr>
        <p:spPr bwMode="auto">
          <a:xfrm>
            <a:off x="5654600" y="5087651"/>
            <a:ext cx="28405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p:txBody>
      </p:sp>
      <p:sp>
        <p:nvSpPr>
          <p:cNvPr id="38" name="Line 5"/>
          <p:cNvSpPr>
            <a:spLocks noChangeShapeType="1"/>
          </p:cNvSpPr>
          <p:nvPr/>
        </p:nvSpPr>
        <p:spPr bwMode="auto">
          <a:xfrm>
            <a:off x="6203287" y="5038438"/>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 Box 8"/>
          <p:cNvSpPr txBox="1">
            <a:spLocks noChangeArrowheads="1"/>
          </p:cNvSpPr>
          <p:nvPr/>
        </p:nvSpPr>
        <p:spPr bwMode="auto">
          <a:xfrm>
            <a:off x="6011568" y="5087651"/>
            <a:ext cx="3834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a:t>
            </a:r>
          </a:p>
        </p:txBody>
      </p:sp>
      <p:sp>
        <p:nvSpPr>
          <p:cNvPr id="40" name="Line 5"/>
          <p:cNvSpPr>
            <a:spLocks noChangeShapeType="1"/>
          </p:cNvSpPr>
          <p:nvPr/>
        </p:nvSpPr>
        <p:spPr bwMode="auto">
          <a:xfrm>
            <a:off x="6602600" y="5038438"/>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Text Box 8"/>
          <p:cNvSpPr txBox="1">
            <a:spLocks noChangeArrowheads="1"/>
          </p:cNvSpPr>
          <p:nvPr/>
        </p:nvSpPr>
        <p:spPr bwMode="auto">
          <a:xfrm>
            <a:off x="6361188" y="5087651"/>
            <a:ext cx="482824"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100</a:t>
            </a:r>
          </a:p>
        </p:txBody>
      </p:sp>
      <p:sp>
        <p:nvSpPr>
          <p:cNvPr id="42" name="Text Box 19"/>
          <p:cNvSpPr txBox="1">
            <a:spLocks noChangeArrowheads="1"/>
          </p:cNvSpPr>
          <p:nvPr/>
        </p:nvSpPr>
        <p:spPr bwMode="auto">
          <a:xfrm>
            <a:off x="6622707" y="2074840"/>
            <a:ext cx="777713" cy="307777"/>
          </a:xfrm>
          <a:prstGeom prst="rect">
            <a:avLst/>
          </a:prstGeom>
          <a:noFill/>
          <a:ln w="9525">
            <a:noFill/>
            <a:miter lim="800000"/>
            <a:headEnd/>
            <a:tailEnd/>
          </a:ln>
          <a:effectLst/>
        </p:spPr>
        <p:txBody>
          <a:bodyPr wrap="non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Weight</a:t>
            </a:r>
          </a:p>
        </p:txBody>
      </p:sp>
      <p:sp>
        <p:nvSpPr>
          <p:cNvPr id="43" name="Text Box 20"/>
          <p:cNvSpPr txBox="1">
            <a:spLocks noChangeArrowheads="1"/>
          </p:cNvSpPr>
          <p:nvPr/>
        </p:nvSpPr>
        <p:spPr bwMode="auto">
          <a:xfrm>
            <a:off x="7412002" y="1860985"/>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44" name="Text Box 24"/>
          <p:cNvSpPr txBox="1">
            <a:spLocks noChangeArrowheads="1"/>
          </p:cNvSpPr>
          <p:nvPr/>
        </p:nvSpPr>
        <p:spPr bwMode="auto">
          <a:xfrm>
            <a:off x="3022315" y="2368985"/>
            <a:ext cx="731290"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2/150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5/314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6/130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0/100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4/234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11/215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1143</a:t>
            </a:r>
          </a:p>
        </p:txBody>
      </p:sp>
      <p:sp>
        <p:nvSpPr>
          <p:cNvPr id="45" name="Text Box 24"/>
          <p:cNvSpPr txBox="1">
            <a:spLocks noChangeArrowheads="1"/>
          </p:cNvSpPr>
          <p:nvPr/>
        </p:nvSpPr>
        <p:spPr bwMode="auto">
          <a:xfrm>
            <a:off x="4057130" y="2368985"/>
            <a:ext cx="731290"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7/146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9/313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10/84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1/99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10/231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14/213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1086</a:t>
            </a:r>
          </a:p>
        </p:txBody>
      </p:sp>
      <p:sp>
        <p:nvSpPr>
          <p:cNvPr id="46" name="Text Box 24"/>
          <p:cNvSpPr txBox="1">
            <a:spLocks noChangeArrowheads="1"/>
          </p:cNvSpPr>
          <p:nvPr/>
        </p:nvSpPr>
        <p:spPr bwMode="auto">
          <a:xfrm>
            <a:off x="6650255" y="2368985"/>
            <a:ext cx="792205"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13.2%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16.7%</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18.7%</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26.1%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100.0%</a:t>
            </a:r>
          </a:p>
        </p:txBody>
      </p:sp>
      <p:sp>
        <p:nvSpPr>
          <p:cNvPr id="47" name="Line 33"/>
          <p:cNvSpPr>
            <a:spLocks noChangeShapeType="1"/>
          </p:cNvSpPr>
          <p:nvPr/>
        </p:nvSpPr>
        <p:spPr bwMode="auto">
          <a:xfrm>
            <a:off x="5508323" y="3034147"/>
            <a:ext cx="317528"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34"/>
          <p:cNvSpPr>
            <a:spLocks noChangeArrowheads="1"/>
          </p:cNvSpPr>
          <p:nvPr/>
        </p:nvSpPr>
        <p:spPr bwMode="auto">
          <a:xfrm>
            <a:off x="5632467" y="2996368"/>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Line 33"/>
          <p:cNvSpPr>
            <a:spLocks noChangeShapeType="1"/>
          </p:cNvSpPr>
          <p:nvPr/>
        </p:nvSpPr>
        <p:spPr bwMode="auto">
          <a:xfrm>
            <a:off x="5505419" y="3554847"/>
            <a:ext cx="312765"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34"/>
          <p:cNvSpPr>
            <a:spLocks noChangeArrowheads="1"/>
          </p:cNvSpPr>
          <p:nvPr/>
        </p:nvSpPr>
        <p:spPr bwMode="auto">
          <a:xfrm>
            <a:off x="5619619" y="3522843"/>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Line 33"/>
          <p:cNvSpPr>
            <a:spLocks noChangeShapeType="1"/>
          </p:cNvSpPr>
          <p:nvPr/>
        </p:nvSpPr>
        <p:spPr bwMode="auto">
          <a:xfrm>
            <a:off x="5638500" y="3786876"/>
            <a:ext cx="251539"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34"/>
          <p:cNvSpPr>
            <a:spLocks noChangeArrowheads="1"/>
          </p:cNvSpPr>
          <p:nvPr/>
        </p:nvSpPr>
        <p:spPr bwMode="auto">
          <a:xfrm>
            <a:off x="5727192" y="3754872"/>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Line 15"/>
          <p:cNvSpPr>
            <a:spLocks noChangeShapeType="1"/>
          </p:cNvSpPr>
          <p:nvPr/>
        </p:nvSpPr>
        <p:spPr bwMode="auto">
          <a:xfrm>
            <a:off x="98423" y="5030189"/>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34"/>
          <p:cNvSpPr>
            <a:spLocks noChangeArrowheads="1"/>
          </p:cNvSpPr>
          <p:nvPr/>
        </p:nvSpPr>
        <p:spPr bwMode="auto">
          <a:xfrm>
            <a:off x="5676019" y="2742981"/>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36"/>
          <p:cNvSpPr>
            <a:spLocks noChangeArrowheads="1"/>
          </p:cNvSpPr>
          <p:nvPr/>
        </p:nvSpPr>
        <p:spPr bwMode="auto">
          <a:xfrm flipH="1">
            <a:off x="5603240" y="3229404"/>
            <a:ext cx="45719" cy="8890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0222950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ectangle 38"/>
          <p:cNvSpPr>
            <a:spLocks noChangeArrowheads="1"/>
          </p:cNvSpPr>
          <p:nvPr/>
        </p:nvSpPr>
        <p:spPr bwMode="hidden">
          <a:xfrm>
            <a:off x="0" y="1782615"/>
            <a:ext cx="9134856" cy="3906983"/>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2" name="Title 1">
            <a:extLst>
              <a:ext uri="{FF2B5EF4-FFF2-40B4-BE49-F238E27FC236}">
                <a16:creationId xmlns:a16="http://schemas.microsoft.com/office/drawing/2014/main" id="{28063BDC-57E0-7A48-98BC-425AD4551634}"/>
              </a:ext>
            </a:extLst>
          </p:cNvPr>
          <p:cNvSpPr>
            <a:spLocks noGrp="1"/>
          </p:cNvSpPr>
          <p:nvPr>
            <p:ph type="title"/>
          </p:nvPr>
        </p:nvSpPr>
        <p:spPr>
          <a:xfrm>
            <a:off x="123825" y="81685"/>
            <a:ext cx="8896350" cy="755650"/>
          </a:xfrm>
        </p:spPr>
        <p:txBody>
          <a:bodyPr/>
          <a:lstStyle/>
          <a:p>
            <a:r>
              <a:rPr lang="en-US" sz="3200" dirty="0">
                <a:effectLst/>
              </a:rPr>
              <a:t>Can </a:t>
            </a:r>
            <a:r>
              <a:rPr lang="en-US" sz="3200" dirty="0" err="1">
                <a:effectLst/>
              </a:rPr>
              <a:t>thiệp</a:t>
            </a:r>
            <a:r>
              <a:rPr lang="en-US" sz="3200" dirty="0">
                <a:effectLst/>
              </a:rPr>
              <a:t> </a:t>
            </a:r>
            <a:r>
              <a:rPr lang="en-US" sz="3200" dirty="0" err="1">
                <a:effectLst/>
              </a:rPr>
              <a:t>sớm</a:t>
            </a:r>
            <a:r>
              <a:rPr lang="en-US" sz="3200" dirty="0">
                <a:effectLst/>
              </a:rPr>
              <a:t> </a:t>
            </a:r>
            <a:r>
              <a:rPr lang="en-US" sz="3200" dirty="0" err="1">
                <a:effectLst/>
              </a:rPr>
              <a:t>toàn</a:t>
            </a:r>
            <a:r>
              <a:rPr lang="en-US" sz="3200" dirty="0">
                <a:effectLst/>
              </a:rPr>
              <a:t> </a:t>
            </a:r>
            <a:r>
              <a:rPr lang="en-US" sz="3200" dirty="0" err="1">
                <a:effectLst/>
              </a:rPr>
              <a:t>bộ</a:t>
            </a:r>
            <a:r>
              <a:rPr lang="en-US" sz="3200" dirty="0">
                <a:effectLst/>
              </a:rPr>
              <a:t> </a:t>
            </a:r>
            <a:r>
              <a:rPr lang="en-US" sz="3200" dirty="0" err="1">
                <a:effectLst/>
              </a:rPr>
              <a:t>các</a:t>
            </a:r>
            <a:r>
              <a:rPr lang="en-US" sz="3200" dirty="0">
                <a:effectLst/>
              </a:rPr>
              <a:t> </a:t>
            </a:r>
            <a:r>
              <a:rPr lang="en-US" sz="3200" dirty="0" err="1">
                <a:effectLst/>
              </a:rPr>
              <a:t>nhánh</a:t>
            </a:r>
            <a:r>
              <a:rPr lang="en-US" sz="3200" dirty="0">
                <a:effectLst/>
              </a:rPr>
              <a:t> so </a:t>
            </a:r>
            <a:r>
              <a:rPr lang="en-US" sz="3200" dirty="0" err="1">
                <a:effectLst/>
              </a:rPr>
              <a:t>với</a:t>
            </a:r>
            <a:r>
              <a:rPr lang="en-US" sz="3200" dirty="0">
                <a:effectLst/>
              </a:rPr>
              <a:t> </a:t>
            </a:r>
            <a:r>
              <a:rPr lang="en-US" sz="3200" dirty="0" err="1">
                <a:effectLst/>
              </a:rPr>
              <a:t>chỉ</a:t>
            </a:r>
            <a:r>
              <a:rPr lang="en-US" sz="3200" dirty="0">
                <a:effectLst/>
              </a:rPr>
              <a:t> can </a:t>
            </a:r>
            <a:r>
              <a:rPr lang="en-US" sz="3200" dirty="0" err="1">
                <a:effectLst/>
              </a:rPr>
              <a:t>thiệp</a:t>
            </a:r>
            <a:r>
              <a:rPr lang="en-US" sz="3200" dirty="0">
                <a:effectLst/>
              </a:rPr>
              <a:t> ĐMV </a:t>
            </a:r>
            <a:r>
              <a:rPr lang="en-US" sz="3200" dirty="0" err="1">
                <a:effectLst/>
              </a:rPr>
              <a:t>thủ</a:t>
            </a:r>
            <a:r>
              <a:rPr lang="en-US" sz="3200" dirty="0">
                <a:effectLst/>
              </a:rPr>
              <a:t> </a:t>
            </a:r>
            <a:r>
              <a:rPr lang="en-US" sz="3200" dirty="0" err="1">
                <a:effectLst/>
              </a:rPr>
              <a:t>phạm</a:t>
            </a:r>
            <a:r>
              <a:rPr lang="en-US" sz="3200" dirty="0">
                <a:effectLst/>
              </a:rPr>
              <a:t>: </a:t>
            </a:r>
            <a:r>
              <a:rPr lang="en-US" sz="3200" b="0" dirty="0">
                <a:solidFill>
                  <a:schemeClr val="tx2">
                    <a:lumMod val="60000"/>
                    <a:lumOff val="40000"/>
                  </a:schemeClr>
                </a:solidFill>
                <a:effectLst/>
              </a:rPr>
              <a:t>10 RCTs, 3,488 pts</a:t>
            </a:r>
            <a:r>
              <a:rPr lang="en-US" sz="2800" b="0" dirty="0">
                <a:solidFill>
                  <a:schemeClr val="tx2">
                    <a:lumMod val="60000"/>
                    <a:lumOff val="40000"/>
                  </a:schemeClr>
                </a:solidFill>
                <a:effectLst/>
              </a:rPr>
              <a:t/>
            </a:r>
            <a:br>
              <a:rPr lang="en-US" sz="2800" b="0" dirty="0">
                <a:solidFill>
                  <a:schemeClr val="tx2">
                    <a:lumMod val="60000"/>
                    <a:lumOff val="40000"/>
                  </a:schemeClr>
                </a:solidFill>
                <a:effectLst/>
              </a:rPr>
            </a:br>
            <a:r>
              <a:rPr lang="en-US" sz="3200" dirty="0">
                <a:solidFill>
                  <a:srgbClr val="FFFF00"/>
                </a:solidFill>
                <a:effectLst/>
              </a:rPr>
              <a:t>Long-term (≥1 year) reinfarction (n=2,099)</a:t>
            </a:r>
            <a:r>
              <a:rPr lang="en-US" sz="3200" dirty="0">
                <a:effectLst/>
              </a:rPr>
              <a:t/>
            </a:r>
            <a:br>
              <a:rPr lang="en-US" sz="3200" dirty="0">
                <a:effectLst/>
              </a:rPr>
            </a:br>
            <a:endParaRPr lang="en-US" sz="3200" dirty="0"/>
          </a:p>
        </p:txBody>
      </p:sp>
      <p:sp>
        <p:nvSpPr>
          <p:cNvPr id="6" name="TextBox 5">
            <a:extLst>
              <a:ext uri="{FF2B5EF4-FFF2-40B4-BE49-F238E27FC236}">
                <a16:creationId xmlns:a16="http://schemas.microsoft.com/office/drawing/2014/main" id="{A822FF52-74C3-A341-971F-BB6FE2B49BC6}"/>
              </a:ext>
            </a:extLst>
          </p:cNvPr>
          <p:cNvSpPr txBox="1"/>
          <p:nvPr/>
        </p:nvSpPr>
        <p:spPr>
          <a:xfrm>
            <a:off x="1064213" y="5789560"/>
            <a:ext cx="70155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 COMPARE-ACUTE (n=855): </a:t>
            </a:r>
            <a:r>
              <a:rPr kumimoji="0" lang="en-US" sz="1800" b="1" i="0" u="none" strike="noStrike" kern="1200" cap="none" spc="0" normalizeH="0" baseline="0" noProof="0" dirty="0">
                <a:ln>
                  <a:noFill/>
                </a:ln>
                <a:solidFill>
                  <a:srgbClr val="FFFFFF"/>
                </a:solidFill>
                <a:effectLst/>
                <a:uLnTx/>
                <a:uFillTx/>
                <a:latin typeface="Arial"/>
                <a:ea typeface="+mn-ea"/>
                <a:cs typeface="+mn-cs"/>
              </a:rPr>
              <a:t>1-year reinfarction 2.4% vs. 4.7%</a:t>
            </a:r>
          </a:p>
        </p:txBody>
      </p:sp>
      <p:sp>
        <p:nvSpPr>
          <p:cNvPr id="8" name="Rectangle 7">
            <a:extLst>
              <a:ext uri="{FF2B5EF4-FFF2-40B4-BE49-F238E27FC236}">
                <a16:creationId xmlns:a16="http://schemas.microsoft.com/office/drawing/2014/main" id="{9324A843-7C6B-BC41-B2D7-007D0ACAA54E}"/>
              </a:ext>
            </a:extLst>
          </p:cNvPr>
          <p:cNvSpPr/>
          <p:nvPr/>
        </p:nvSpPr>
        <p:spPr>
          <a:xfrm>
            <a:off x="1536300" y="6417755"/>
            <a:ext cx="6071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Bravo CA et al. Cochrane Database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Syst</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Rev. 2017 May 3;5;doi:10.1002/14651858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Smits P et al. N Engl J Med 2017;376:1234-44</a:t>
            </a:r>
          </a:p>
        </p:txBody>
      </p:sp>
      <p:sp>
        <p:nvSpPr>
          <p:cNvPr id="9" name="Text Box 24"/>
          <p:cNvSpPr txBox="1">
            <a:spLocks noChangeArrowheads="1"/>
          </p:cNvSpPr>
          <p:nvPr/>
        </p:nvSpPr>
        <p:spPr bwMode="auto">
          <a:xfrm>
            <a:off x="7628081" y="2322798"/>
            <a:ext cx="1495922" cy="20851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0.49 [0.09, 2.62]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0.91 [0.52, 1.59]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0.33 [0.02, 4.95]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0.55 [0.19, 1.59]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0.35 [0.15, 0.80]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0.64 [0.28, 1.44]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0.62 [0.44, 0.89]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P=0.01</a:t>
            </a:r>
          </a:p>
        </p:txBody>
      </p:sp>
      <p:sp>
        <p:nvSpPr>
          <p:cNvPr id="12" name="Line 5"/>
          <p:cNvSpPr>
            <a:spLocks noChangeShapeType="1"/>
          </p:cNvSpPr>
          <p:nvPr/>
        </p:nvSpPr>
        <p:spPr bwMode="auto">
          <a:xfrm>
            <a:off x="5007006" y="5056906"/>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Line 6"/>
          <p:cNvSpPr>
            <a:spLocks noChangeShapeType="1"/>
          </p:cNvSpPr>
          <p:nvPr/>
        </p:nvSpPr>
        <p:spPr bwMode="auto">
          <a:xfrm>
            <a:off x="5791200" y="5056906"/>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Box 8"/>
          <p:cNvSpPr txBox="1">
            <a:spLocks noChangeArrowheads="1"/>
          </p:cNvSpPr>
          <p:nvPr/>
        </p:nvSpPr>
        <p:spPr bwMode="auto">
          <a:xfrm>
            <a:off x="4739954" y="5106119"/>
            <a:ext cx="532517"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0.01</a:t>
            </a:r>
          </a:p>
        </p:txBody>
      </p:sp>
      <p:sp>
        <p:nvSpPr>
          <p:cNvPr id="15" name="Text Box 10"/>
          <p:cNvSpPr txBox="1">
            <a:spLocks noChangeArrowheads="1"/>
          </p:cNvSpPr>
          <p:nvPr/>
        </p:nvSpPr>
        <p:spPr bwMode="auto">
          <a:xfrm>
            <a:off x="4114512" y="5337118"/>
            <a:ext cx="1622425" cy="30480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Complete</a:t>
            </a:r>
          </a:p>
        </p:txBody>
      </p:sp>
      <p:sp>
        <p:nvSpPr>
          <p:cNvPr id="16" name="Text Box 11"/>
          <p:cNvSpPr txBox="1">
            <a:spLocks noChangeArrowheads="1"/>
          </p:cNvSpPr>
          <p:nvPr/>
        </p:nvSpPr>
        <p:spPr bwMode="auto">
          <a:xfrm>
            <a:off x="5824952" y="5334141"/>
            <a:ext cx="18245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Culprit-only</a:t>
            </a:r>
          </a:p>
        </p:txBody>
      </p:sp>
      <p:sp>
        <p:nvSpPr>
          <p:cNvPr id="17" name="Line 14"/>
          <p:cNvSpPr>
            <a:spLocks noChangeShapeType="1"/>
          </p:cNvSpPr>
          <p:nvPr/>
        </p:nvSpPr>
        <p:spPr bwMode="auto">
          <a:xfrm>
            <a:off x="5791200" y="2322797"/>
            <a:ext cx="0" cy="2757199"/>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Line 15"/>
          <p:cNvSpPr>
            <a:spLocks noChangeShapeType="1"/>
          </p:cNvSpPr>
          <p:nvPr/>
        </p:nvSpPr>
        <p:spPr bwMode="auto">
          <a:xfrm>
            <a:off x="98423" y="2325973"/>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 Box 17"/>
          <p:cNvSpPr txBox="1">
            <a:spLocks noChangeArrowheads="1"/>
          </p:cNvSpPr>
          <p:nvPr/>
        </p:nvSpPr>
        <p:spPr bwMode="auto">
          <a:xfrm>
            <a:off x="16514" y="1814798"/>
            <a:ext cx="1355086" cy="52322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Study or Subgroup</a:t>
            </a:r>
          </a:p>
        </p:txBody>
      </p:sp>
      <p:sp>
        <p:nvSpPr>
          <p:cNvPr id="20" name="Text Box 18"/>
          <p:cNvSpPr txBox="1">
            <a:spLocks noChangeArrowheads="1"/>
          </p:cNvSpPr>
          <p:nvPr/>
        </p:nvSpPr>
        <p:spPr bwMode="auto">
          <a:xfrm>
            <a:off x="2887663" y="1813210"/>
            <a:ext cx="1000595" cy="523220"/>
          </a:xfrm>
          <a:prstGeom prst="rect">
            <a:avLst/>
          </a:prstGeom>
          <a:noFill/>
          <a:ln w="9525">
            <a:noFill/>
            <a:miter lim="800000"/>
            <a:headEnd/>
            <a:tailEnd/>
          </a:ln>
          <a:effectLst/>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1" name="Text Box 19"/>
          <p:cNvSpPr txBox="1">
            <a:spLocks noChangeArrowheads="1"/>
          </p:cNvSpPr>
          <p:nvPr/>
        </p:nvSpPr>
        <p:spPr bwMode="auto">
          <a:xfrm>
            <a:off x="3815654" y="1813210"/>
            <a:ext cx="1188146"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Culprit-only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2" name="Text Box 20"/>
          <p:cNvSpPr txBox="1">
            <a:spLocks noChangeArrowheads="1"/>
          </p:cNvSpPr>
          <p:nvPr/>
        </p:nvSpPr>
        <p:spPr bwMode="auto">
          <a:xfrm>
            <a:off x="4907741" y="1814798"/>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23" name="Text Box 24"/>
          <p:cNvSpPr txBox="1">
            <a:spLocks noChangeArrowheads="1"/>
          </p:cNvSpPr>
          <p:nvPr/>
        </p:nvSpPr>
        <p:spPr bwMode="auto">
          <a:xfrm>
            <a:off x="2336255" y="2322798"/>
            <a:ext cx="433131" cy="157735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p:txBody>
      </p:sp>
      <p:sp>
        <p:nvSpPr>
          <p:cNvPr id="24" name="AutoShape 32"/>
          <p:cNvSpPr>
            <a:spLocks noChangeArrowheads="1"/>
          </p:cNvSpPr>
          <p:nvPr/>
        </p:nvSpPr>
        <p:spPr bwMode="auto">
          <a:xfrm>
            <a:off x="5623681" y="3950954"/>
            <a:ext cx="106922" cy="65467"/>
          </a:xfrm>
          <a:prstGeom prst="diamond">
            <a:avLst/>
          </a:prstGeom>
          <a:solidFill>
            <a:schemeClr val="accent1"/>
          </a:solidFill>
          <a:ln w="31750">
            <a:solidFill>
              <a:schemeClr val="accent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CC99"/>
              </a:solidFill>
              <a:effectLst/>
              <a:uLnTx/>
              <a:uFillTx/>
              <a:latin typeface="Arial"/>
              <a:ea typeface="ヒラギノ角ゴ Pro W3"/>
              <a:cs typeface="+mn-cs"/>
            </a:endParaRPr>
          </a:p>
        </p:txBody>
      </p:sp>
      <p:sp>
        <p:nvSpPr>
          <p:cNvPr id="25" name="Line 33"/>
          <p:cNvSpPr>
            <a:spLocks noChangeShapeType="1"/>
          </p:cNvSpPr>
          <p:nvPr/>
        </p:nvSpPr>
        <p:spPr bwMode="auto">
          <a:xfrm>
            <a:off x="5446161" y="2484723"/>
            <a:ext cx="492491"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34"/>
          <p:cNvSpPr>
            <a:spLocks noChangeArrowheads="1"/>
          </p:cNvSpPr>
          <p:nvPr/>
        </p:nvSpPr>
        <p:spPr bwMode="auto">
          <a:xfrm>
            <a:off x="5624530" y="2445037"/>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Line 35"/>
          <p:cNvSpPr>
            <a:spLocks noChangeShapeType="1"/>
          </p:cNvSpPr>
          <p:nvPr/>
        </p:nvSpPr>
        <p:spPr bwMode="auto">
          <a:xfrm>
            <a:off x="5683626" y="2732354"/>
            <a:ext cx="206413"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Line 37"/>
          <p:cNvSpPr>
            <a:spLocks noChangeShapeType="1"/>
          </p:cNvSpPr>
          <p:nvPr/>
        </p:nvSpPr>
        <p:spPr bwMode="auto">
          <a:xfrm>
            <a:off x="5518119" y="3237193"/>
            <a:ext cx="312766"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 Box 17"/>
          <p:cNvSpPr txBox="1">
            <a:spLocks noChangeArrowheads="1"/>
          </p:cNvSpPr>
          <p:nvPr/>
        </p:nvSpPr>
        <p:spPr bwMode="auto">
          <a:xfrm>
            <a:off x="2087789" y="1813210"/>
            <a:ext cx="930063"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Mean 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(years)</a:t>
            </a:r>
          </a:p>
        </p:txBody>
      </p:sp>
      <p:sp>
        <p:nvSpPr>
          <p:cNvPr id="30" name="Text Box 24"/>
          <p:cNvSpPr txBox="1">
            <a:spLocks noChangeArrowheads="1"/>
          </p:cNvSpPr>
          <p:nvPr/>
        </p:nvSpPr>
        <p:spPr bwMode="auto">
          <a:xfrm>
            <a:off x="16514" y="2322798"/>
            <a:ext cx="2362634" cy="183127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CvLPRIT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DANAMI-3 PRIMULTI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HELP AMI 2004</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Politi 2009</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PRAMI 2013</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Zhang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1" i="0" u="none" strike="noStrike" kern="1200" cap="none" spc="0" normalizeH="0" baseline="0" noProof="0" dirty="0">
                <a:ln>
                  <a:noFill/>
                </a:ln>
                <a:solidFill>
                  <a:srgbClr val="FFFF00"/>
                </a:solidFill>
                <a:effectLst/>
                <a:uLnTx/>
                <a:uFillTx/>
                <a:latin typeface="Arial"/>
                <a:ea typeface="ヒラギノ角ゴ Pro W3"/>
                <a:cs typeface="+mn-cs"/>
              </a:rPr>
              <a:t>Total (95% CI)</a:t>
            </a:r>
          </a:p>
        </p:txBody>
      </p:sp>
      <p:sp>
        <p:nvSpPr>
          <p:cNvPr id="31" name="Text Box 24"/>
          <p:cNvSpPr txBox="1">
            <a:spLocks noChangeArrowheads="1"/>
          </p:cNvSpPr>
          <p:nvPr/>
        </p:nvSpPr>
        <p:spPr bwMode="auto">
          <a:xfrm>
            <a:off x="21686" y="4248003"/>
            <a:ext cx="3422732" cy="67710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Total events: 47 (Complete), 70 (Culprit-only)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Heterogeneity: Chi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4.05, </a:t>
            </a:r>
            <a:r>
              <a:rPr kumimoji="0" lang="en-US" sz="1100" b="0" i="0" u="none" strike="noStrike" kern="1200" cap="none" spc="0" normalizeH="0" baseline="0" noProof="0" dirty="0" err="1">
                <a:ln>
                  <a:noFill/>
                </a:ln>
                <a:solidFill>
                  <a:srgbClr val="FFFFFF"/>
                </a:solidFill>
                <a:effectLst/>
                <a:uLnTx/>
                <a:uFillTx/>
                <a:latin typeface="Arial"/>
                <a:ea typeface="ヒラギノ角ゴ Pro W3"/>
                <a:cs typeface="+mn-cs"/>
              </a:rPr>
              <a:t>df</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5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=0.54</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Test for overall effect: Z = 2.58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=0.01</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a:t>
            </a:r>
          </a:p>
        </p:txBody>
      </p:sp>
      <p:sp>
        <p:nvSpPr>
          <p:cNvPr id="32" name="Line 5"/>
          <p:cNvSpPr>
            <a:spLocks noChangeShapeType="1"/>
          </p:cNvSpPr>
          <p:nvPr/>
        </p:nvSpPr>
        <p:spPr bwMode="auto">
          <a:xfrm>
            <a:off x="5401468" y="5056906"/>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Text Box 8"/>
          <p:cNvSpPr txBox="1">
            <a:spLocks noChangeArrowheads="1"/>
          </p:cNvSpPr>
          <p:nvPr/>
        </p:nvSpPr>
        <p:spPr bwMode="auto">
          <a:xfrm>
            <a:off x="5184108" y="5106119"/>
            <a:ext cx="43313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0.1</a:t>
            </a:r>
          </a:p>
        </p:txBody>
      </p:sp>
      <p:sp>
        <p:nvSpPr>
          <p:cNvPr id="34" name="Text Box 8"/>
          <p:cNvSpPr txBox="1">
            <a:spLocks noChangeArrowheads="1"/>
          </p:cNvSpPr>
          <p:nvPr/>
        </p:nvSpPr>
        <p:spPr bwMode="auto">
          <a:xfrm>
            <a:off x="5654600" y="5106119"/>
            <a:ext cx="28405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p:txBody>
      </p:sp>
      <p:sp>
        <p:nvSpPr>
          <p:cNvPr id="35" name="Line 5"/>
          <p:cNvSpPr>
            <a:spLocks noChangeShapeType="1"/>
          </p:cNvSpPr>
          <p:nvPr/>
        </p:nvSpPr>
        <p:spPr bwMode="auto">
          <a:xfrm>
            <a:off x="6203287" y="5056906"/>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 Box 8"/>
          <p:cNvSpPr txBox="1">
            <a:spLocks noChangeArrowheads="1"/>
          </p:cNvSpPr>
          <p:nvPr/>
        </p:nvSpPr>
        <p:spPr bwMode="auto">
          <a:xfrm>
            <a:off x="6011568" y="5106119"/>
            <a:ext cx="3834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a:t>
            </a:r>
          </a:p>
        </p:txBody>
      </p:sp>
      <p:sp>
        <p:nvSpPr>
          <p:cNvPr id="37" name="Line 5"/>
          <p:cNvSpPr>
            <a:spLocks noChangeShapeType="1"/>
          </p:cNvSpPr>
          <p:nvPr/>
        </p:nvSpPr>
        <p:spPr bwMode="auto">
          <a:xfrm>
            <a:off x="6602600" y="5056906"/>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 Box 8"/>
          <p:cNvSpPr txBox="1">
            <a:spLocks noChangeArrowheads="1"/>
          </p:cNvSpPr>
          <p:nvPr/>
        </p:nvSpPr>
        <p:spPr bwMode="auto">
          <a:xfrm>
            <a:off x="6361188" y="5106119"/>
            <a:ext cx="482824"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100</a:t>
            </a:r>
          </a:p>
        </p:txBody>
      </p:sp>
      <p:sp>
        <p:nvSpPr>
          <p:cNvPr id="39" name="Text Box 19"/>
          <p:cNvSpPr txBox="1">
            <a:spLocks noChangeArrowheads="1"/>
          </p:cNvSpPr>
          <p:nvPr/>
        </p:nvSpPr>
        <p:spPr bwMode="auto">
          <a:xfrm>
            <a:off x="6622707" y="2028653"/>
            <a:ext cx="777713" cy="307777"/>
          </a:xfrm>
          <a:prstGeom prst="rect">
            <a:avLst/>
          </a:prstGeom>
          <a:noFill/>
          <a:ln w="9525">
            <a:noFill/>
            <a:miter lim="800000"/>
            <a:headEnd/>
            <a:tailEnd/>
          </a:ln>
          <a:effectLst/>
        </p:spPr>
        <p:txBody>
          <a:bodyPr wrap="non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Weight</a:t>
            </a:r>
          </a:p>
        </p:txBody>
      </p:sp>
      <p:sp>
        <p:nvSpPr>
          <p:cNvPr id="40" name="Text Box 20"/>
          <p:cNvSpPr txBox="1">
            <a:spLocks noChangeArrowheads="1"/>
          </p:cNvSpPr>
          <p:nvPr/>
        </p:nvSpPr>
        <p:spPr bwMode="auto">
          <a:xfrm>
            <a:off x="7412002" y="1814798"/>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41" name="Text Box 24"/>
          <p:cNvSpPr txBox="1">
            <a:spLocks noChangeArrowheads="1"/>
          </p:cNvSpPr>
          <p:nvPr/>
        </p:nvSpPr>
        <p:spPr bwMode="auto">
          <a:xfrm>
            <a:off x="3022315" y="2322798"/>
            <a:ext cx="731290"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2/150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22/314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1/52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6/130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7/234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9/215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1095</a:t>
            </a:r>
          </a:p>
        </p:txBody>
      </p:sp>
      <p:sp>
        <p:nvSpPr>
          <p:cNvPr id="42" name="Text Box 24"/>
          <p:cNvSpPr txBox="1">
            <a:spLocks noChangeArrowheads="1"/>
          </p:cNvSpPr>
          <p:nvPr/>
        </p:nvSpPr>
        <p:spPr bwMode="auto">
          <a:xfrm>
            <a:off x="4057130" y="2322798"/>
            <a:ext cx="731290"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7/146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24/313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1/17</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7/84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20/231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14/213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1004</a:t>
            </a:r>
          </a:p>
        </p:txBody>
      </p:sp>
      <p:sp>
        <p:nvSpPr>
          <p:cNvPr id="43" name="Text Box 24"/>
          <p:cNvSpPr txBox="1">
            <a:spLocks noChangeArrowheads="1"/>
          </p:cNvSpPr>
          <p:nvPr/>
        </p:nvSpPr>
        <p:spPr bwMode="auto">
          <a:xfrm>
            <a:off x="6650255" y="2322798"/>
            <a:ext cx="792205" cy="18312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5.6%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33.2%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11.8%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27.8%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19.5%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100.0%</a:t>
            </a:r>
          </a:p>
        </p:txBody>
      </p:sp>
      <p:sp>
        <p:nvSpPr>
          <p:cNvPr id="44" name="Line 33"/>
          <p:cNvSpPr>
            <a:spLocks noChangeShapeType="1"/>
          </p:cNvSpPr>
          <p:nvPr/>
        </p:nvSpPr>
        <p:spPr bwMode="auto">
          <a:xfrm>
            <a:off x="5193633" y="2987960"/>
            <a:ext cx="827459"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Line 33"/>
          <p:cNvSpPr>
            <a:spLocks noChangeShapeType="1"/>
          </p:cNvSpPr>
          <p:nvPr/>
        </p:nvSpPr>
        <p:spPr bwMode="auto">
          <a:xfrm>
            <a:off x="5499070" y="3508660"/>
            <a:ext cx="237906"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34"/>
          <p:cNvSpPr>
            <a:spLocks noChangeArrowheads="1"/>
          </p:cNvSpPr>
          <p:nvPr/>
        </p:nvSpPr>
        <p:spPr bwMode="auto">
          <a:xfrm>
            <a:off x="5597394" y="3476656"/>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Line 33"/>
          <p:cNvSpPr>
            <a:spLocks noChangeShapeType="1"/>
          </p:cNvSpPr>
          <p:nvPr/>
        </p:nvSpPr>
        <p:spPr bwMode="auto">
          <a:xfrm>
            <a:off x="5603575" y="3740689"/>
            <a:ext cx="251539"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34"/>
          <p:cNvSpPr>
            <a:spLocks noChangeArrowheads="1"/>
          </p:cNvSpPr>
          <p:nvPr/>
        </p:nvSpPr>
        <p:spPr bwMode="auto">
          <a:xfrm>
            <a:off x="5692267" y="3708685"/>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Line 15"/>
          <p:cNvSpPr>
            <a:spLocks noChangeShapeType="1"/>
          </p:cNvSpPr>
          <p:nvPr/>
        </p:nvSpPr>
        <p:spPr bwMode="auto">
          <a:xfrm>
            <a:off x="98423" y="5048657"/>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34"/>
          <p:cNvSpPr>
            <a:spLocks noChangeArrowheads="1"/>
          </p:cNvSpPr>
          <p:nvPr/>
        </p:nvSpPr>
        <p:spPr bwMode="auto">
          <a:xfrm>
            <a:off x="5729994" y="2696794"/>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36"/>
          <p:cNvSpPr>
            <a:spLocks noChangeArrowheads="1"/>
          </p:cNvSpPr>
          <p:nvPr/>
        </p:nvSpPr>
        <p:spPr bwMode="auto">
          <a:xfrm flipH="1">
            <a:off x="5600569" y="2940335"/>
            <a:ext cx="45719" cy="8890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34"/>
          <p:cNvSpPr>
            <a:spLocks noChangeArrowheads="1"/>
          </p:cNvSpPr>
          <p:nvPr/>
        </p:nvSpPr>
        <p:spPr bwMode="auto">
          <a:xfrm>
            <a:off x="5665855" y="3195283"/>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2144103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 name="Rectangle 38"/>
          <p:cNvSpPr>
            <a:spLocks noChangeArrowheads="1"/>
          </p:cNvSpPr>
          <p:nvPr/>
        </p:nvSpPr>
        <p:spPr bwMode="hidden">
          <a:xfrm>
            <a:off x="0" y="1632448"/>
            <a:ext cx="9134856" cy="4361956"/>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38" name="Text Box 24"/>
          <p:cNvSpPr txBox="1">
            <a:spLocks noChangeArrowheads="1"/>
          </p:cNvSpPr>
          <p:nvPr/>
        </p:nvSpPr>
        <p:spPr bwMode="auto">
          <a:xfrm>
            <a:off x="16514" y="2156550"/>
            <a:ext cx="2362634" cy="259301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CvLPRIT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Dambrink and Ghani 2010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DANAMI-3 PRIMULTI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Estevez Loureiro 2014</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HELP AMI 2004</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Politi 2009</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PRAGUE-13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PRAMI 2013</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Arial"/>
                <a:ea typeface="ヒラギノ角ゴ Pro W3"/>
                <a:cs typeface="+mn-cs"/>
              </a:rPr>
              <a:t>Zhang 2015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400" b="1" i="0" u="none" strike="noStrike" kern="1200" cap="none" spc="0" normalizeH="0" baseline="0" noProof="0" dirty="0">
                <a:ln>
                  <a:noFill/>
                </a:ln>
                <a:solidFill>
                  <a:srgbClr val="FFFF00"/>
                </a:solidFill>
                <a:effectLst/>
                <a:uLnTx/>
                <a:uFillTx/>
                <a:latin typeface="Arial"/>
                <a:ea typeface="ヒラギノ角ゴ Pro W3"/>
                <a:cs typeface="+mn-cs"/>
              </a:rPr>
              <a:t>Total (95% CI)</a:t>
            </a:r>
          </a:p>
        </p:txBody>
      </p:sp>
      <p:sp>
        <p:nvSpPr>
          <p:cNvPr id="2" name="Title 1">
            <a:extLst>
              <a:ext uri="{FF2B5EF4-FFF2-40B4-BE49-F238E27FC236}">
                <a16:creationId xmlns:a16="http://schemas.microsoft.com/office/drawing/2014/main" id="{28063BDC-57E0-7A48-98BC-425AD4551634}"/>
              </a:ext>
            </a:extLst>
          </p:cNvPr>
          <p:cNvSpPr>
            <a:spLocks noGrp="1"/>
          </p:cNvSpPr>
          <p:nvPr>
            <p:ph type="title"/>
          </p:nvPr>
        </p:nvSpPr>
        <p:spPr>
          <a:xfrm>
            <a:off x="123825" y="53977"/>
            <a:ext cx="8896350" cy="755650"/>
          </a:xfrm>
        </p:spPr>
        <p:txBody>
          <a:bodyPr/>
          <a:lstStyle/>
          <a:p>
            <a:r>
              <a:rPr lang="en-US" sz="3200" dirty="0">
                <a:effectLst/>
              </a:rPr>
              <a:t>Can </a:t>
            </a:r>
            <a:r>
              <a:rPr lang="en-US" sz="3200" dirty="0" err="1">
                <a:effectLst/>
              </a:rPr>
              <a:t>thiệp</a:t>
            </a:r>
            <a:r>
              <a:rPr lang="en-US" sz="3200" dirty="0">
                <a:effectLst/>
              </a:rPr>
              <a:t> </a:t>
            </a:r>
            <a:r>
              <a:rPr lang="en-US" sz="3200" dirty="0" err="1">
                <a:effectLst/>
              </a:rPr>
              <a:t>sớm</a:t>
            </a:r>
            <a:r>
              <a:rPr lang="en-US" sz="3200" dirty="0">
                <a:effectLst/>
              </a:rPr>
              <a:t> </a:t>
            </a:r>
            <a:r>
              <a:rPr lang="en-US" sz="3200" dirty="0" err="1">
                <a:effectLst/>
              </a:rPr>
              <a:t>toàn</a:t>
            </a:r>
            <a:r>
              <a:rPr lang="en-US" sz="3200" dirty="0">
                <a:effectLst/>
              </a:rPr>
              <a:t> </a:t>
            </a:r>
            <a:r>
              <a:rPr lang="en-US" sz="3200" dirty="0" err="1">
                <a:effectLst/>
              </a:rPr>
              <a:t>bộ</a:t>
            </a:r>
            <a:r>
              <a:rPr lang="en-US" sz="3200" dirty="0">
                <a:effectLst/>
              </a:rPr>
              <a:t> </a:t>
            </a:r>
            <a:r>
              <a:rPr lang="en-US" sz="3200" dirty="0" err="1">
                <a:effectLst/>
              </a:rPr>
              <a:t>các</a:t>
            </a:r>
            <a:r>
              <a:rPr lang="en-US" sz="3200" dirty="0">
                <a:effectLst/>
              </a:rPr>
              <a:t> </a:t>
            </a:r>
            <a:r>
              <a:rPr lang="en-US" sz="3200" dirty="0" err="1">
                <a:effectLst/>
              </a:rPr>
              <a:t>nhánh</a:t>
            </a:r>
            <a:r>
              <a:rPr lang="en-US" sz="3200" dirty="0">
                <a:effectLst/>
              </a:rPr>
              <a:t> so </a:t>
            </a:r>
            <a:r>
              <a:rPr lang="en-US" sz="3200" dirty="0" err="1">
                <a:effectLst/>
              </a:rPr>
              <a:t>với</a:t>
            </a:r>
            <a:r>
              <a:rPr lang="en-US" sz="3200" dirty="0">
                <a:effectLst/>
              </a:rPr>
              <a:t> </a:t>
            </a:r>
            <a:r>
              <a:rPr lang="en-US" sz="3200" dirty="0" err="1">
                <a:effectLst/>
              </a:rPr>
              <a:t>chỉ</a:t>
            </a:r>
            <a:r>
              <a:rPr lang="en-US" sz="3200" dirty="0">
                <a:effectLst/>
              </a:rPr>
              <a:t> can </a:t>
            </a:r>
            <a:r>
              <a:rPr lang="en-US" sz="3200" dirty="0" err="1">
                <a:effectLst/>
              </a:rPr>
              <a:t>thiệp</a:t>
            </a:r>
            <a:r>
              <a:rPr lang="en-US" sz="3200" dirty="0">
                <a:effectLst/>
              </a:rPr>
              <a:t> ĐMV </a:t>
            </a:r>
            <a:r>
              <a:rPr lang="en-US" sz="3200" dirty="0" err="1">
                <a:effectLst/>
              </a:rPr>
              <a:t>thủ</a:t>
            </a:r>
            <a:r>
              <a:rPr lang="en-US" sz="3200" dirty="0">
                <a:effectLst/>
              </a:rPr>
              <a:t> </a:t>
            </a:r>
            <a:r>
              <a:rPr lang="en-US" sz="3200" dirty="0" err="1">
                <a:effectLst/>
              </a:rPr>
              <a:t>phạm</a:t>
            </a:r>
            <a:r>
              <a:rPr lang="en-US" sz="3200" dirty="0">
                <a:effectLst/>
              </a:rPr>
              <a:t>: </a:t>
            </a:r>
            <a:r>
              <a:rPr lang="en-US" sz="3200" b="0" dirty="0">
                <a:solidFill>
                  <a:schemeClr val="tx2">
                    <a:lumMod val="60000"/>
                    <a:lumOff val="40000"/>
                  </a:schemeClr>
                </a:solidFill>
                <a:effectLst/>
              </a:rPr>
              <a:t>10 RCTs, 3,488 pts</a:t>
            </a:r>
            <a:r>
              <a:rPr lang="en-US" sz="2800" b="0" dirty="0">
                <a:solidFill>
                  <a:schemeClr val="tx2">
                    <a:lumMod val="60000"/>
                    <a:lumOff val="40000"/>
                  </a:schemeClr>
                </a:solidFill>
                <a:effectLst/>
              </a:rPr>
              <a:t/>
            </a:r>
            <a:br>
              <a:rPr lang="en-US" sz="2800" b="0" dirty="0">
                <a:solidFill>
                  <a:schemeClr val="tx2">
                    <a:lumMod val="60000"/>
                    <a:lumOff val="40000"/>
                  </a:schemeClr>
                </a:solidFill>
                <a:effectLst/>
              </a:rPr>
            </a:br>
            <a:r>
              <a:rPr lang="en-US" sz="2800" dirty="0">
                <a:solidFill>
                  <a:srgbClr val="FFFF00"/>
                </a:solidFill>
                <a:effectLst/>
              </a:rPr>
              <a:t>Long-term (≥1 year) Unplanned </a:t>
            </a:r>
            <a:r>
              <a:rPr lang="en-US" sz="2800" dirty="0" err="1">
                <a:solidFill>
                  <a:srgbClr val="FFFF00"/>
                </a:solidFill>
                <a:effectLst/>
              </a:rPr>
              <a:t>Revasc</a:t>
            </a:r>
            <a:r>
              <a:rPr lang="en-US" sz="2800" dirty="0">
                <a:solidFill>
                  <a:srgbClr val="FFFF00"/>
                </a:solidFill>
                <a:effectLst/>
              </a:rPr>
              <a:t> (n=2,616)</a:t>
            </a:r>
            <a:r>
              <a:rPr lang="en-US" sz="2800" dirty="0">
                <a:effectLst/>
              </a:rPr>
              <a:t/>
            </a:r>
            <a:br>
              <a:rPr lang="en-US" sz="2800" dirty="0">
                <a:effectLst/>
              </a:rPr>
            </a:br>
            <a:endParaRPr lang="en-US" sz="3200" dirty="0"/>
          </a:p>
        </p:txBody>
      </p:sp>
      <p:sp>
        <p:nvSpPr>
          <p:cNvPr id="6" name="TextBox 5">
            <a:extLst>
              <a:ext uri="{FF2B5EF4-FFF2-40B4-BE49-F238E27FC236}">
                <a16:creationId xmlns:a16="http://schemas.microsoft.com/office/drawing/2014/main" id="{A822FF52-74C3-A341-971F-BB6FE2B49BC6}"/>
              </a:ext>
            </a:extLst>
          </p:cNvPr>
          <p:cNvSpPr txBox="1"/>
          <p:nvPr/>
        </p:nvSpPr>
        <p:spPr>
          <a:xfrm>
            <a:off x="506368" y="6001996"/>
            <a:ext cx="813126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 COMPARE-ACUTE (n=855): </a:t>
            </a:r>
            <a:r>
              <a:rPr kumimoji="0" lang="en-US" sz="1800" b="1" i="0" u="none" strike="noStrike" kern="1200" cap="none" spc="0" normalizeH="0" baseline="0" noProof="0" dirty="0">
                <a:ln>
                  <a:noFill/>
                </a:ln>
                <a:solidFill>
                  <a:srgbClr val="FFFFFF"/>
                </a:solidFill>
                <a:effectLst/>
                <a:uLnTx/>
                <a:uFillTx/>
                <a:latin typeface="Arial"/>
                <a:ea typeface="+mn-ea"/>
                <a:cs typeface="+mn-cs"/>
              </a:rPr>
              <a:t>1-year unplanned </a:t>
            </a:r>
            <a:r>
              <a:rPr kumimoji="0" lang="en-US" sz="1800" b="1" i="0" u="none" strike="noStrike" kern="1200" cap="none" spc="0" normalizeH="0" baseline="0" noProof="0" dirty="0" err="1">
                <a:ln>
                  <a:noFill/>
                </a:ln>
                <a:solidFill>
                  <a:srgbClr val="FFFFFF"/>
                </a:solidFill>
                <a:effectLst/>
                <a:uLnTx/>
                <a:uFillTx/>
                <a:latin typeface="Arial"/>
                <a:ea typeface="+mn-ea"/>
                <a:cs typeface="+mn-cs"/>
              </a:rPr>
              <a:t>revasc</a:t>
            </a:r>
            <a:r>
              <a:rPr kumimoji="0" lang="en-US" sz="1800" b="1" i="0" u="none" strike="noStrike" kern="1200" cap="none" spc="0" normalizeH="0" baseline="0" noProof="0" dirty="0">
                <a:ln>
                  <a:noFill/>
                </a:ln>
                <a:solidFill>
                  <a:srgbClr val="FFFFFF"/>
                </a:solidFill>
                <a:effectLst/>
                <a:uLnTx/>
                <a:uFillTx/>
                <a:latin typeface="Arial"/>
                <a:ea typeface="+mn-ea"/>
                <a:cs typeface="+mn-cs"/>
              </a:rPr>
              <a:t> 6.1% vs. 17.5%</a:t>
            </a:r>
          </a:p>
        </p:txBody>
      </p:sp>
      <p:sp>
        <p:nvSpPr>
          <p:cNvPr id="8" name="Rectangle 7">
            <a:extLst>
              <a:ext uri="{FF2B5EF4-FFF2-40B4-BE49-F238E27FC236}">
                <a16:creationId xmlns:a16="http://schemas.microsoft.com/office/drawing/2014/main" id="{9324A843-7C6B-BC41-B2D7-007D0ACAA54E}"/>
              </a:ext>
            </a:extLst>
          </p:cNvPr>
          <p:cNvSpPr/>
          <p:nvPr/>
        </p:nvSpPr>
        <p:spPr>
          <a:xfrm>
            <a:off x="1536300" y="6417755"/>
            <a:ext cx="607140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Bravo CA et al. Cochrane Database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Syst</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Rev. 2017 May 3;5;doi:10.1002/14651858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Smits P et al. </a:t>
            </a: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Engl J Med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2017;376:1234-44</a:t>
            </a:r>
          </a:p>
        </p:txBody>
      </p:sp>
      <p:sp>
        <p:nvSpPr>
          <p:cNvPr id="17" name="Text Box 24"/>
          <p:cNvSpPr txBox="1">
            <a:spLocks noChangeArrowheads="1"/>
          </p:cNvSpPr>
          <p:nvPr/>
        </p:nvSpPr>
        <p:spPr bwMode="auto">
          <a:xfrm>
            <a:off x="7628081" y="2156550"/>
            <a:ext cx="1495922" cy="2846933"/>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0.49 [0.21, 1.10]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0.91 [0.55, 1.51]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0.44 [0.29, 0.67]</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0.72 [0.30, 1.71]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0.49 [0.20, 1.18]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0.32 [0.18, 0.58]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0.72 [0.30, 1.71]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0.34 [0.20, 0.59]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0.43 [0.29, 0.65]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0.47 [0.39, 0.57]</a:t>
            </a:r>
            <a:endParaRPr kumimoji="0" lang="en-US" sz="1400" b="0" i="0" u="none" strike="noStrike" kern="1200" cap="none" spc="0" normalizeH="0" baseline="0" noProof="0" dirty="0">
              <a:ln>
                <a:noFill/>
              </a:ln>
              <a:solidFill>
                <a:srgbClr val="FDE25E"/>
              </a:solidFill>
              <a:effectLst/>
              <a:uLnTx/>
              <a:uFillTx/>
              <a:latin typeface="Arial"/>
              <a:ea typeface="ヒラギノ角ゴ Pro W3"/>
              <a:cs typeface="+mn-cs"/>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ヒラギノ角ゴ Pro W3"/>
                <a:cs typeface="+mn-cs"/>
              </a:rPr>
              <a:t>P&lt;0.00001</a:t>
            </a:r>
          </a:p>
        </p:txBody>
      </p:sp>
      <p:sp>
        <p:nvSpPr>
          <p:cNvPr id="18" name="Line 5"/>
          <p:cNvSpPr>
            <a:spLocks noChangeShapeType="1"/>
          </p:cNvSpPr>
          <p:nvPr/>
        </p:nvSpPr>
        <p:spPr bwMode="auto">
          <a:xfrm>
            <a:off x="5007006" y="5407894"/>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Line 6"/>
          <p:cNvSpPr>
            <a:spLocks noChangeShapeType="1"/>
          </p:cNvSpPr>
          <p:nvPr/>
        </p:nvSpPr>
        <p:spPr bwMode="auto">
          <a:xfrm>
            <a:off x="5791200" y="5407894"/>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 Box 8"/>
          <p:cNvSpPr txBox="1">
            <a:spLocks noChangeArrowheads="1"/>
          </p:cNvSpPr>
          <p:nvPr/>
        </p:nvSpPr>
        <p:spPr bwMode="auto">
          <a:xfrm>
            <a:off x="4739954" y="5457107"/>
            <a:ext cx="532517"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0.01</a:t>
            </a:r>
          </a:p>
        </p:txBody>
      </p:sp>
      <p:sp>
        <p:nvSpPr>
          <p:cNvPr id="21" name="Text Box 10"/>
          <p:cNvSpPr txBox="1">
            <a:spLocks noChangeArrowheads="1"/>
          </p:cNvSpPr>
          <p:nvPr/>
        </p:nvSpPr>
        <p:spPr bwMode="auto">
          <a:xfrm>
            <a:off x="4123748" y="5669634"/>
            <a:ext cx="1622425" cy="30480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Complete</a:t>
            </a:r>
          </a:p>
        </p:txBody>
      </p:sp>
      <p:sp>
        <p:nvSpPr>
          <p:cNvPr id="22" name="Text Box 11"/>
          <p:cNvSpPr txBox="1">
            <a:spLocks noChangeArrowheads="1"/>
          </p:cNvSpPr>
          <p:nvPr/>
        </p:nvSpPr>
        <p:spPr bwMode="auto">
          <a:xfrm>
            <a:off x="5834188" y="5666657"/>
            <a:ext cx="18245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Favors Culprit-only</a:t>
            </a:r>
          </a:p>
        </p:txBody>
      </p:sp>
      <p:sp>
        <p:nvSpPr>
          <p:cNvPr id="23" name="Line 14"/>
          <p:cNvSpPr>
            <a:spLocks noChangeShapeType="1"/>
          </p:cNvSpPr>
          <p:nvPr/>
        </p:nvSpPr>
        <p:spPr bwMode="auto">
          <a:xfrm>
            <a:off x="5791200" y="2156549"/>
            <a:ext cx="0" cy="3311381"/>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Line 15"/>
          <p:cNvSpPr>
            <a:spLocks noChangeShapeType="1"/>
          </p:cNvSpPr>
          <p:nvPr/>
        </p:nvSpPr>
        <p:spPr bwMode="auto">
          <a:xfrm>
            <a:off x="98423" y="2159725"/>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 Box 17"/>
          <p:cNvSpPr txBox="1">
            <a:spLocks noChangeArrowheads="1"/>
          </p:cNvSpPr>
          <p:nvPr/>
        </p:nvSpPr>
        <p:spPr bwMode="auto">
          <a:xfrm>
            <a:off x="16514" y="1648550"/>
            <a:ext cx="1355086" cy="52322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Study or Subgroup</a:t>
            </a:r>
          </a:p>
        </p:txBody>
      </p:sp>
      <p:sp>
        <p:nvSpPr>
          <p:cNvPr id="26" name="Text Box 18"/>
          <p:cNvSpPr txBox="1">
            <a:spLocks noChangeArrowheads="1"/>
          </p:cNvSpPr>
          <p:nvPr/>
        </p:nvSpPr>
        <p:spPr bwMode="auto">
          <a:xfrm>
            <a:off x="2887663" y="1646962"/>
            <a:ext cx="1000595" cy="523220"/>
          </a:xfrm>
          <a:prstGeom prst="rect">
            <a:avLst/>
          </a:prstGeom>
          <a:noFill/>
          <a:ln w="9525">
            <a:noFill/>
            <a:miter lim="800000"/>
            <a:headEnd/>
            <a:tailEnd/>
          </a:ln>
          <a:effectLst/>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7" name="Text Box 19"/>
          <p:cNvSpPr txBox="1">
            <a:spLocks noChangeArrowheads="1"/>
          </p:cNvSpPr>
          <p:nvPr/>
        </p:nvSpPr>
        <p:spPr bwMode="auto">
          <a:xfrm>
            <a:off x="3815654" y="1646962"/>
            <a:ext cx="1188146"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Culprit-only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n/N</a:t>
            </a:r>
          </a:p>
        </p:txBody>
      </p:sp>
      <p:sp>
        <p:nvSpPr>
          <p:cNvPr id="28" name="Text Box 20"/>
          <p:cNvSpPr txBox="1">
            <a:spLocks noChangeArrowheads="1"/>
          </p:cNvSpPr>
          <p:nvPr/>
        </p:nvSpPr>
        <p:spPr bwMode="auto">
          <a:xfrm>
            <a:off x="4907741" y="1648550"/>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29" name="Text Box 24"/>
          <p:cNvSpPr txBox="1">
            <a:spLocks noChangeArrowheads="1"/>
          </p:cNvSpPr>
          <p:nvPr/>
        </p:nvSpPr>
        <p:spPr bwMode="auto">
          <a:xfrm>
            <a:off x="2336255" y="2156550"/>
            <a:ext cx="433131" cy="233910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a:t>
            </a:r>
          </a:p>
        </p:txBody>
      </p:sp>
      <p:sp>
        <p:nvSpPr>
          <p:cNvPr id="30" name="AutoShape 32"/>
          <p:cNvSpPr>
            <a:spLocks noChangeArrowheads="1"/>
          </p:cNvSpPr>
          <p:nvPr/>
        </p:nvSpPr>
        <p:spPr bwMode="auto">
          <a:xfrm>
            <a:off x="5594554" y="4550503"/>
            <a:ext cx="55715" cy="65467"/>
          </a:xfrm>
          <a:prstGeom prst="diamond">
            <a:avLst/>
          </a:prstGeom>
          <a:solidFill>
            <a:schemeClr val="accent1"/>
          </a:solidFill>
          <a:ln w="31750">
            <a:solidFill>
              <a:schemeClr val="accent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CC99"/>
              </a:solidFill>
              <a:effectLst/>
              <a:uLnTx/>
              <a:uFillTx/>
              <a:latin typeface="Arial"/>
              <a:ea typeface="ヒラギノ角ゴ Pro W3"/>
              <a:cs typeface="+mn-cs"/>
            </a:endParaRPr>
          </a:p>
        </p:txBody>
      </p:sp>
      <p:sp>
        <p:nvSpPr>
          <p:cNvPr id="31" name="Line 33"/>
          <p:cNvSpPr>
            <a:spLocks noChangeShapeType="1"/>
          </p:cNvSpPr>
          <p:nvPr/>
        </p:nvSpPr>
        <p:spPr bwMode="auto">
          <a:xfrm>
            <a:off x="5530501" y="2318475"/>
            <a:ext cx="320040"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4"/>
          <p:cNvSpPr>
            <a:spLocks noChangeArrowheads="1"/>
          </p:cNvSpPr>
          <p:nvPr/>
        </p:nvSpPr>
        <p:spPr bwMode="auto">
          <a:xfrm>
            <a:off x="5634055" y="2278789"/>
            <a:ext cx="71120" cy="7112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Line 35"/>
          <p:cNvSpPr>
            <a:spLocks noChangeShapeType="1"/>
          </p:cNvSpPr>
          <p:nvPr/>
        </p:nvSpPr>
        <p:spPr bwMode="auto">
          <a:xfrm>
            <a:off x="5657547" y="2566106"/>
            <a:ext cx="228600"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Line 37"/>
          <p:cNvSpPr>
            <a:spLocks noChangeShapeType="1"/>
          </p:cNvSpPr>
          <p:nvPr/>
        </p:nvSpPr>
        <p:spPr bwMode="auto">
          <a:xfrm>
            <a:off x="5572582" y="3070945"/>
            <a:ext cx="316723"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Line 42"/>
          <p:cNvSpPr>
            <a:spLocks noChangeShapeType="1"/>
          </p:cNvSpPr>
          <p:nvPr/>
        </p:nvSpPr>
        <p:spPr bwMode="auto">
          <a:xfrm>
            <a:off x="5598318" y="3828187"/>
            <a:ext cx="290987"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 Box 17"/>
          <p:cNvSpPr txBox="1">
            <a:spLocks noChangeArrowheads="1"/>
          </p:cNvSpPr>
          <p:nvPr/>
        </p:nvSpPr>
        <p:spPr bwMode="auto">
          <a:xfrm>
            <a:off x="2087789" y="1646962"/>
            <a:ext cx="930063"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Mean FU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(years)</a:t>
            </a:r>
          </a:p>
        </p:txBody>
      </p:sp>
      <p:sp>
        <p:nvSpPr>
          <p:cNvPr id="39" name="Text Box 24"/>
          <p:cNvSpPr txBox="1">
            <a:spLocks noChangeArrowheads="1"/>
          </p:cNvSpPr>
          <p:nvPr/>
        </p:nvSpPr>
        <p:spPr bwMode="auto">
          <a:xfrm>
            <a:off x="21686" y="4692740"/>
            <a:ext cx="3462807" cy="67710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Total events: 145 (Complete), 258 (Culprit-only)</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Heterogeneity: Chi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11.68, </a:t>
            </a:r>
            <a:r>
              <a:rPr kumimoji="0" lang="en-US" sz="1100" b="0" i="0" u="none" strike="noStrike" kern="1200" cap="none" spc="0" normalizeH="0" baseline="0" noProof="0" dirty="0" err="1">
                <a:ln>
                  <a:noFill/>
                </a:ln>
                <a:solidFill>
                  <a:srgbClr val="FFFFFF"/>
                </a:solidFill>
                <a:effectLst/>
                <a:uLnTx/>
                <a:uFillTx/>
                <a:latin typeface="Arial"/>
                <a:ea typeface="ヒラギノ角ゴ Pro W3"/>
                <a:cs typeface="+mn-cs"/>
              </a:rPr>
              <a:t>df</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 8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=0.17</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 I</a:t>
            </a:r>
            <a:r>
              <a:rPr kumimoji="0" lang="en-US" sz="1100" b="0" i="0" u="none" strike="noStrike" kern="1200" cap="none" spc="0" normalizeH="0" baseline="30000" noProof="0" dirty="0">
                <a:ln>
                  <a:noFill/>
                </a:ln>
                <a:solidFill>
                  <a:srgbClr val="FFFFFF"/>
                </a:solidFill>
                <a:effectLst/>
                <a:uLnTx/>
                <a:uFillTx/>
                <a:latin typeface="Arial"/>
                <a:ea typeface="ヒラギノ角ゴ Pro W3"/>
                <a:cs typeface="+mn-cs"/>
              </a:rPr>
              <a:t>2</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=31%</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Test for overall effect: Z = 7.79 (</a:t>
            </a:r>
            <a:r>
              <a:rPr kumimoji="0" lang="en-US" sz="1100" b="0" i="1" u="none" strike="noStrike" kern="1200" cap="none" spc="0" normalizeH="0" baseline="0" noProof="0" dirty="0">
                <a:ln>
                  <a:noFill/>
                </a:ln>
                <a:solidFill>
                  <a:srgbClr val="FFFF00"/>
                </a:solidFill>
                <a:effectLst/>
                <a:uLnTx/>
                <a:uFillTx/>
                <a:latin typeface="Arial"/>
                <a:ea typeface="ヒラギノ角ゴ Pro W3"/>
                <a:cs typeface="+mn-cs"/>
              </a:rPr>
              <a:t>P</a:t>
            </a:r>
            <a:r>
              <a:rPr kumimoji="0" lang="en-US" sz="1100" b="0" i="0" u="none" strike="noStrike" kern="1200" cap="none" spc="0" normalizeH="0" baseline="0" noProof="0" dirty="0">
                <a:ln>
                  <a:noFill/>
                </a:ln>
                <a:solidFill>
                  <a:srgbClr val="FFFF00"/>
                </a:solidFill>
                <a:effectLst/>
                <a:uLnTx/>
                <a:uFillTx/>
                <a:latin typeface="Arial"/>
                <a:ea typeface="ヒラギノ角ゴ Pro W3"/>
                <a:cs typeface="+mn-cs"/>
              </a:rPr>
              <a:t>&lt;0.00001</a:t>
            </a:r>
            <a:r>
              <a:rPr kumimoji="0" lang="en-US" sz="1100" b="0" i="0" u="none" strike="noStrike" kern="1200" cap="none" spc="0" normalizeH="0" baseline="0" noProof="0" dirty="0">
                <a:ln>
                  <a:noFill/>
                </a:ln>
                <a:solidFill>
                  <a:srgbClr val="FFFFFF"/>
                </a:solidFill>
                <a:effectLst/>
                <a:uLnTx/>
                <a:uFillTx/>
                <a:latin typeface="Arial"/>
                <a:ea typeface="ヒラギノ角ゴ Pro W3"/>
                <a:cs typeface="+mn-cs"/>
              </a:rPr>
              <a:t>)</a:t>
            </a:r>
          </a:p>
        </p:txBody>
      </p:sp>
      <p:sp>
        <p:nvSpPr>
          <p:cNvPr id="40" name="Line 5"/>
          <p:cNvSpPr>
            <a:spLocks noChangeShapeType="1"/>
          </p:cNvSpPr>
          <p:nvPr/>
        </p:nvSpPr>
        <p:spPr bwMode="auto">
          <a:xfrm>
            <a:off x="5401468" y="5407894"/>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Text Box 8"/>
          <p:cNvSpPr txBox="1">
            <a:spLocks noChangeArrowheads="1"/>
          </p:cNvSpPr>
          <p:nvPr/>
        </p:nvSpPr>
        <p:spPr bwMode="auto">
          <a:xfrm>
            <a:off x="5184108" y="5457107"/>
            <a:ext cx="43313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0.1</a:t>
            </a:r>
          </a:p>
        </p:txBody>
      </p:sp>
      <p:sp>
        <p:nvSpPr>
          <p:cNvPr id="42" name="Text Box 8"/>
          <p:cNvSpPr txBox="1">
            <a:spLocks noChangeArrowheads="1"/>
          </p:cNvSpPr>
          <p:nvPr/>
        </p:nvSpPr>
        <p:spPr bwMode="auto">
          <a:xfrm>
            <a:off x="5654600" y="5457107"/>
            <a:ext cx="284052"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a:t>
            </a:r>
          </a:p>
        </p:txBody>
      </p:sp>
      <p:sp>
        <p:nvSpPr>
          <p:cNvPr id="43" name="Line 5"/>
          <p:cNvSpPr>
            <a:spLocks noChangeShapeType="1"/>
          </p:cNvSpPr>
          <p:nvPr/>
        </p:nvSpPr>
        <p:spPr bwMode="auto">
          <a:xfrm>
            <a:off x="6203287" y="5407894"/>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 Box 8"/>
          <p:cNvSpPr txBox="1">
            <a:spLocks noChangeArrowheads="1"/>
          </p:cNvSpPr>
          <p:nvPr/>
        </p:nvSpPr>
        <p:spPr bwMode="auto">
          <a:xfrm>
            <a:off x="6011568" y="5457107"/>
            <a:ext cx="383438"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a:t>
            </a:r>
          </a:p>
        </p:txBody>
      </p:sp>
      <p:sp>
        <p:nvSpPr>
          <p:cNvPr id="45" name="Line 5"/>
          <p:cNvSpPr>
            <a:spLocks noChangeShapeType="1"/>
          </p:cNvSpPr>
          <p:nvPr/>
        </p:nvSpPr>
        <p:spPr bwMode="auto">
          <a:xfrm>
            <a:off x="6602600" y="5407894"/>
            <a:ext cx="0" cy="698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Box 8"/>
          <p:cNvSpPr txBox="1">
            <a:spLocks noChangeArrowheads="1"/>
          </p:cNvSpPr>
          <p:nvPr/>
        </p:nvSpPr>
        <p:spPr bwMode="auto">
          <a:xfrm>
            <a:off x="6361188" y="5457107"/>
            <a:ext cx="482824" cy="30777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100</a:t>
            </a:r>
          </a:p>
        </p:txBody>
      </p:sp>
      <p:sp>
        <p:nvSpPr>
          <p:cNvPr id="47" name="Text Box 19"/>
          <p:cNvSpPr txBox="1">
            <a:spLocks noChangeArrowheads="1"/>
          </p:cNvSpPr>
          <p:nvPr/>
        </p:nvSpPr>
        <p:spPr bwMode="auto">
          <a:xfrm>
            <a:off x="6622707" y="1862405"/>
            <a:ext cx="777713" cy="307777"/>
          </a:xfrm>
          <a:prstGeom prst="rect">
            <a:avLst/>
          </a:prstGeom>
          <a:noFill/>
          <a:ln w="9525">
            <a:noFill/>
            <a:miter lim="800000"/>
            <a:headEnd/>
            <a:tailEnd/>
          </a:ln>
          <a:effectLst/>
        </p:spPr>
        <p:txBody>
          <a:bodyPr wrap="non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Weight</a:t>
            </a:r>
          </a:p>
        </p:txBody>
      </p:sp>
      <p:sp>
        <p:nvSpPr>
          <p:cNvPr id="48" name="Text Box 20"/>
          <p:cNvSpPr txBox="1">
            <a:spLocks noChangeArrowheads="1"/>
          </p:cNvSpPr>
          <p:nvPr/>
        </p:nvSpPr>
        <p:spPr bwMode="auto">
          <a:xfrm>
            <a:off x="7412002" y="1648550"/>
            <a:ext cx="1776448" cy="52322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0"/>
                </a:solidFill>
                <a:effectLst/>
                <a:uLnTx/>
                <a:uFillTx/>
                <a:latin typeface="Arial"/>
                <a:ea typeface="ヒラギノ角ゴ Pro W3"/>
                <a:cs typeface="+mn-cs"/>
              </a:rPr>
              <a:t>M-H, Fixed, 95% CI</a:t>
            </a:r>
          </a:p>
        </p:txBody>
      </p:sp>
      <p:sp>
        <p:nvSpPr>
          <p:cNvPr id="49" name="Text Box 24"/>
          <p:cNvSpPr txBox="1">
            <a:spLocks noChangeArrowheads="1"/>
          </p:cNvSpPr>
          <p:nvPr/>
        </p:nvSpPr>
        <p:spPr bwMode="auto">
          <a:xfrm>
            <a:off x="3022315" y="2156550"/>
            <a:ext cx="731290" cy="259301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8/150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27/79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28/314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8/100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9/52</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14/130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8/100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16/234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27/215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1374</a:t>
            </a:r>
          </a:p>
        </p:txBody>
      </p:sp>
      <p:sp>
        <p:nvSpPr>
          <p:cNvPr id="50" name="Text Box 24"/>
          <p:cNvSpPr txBox="1">
            <a:spLocks noChangeArrowheads="1"/>
          </p:cNvSpPr>
          <p:nvPr/>
        </p:nvSpPr>
        <p:spPr bwMode="auto">
          <a:xfrm>
            <a:off x="4057130" y="2156550"/>
            <a:ext cx="731290" cy="259301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16/146</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15/40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63/313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11/99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6/17</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28/84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11/99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46/231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62/213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1242</a:t>
            </a:r>
          </a:p>
        </p:txBody>
      </p:sp>
      <p:sp>
        <p:nvSpPr>
          <p:cNvPr id="51" name="Text Box 24"/>
          <p:cNvSpPr txBox="1">
            <a:spLocks noChangeArrowheads="1"/>
          </p:cNvSpPr>
          <p:nvPr/>
        </p:nvSpPr>
        <p:spPr bwMode="auto">
          <a:xfrm>
            <a:off x="6650255" y="2156550"/>
            <a:ext cx="792205" cy="259301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5.9%</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7.3%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23.1%</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4.0%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3.3%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4.0%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17.0%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ヒラギノ角ゴ Pro W3"/>
                <a:cs typeface="+mn-cs"/>
              </a:rPr>
              <a:t>22.8%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FDE25E"/>
                </a:solidFill>
                <a:effectLst/>
                <a:uLnTx/>
                <a:uFillTx/>
                <a:latin typeface="Arial"/>
                <a:ea typeface="ヒラギノ角ゴ Pro W3"/>
                <a:cs typeface="+mn-cs"/>
              </a:rPr>
              <a:t>100.0%</a:t>
            </a:r>
          </a:p>
        </p:txBody>
      </p:sp>
      <p:sp>
        <p:nvSpPr>
          <p:cNvPr id="52" name="Line 33"/>
          <p:cNvSpPr>
            <a:spLocks noChangeShapeType="1"/>
          </p:cNvSpPr>
          <p:nvPr/>
        </p:nvSpPr>
        <p:spPr bwMode="auto">
          <a:xfrm>
            <a:off x="5598791" y="2821712"/>
            <a:ext cx="138280"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34"/>
          <p:cNvSpPr>
            <a:spLocks noChangeArrowheads="1"/>
          </p:cNvSpPr>
          <p:nvPr/>
        </p:nvSpPr>
        <p:spPr bwMode="auto">
          <a:xfrm>
            <a:off x="5633082" y="2787108"/>
            <a:ext cx="56896" cy="56896"/>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Line 33"/>
          <p:cNvSpPr>
            <a:spLocks noChangeShapeType="1"/>
          </p:cNvSpPr>
          <p:nvPr/>
        </p:nvSpPr>
        <p:spPr bwMode="auto">
          <a:xfrm>
            <a:off x="5550698" y="3342412"/>
            <a:ext cx="265105"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Line 33"/>
          <p:cNvSpPr>
            <a:spLocks noChangeShapeType="1"/>
          </p:cNvSpPr>
          <p:nvPr/>
        </p:nvSpPr>
        <p:spPr bwMode="auto">
          <a:xfrm>
            <a:off x="5512594" y="3574441"/>
            <a:ext cx="192091"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34"/>
          <p:cNvSpPr>
            <a:spLocks noChangeArrowheads="1"/>
          </p:cNvSpPr>
          <p:nvPr/>
        </p:nvSpPr>
        <p:spPr bwMode="auto">
          <a:xfrm>
            <a:off x="5584332" y="3542437"/>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Line 42"/>
          <p:cNvSpPr>
            <a:spLocks noChangeShapeType="1"/>
          </p:cNvSpPr>
          <p:nvPr/>
        </p:nvSpPr>
        <p:spPr bwMode="auto">
          <a:xfrm>
            <a:off x="5492147" y="4100443"/>
            <a:ext cx="177302"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34"/>
          <p:cNvSpPr>
            <a:spLocks noChangeArrowheads="1"/>
          </p:cNvSpPr>
          <p:nvPr/>
        </p:nvSpPr>
        <p:spPr bwMode="auto">
          <a:xfrm>
            <a:off x="5543938" y="4068439"/>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Line 15"/>
          <p:cNvSpPr>
            <a:spLocks noChangeShapeType="1"/>
          </p:cNvSpPr>
          <p:nvPr/>
        </p:nvSpPr>
        <p:spPr bwMode="auto">
          <a:xfrm>
            <a:off x="98423" y="5399645"/>
            <a:ext cx="8951976" cy="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34"/>
          <p:cNvSpPr>
            <a:spLocks noChangeArrowheads="1"/>
          </p:cNvSpPr>
          <p:nvPr/>
        </p:nvSpPr>
        <p:spPr bwMode="auto">
          <a:xfrm>
            <a:off x="5737071" y="2534455"/>
            <a:ext cx="49784" cy="49784"/>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36"/>
          <p:cNvSpPr>
            <a:spLocks noChangeArrowheads="1"/>
          </p:cNvSpPr>
          <p:nvPr/>
        </p:nvSpPr>
        <p:spPr bwMode="auto">
          <a:xfrm flipH="1">
            <a:off x="5704685" y="3016969"/>
            <a:ext cx="45719" cy="8890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36"/>
          <p:cNvSpPr>
            <a:spLocks noChangeArrowheads="1"/>
          </p:cNvSpPr>
          <p:nvPr/>
        </p:nvSpPr>
        <p:spPr bwMode="auto">
          <a:xfrm flipH="1">
            <a:off x="5654600" y="3297962"/>
            <a:ext cx="45719" cy="8890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36"/>
          <p:cNvSpPr>
            <a:spLocks noChangeArrowheads="1"/>
          </p:cNvSpPr>
          <p:nvPr/>
        </p:nvSpPr>
        <p:spPr bwMode="auto">
          <a:xfrm flipH="1">
            <a:off x="5714605" y="3781356"/>
            <a:ext cx="45719" cy="88900"/>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Line 42"/>
          <p:cNvSpPr>
            <a:spLocks noChangeShapeType="1"/>
          </p:cNvSpPr>
          <p:nvPr/>
        </p:nvSpPr>
        <p:spPr bwMode="auto">
          <a:xfrm>
            <a:off x="5548040" y="4333811"/>
            <a:ext cx="135695" cy="0"/>
          </a:xfrm>
          <a:prstGeom prst="line">
            <a:avLst/>
          </a:prstGeom>
          <a:noFill/>
          <a:ln w="31750">
            <a:solidFill>
              <a:schemeClr val="accent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34"/>
          <p:cNvSpPr>
            <a:spLocks noChangeArrowheads="1"/>
          </p:cNvSpPr>
          <p:nvPr/>
        </p:nvSpPr>
        <p:spPr bwMode="auto">
          <a:xfrm>
            <a:off x="5585545" y="4301807"/>
            <a:ext cx="64008" cy="64008"/>
          </a:xfrm>
          <a:prstGeom prst="rect">
            <a:avLst/>
          </a:prstGeom>
          <a:solidFill>
            <a:schemeClr val="accent1"/>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1241321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Rectangle 38"/>
          <p:cNvSpPr>
            <a:spLocks noChangeArrowheads="1"/>
          </p:cNvSpPr>
          <p:nvPr/>
        </p:nvSpPr>
        <p:spPr bwMode="hidden">
          <a:xfrm>
            <a:off x="86230" y="1970664"/>
            <a:ext cx="8991096" cy="4337771"/>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2" name="Title 1"/>
          <p:cNvSpPr>
            <a:spLocks noGrp="1"/>
          </p:cNvSpPr>
          <p:nvPr>
            <p:ph type="title" idx="4294967295"/>
          </p:nvPr>
        </p:nvSpPr>
        <p:spPr/>
        <p:txBody>
          <a:bodyPr/>
          <a:lstStyle/>
          <a:p>
            <a:pPr>
              <a:defRPr/>
            </a:pPr>
            <a:r>
              <a:rPr lang="en-US" sz="3200" dirty="0" err="1"/>
              <a:t>Tiên</a:t>
            </a:r>
            <a:r>
              <a:rPr lang="en-US" sz="3200" dirty="0"/>
              <a:t> l</a:t>
            </a:r>
            <a:r>
              <a:rPr lang="vi-VN" sz="3200" dirty="0"/>
              <a:t>ư</a:t>
            </a:r>
            <a:r>
              <a:rPr lang="en-US" sz="3200" dirty="0" err="1"/>
              <a:t>ợng</a:t>
            </a:r>
            <a:r>
              <a:rPr lang="en-US" sz="3200" dirty="0"/>
              <a:t> shock </a:t>
            </a:r>
            <a:r>
              <a:rPr lang="en-US" sz="3200" dirty="0" err="1"/>
              <a:t>tim</a:t>
            </a:r>
            <a:r>
              <a:rPr lang="en-US" sz="3200" dirty="0"/>
              <a:t> </a:t>
            </a:r>
            <a:r>
              <a:rPr lang="en-US" sz="3200" dirty="0" err="1"/>
              <a:t>vẫn</a:t>
            </a:r>
            <a:r>
              <a:rPr lang="en-US" sz="3200" dirty="0"/>
              <a:t> </a:t>
            </a:r>
            <a:r>
              <a:rPr lang="en-US" sz="3200" dirty="0" err="1"/>
              <a:t>còn</a:t>
            </a:r>
            <a:r>
              <a:rPr lang="en-US" sz="3200" dirty="0"/>
              <a:t> </a:t>
            </a:r>
            <a:r>
              <a:rPr lang="en-US" sz="3200" dirty="0" err="1"/>
              <a:t>là</a:t>
            </a:r>
            <a:r>
              <a:rPr lang="en-US" sz="3200" dirty="0"/>
              <a:t> </a:t>
            </a:r>
            <a:r>
              <a:rPr lang="en-US" sz="3200" dirty="0" err="1"/>
              <a:t>thách</a:t>
            </a:r>
            <a:r>
              <a:rPr lang="en-US" sz="3200" dirty="0"/>
              <a:t> </a:t>
            </a:r>
            <a:r>
              <a:rPr lang="en-US" sz="3200" dirty="0" err="1"/>
              <a:t>thức</a:t>
            </a:r>
            <a:endParaRPr lang="en-US" sz="3200" dirty="0"/>
          </a:p>
        </p:txBody>
      </p:sp>
      <p:sp>
        <p:nvSpPr>
          <p:cNvPr id="29699" name="Rectangle 2"/>
          <p:cNvSpPr>
            <a:spLocks noChangeArrowheads="1"/>
          </p:cNvSpPr>
          <p:nvPr/>
        </p:nvSpPr>
        <p:spPr bwMode="auto">
          <a:xfrm>
            <a:off x="1492250" y="6411913"/>
            <a:ext cx="6159500" cy="46196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JKolte D et al. AHA 2014;3:e000590 doi: 10.1161/JAHA.113.000590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Wayangankar SA et al. </a:t>
            </a:r>
            <a:r>
              <a:rPr kumimoji="0" lang="en-US" sz="1200" b="1" i="1" u="none" strike="noStrike" kern="1200" cap="none" spc="0" normalizeH="0" baseline="0" noProof="0">
                <a:ln>
                  <a:noFill/>
                </a:ln>
                <a:solidFill>
                  <a:srgbClr val="FFFFFF"/>
                </a:solidFill>
                <a:effectLst/>
                <a:uLnTx/>
                <a:uFillTx/>
                <a:latin typeface="Arial"/>
                <a:ea typeface="+mn-ea"/>
                <a:cs typeface="+mn-cs"/>
              </a:rPr>
              <a:t>JACC Int </a:t>
            </a:r>
            <a:r>
              <a:rPr kumimoji="0" lang="en-US" sz="1200" b="1" i="0" u="none" strike="noStrike" kern="1200" cap="none" spc="0" normalizeH="0" baseline="0" noProof="0">
                <a:ln>
                  <a:noFill/>
                </a:ln>
                <a:solidFill>
                  <a:srgbClr val="FFFFFF"/>
                </a:solidFill>
                <a:effectLst/>
                <a:uLnTx/>
                <a:uFillTx/>
                <a:latin typeface="Arial"/>
                <a:ea typeface="+mn-ea"/>
                <a:cs typeface="+mn-cs"/>
              </a:rPr>
              <a:t>2016;9:341-51 </a:t>
            </a:r>
          </a:p>
        </p:txBody>
      </p:sp>
      <p:sp>
        <p:nvSpPr>
          <p:cNvPr id="29700" name="Rectangle 3"/>
          <p:cNvSpPr>
            <a:spLocks noChangeArrowheads="1"/>
          </p:cNvSpPr>
          <p:nvPr/>
        </p:nvSpPr>
        <p:spPr bwMode="auto">
          <a:xfrm>
            <a:off x="5261344" y="794327"/>
            <a:ext cx="3576621" cy="120032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Cath-PCI Registry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56,497 CS pts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between 2005 and 2014 </a:t>
            </a:r>
            <a:endParaRPr kumimoji="0" lang="en-US" sz="6000" b="0" i="0" u="none" strike="noStrike" kern="1200" cap="none" spc="0" normalizeH="0" baseline="0" noProof="0" dirty="0">
              <a:ln>
                <a:noFill/>
              </a:ln>
              <a:solidFill>
                <a:srgbClr val="FFFFFF"/>
              </a:solidFill>
              <a:effectLst/>
              <a:uLnTx/>
              <a:uFillTx/>
              <a:latin typeface="Arial"/>
              <a:ea typeface="+mn-ea"/>
              <a:cs typeface="+mn-cs"/>
            </a:endParaRPr>
          </a:p>
        </p:txBody>
      </p:sp>
      <p:sp>
        <p:nvSpPr>
          <p:cNvPr id="29702" name="Rectangle 6"/>
          <p:cNvSpPr>
            <a:spLocks noChangeArrowheads="1"/>
          </p:cNvSpPr>
          <p:nvPr/>
        </p:nvSpPr>
        <p:spPr bwMode="auto">
          <a:xfrm>
            <a:off x="439738" y="770515"/>
            <a:ext cx="3944937" cy="120015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mn-ea"/>
                <a:cs typeface="+mn-cs"/>
              </a:rPr>
              <a:t>National Inpatient Sample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 157,892 CS pts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between 2003 and 2010 </a:t>
            </a:r>
            <a:endParaRPr kumimoji="0" lang="en-US" sz="6000" b="0" i="0" u="none" strike="noStrike" kern="1200" cap="none" spc="0" normalizeH="0" baseline="0" noProof="0">
              <a:ln>
                <a:noFill/>
              </a:ln>
              <a:solidFill>
                <a:srgbClr val="FFFFFF"/>
              </a:solidFill>
              <a:effectLst/>
              <a:uLnTx/>
              <a:uFillTx/>
              <a:latin typeface="Arial"/>
              <a:ea typeface="+mn-ea"/>
              <a:cs typeface="+mn-cs"/>
            </a:endParaRPr>
          </a:p>
        </p:txBody>
      </p:sp>
      <p:sp>
        <p:nvSpPr>
          <p:cNvPr id="29704" name="Rectangle 8"/>
          <p:cNvSpPr>
            <a:spLocks noChangeArrowheads="1"/>
          </p:cNvSpPr>
          <p:nvPr/>
        </p:nvSpPr>
        <p:spPr bwMode="auto">
          <a:xfrm rot="-5400000">
            <a:off x="3509775" y="3692101"/>
            <a:ext cx="2379177" cy="338554"/>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 In-hospital Mortality</a:t>
            </a:r>
          </a:p>
        </p:txBody>
      </p:sp>
      <p:sp>
        <p:nvSpPr>
          <p:cNvPr id="29705" name="Line 9"/>
          <p:cNvSpPr>
            <a:spLocks noChangeShapeType="1"/>
          </p:cNvSpPr>
          <p:nvPr/>
        </p:nvSpPr>
        <p:spPr bwMode="auto">
          <a:xfrm>
            <a:off x="5194300"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06" name="Rectangle 10"/>
          <p:cNvSpPr>
            <a:spLocks noChangeArrowheads="1"/>
          </p:cNvSpPr>
          <p:nvPr/>
        </p:nvSpPr>
        <p:spPr bwMode="auto">
          <a:xfrm>
            <a:off x="4872038"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2005</a:t>
            </a:r>
          </a:p>
        </p:txBody>
      </p:sp>
      <p:sp>
        <p:nvSpPr>
          <p:cNvPr id="29707" name="Rectangle 11"/>
          <p:cNvSpPr>
            <a:spLocks noChangeArrowheads="1"/>
          </p:cNvSpPr>
          <p:nvPr/>
        </p:nvSpPr>
        <p:spPr bwMode="auto">
          <a:xfrm>
            <a:off x="4970463" y="5436177"/>
            <a:ext cx="195262"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29708" name="Line 12"/>
          <p:cNvSpPr>
            <a:spLocks noChangeShapeType="1"/>
          </p:cNvSpPr>
          <p:nvPr/>
        </p:nvSpPr>
        <p:spPr bwMode="auto">
          <a:xfrm rot="5400000">
            <a:off x="5167313" y="4685290"/>
            <a:ext cx="0" cy="571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09" name="Rectangle 13"/>
          <p:cNvSpPr>
            <a:spLocks noChangeArrowheads="1"/>
          </p:cNvSpPr>
          <p:nvPr/>
        </p:nvSpPr>
        <p:spPr bwMode="auto">
          <a:xfrm>
            <a:off x="4779963" y="4572577"/>
            <a:ext cx="373062" cy="274638"/>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29710" name="Line 14"/>
          <p:cNvSpPr>
            <a:spLocks noChangeShapeType="1"/>
          </p:cNvSpPr>
          <p:nvPr/>
        </p:nvSpPr>
        <p:spPr bwMode="auto">
          <a:xfrm rot="5400000">
            <a:off x="5167313" y="3842327"/>
            <a:ext cx="0" cy="571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11" name="Rectangle 15"/>
          <p:cNvSpPr>
            <a:spLocks noChangeArrowheads="1"/>
          </p:cNvSpPr>
          <p:nvPr/>
        </p:nvSpPr>
        <p:spPr bwMode="auto">
          <a:xfrm>
            <a:off x="4779963" y="3731202"/>
            <a:ext cx="373062" cy="274638"/>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29712" name="Line 16"/>
          <p:cNvSpPr>
            <a:spLocks noChangeShapeType="1"/>
          </p:cNvSpPr>
          <p:nvPr/>
        </p:nvSpPr>
        <p:spPr bwMode="auto">
          <a:xfrm rot="5400000">
            <a:off x="5167313" y="2118302"/>
            <a:ext cx="0" cy="571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13" name="Rectangle 17"/>
          <p:cNvSpPr>
            <a:spLocks noChangeArrowheads="1"/>
          </p:cNvSpPr>
          <p:nvPr/>
        </p:nvSpPr>
        <p:spPr bwMode="auto">
          <a:xfrm>
            <a:off x="4779963" y="2007177"/>
            <a:ext cx="373062" cy="274638"/>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29715" name="Rectangle 19"/>
          <p:cNvSpPr>
            <a:spLocks noChangeArrowheads="1"/>
          </p:cNvSpPr>
          <p:nvPr/>
        </p:nvSpPr>
        <p:spPr bwMode="auto">
          <a:xfrm>
            <a:off x="6235331" y="5971165"/>
            <a:ext cx="1469633" cy="338554"/>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Q1 each Year</a:t>
            </a:r>
          </a:p>
        </p:txBody>
      </p:sp>
      <p:sp>
        <p:nvSpPr>
          <p:cNvPr id="29716" name="Line 20"/>
          <p:cNvSpPr>
            <a:spLocks noChangeShapeType="1"/>
          </p:cNvSpPr>
          <p:nvPr/>
        </p:nvSpPr>
        <p:spPr bwMode="auto">
          <a:xfrm rot="5400000">
            <a:off x="5167313" y="2986665"/>
            <a:ext cx="0" cy="5715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17" name="Rectangle 21"/>
          <p:cNvSpPr>
            <a:spLocks noChangeArrowheads="1"/>
          </p:cNvSpPr>
          <p:nvPr/>
        </p:nvSpPr>
        <p:spPr bwMode="auto">
          <a:xfrm>
            <a:off x="4779963" y="2875540"/>
            <a:ext cx="373062" cy="274637"/>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29718" name="Line 22"/>
          <p:cNvSpPr>
            <a:spLocks noChangeShapeType="1"/>
          </p:cNvSpPr>
          <p:nvPr/>
        </p:nvSpPr>
        <p:spPr bwMode="auto">
          <a:xfrm rot="5400000">
            <a:off x="5164138" y="5552065"/>
            <a:ext cx="0" cy="50800"/>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19" name="Line 23"/>
          <p:cNvSpPr>
            <a:spLocks noChangeShapeType="1"/>
          </p:cNvSpPr>
          <p:nvPr/>
        </p:nvSpPr>
        <p:spPr bwMode="auto">
          <a:xfrm rot="5400000">
            <a:off x="6987382" y="3819308"/>
            <a:ext cx="0" cy="3602037"/>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0" name="Line 24"/>
          <p:cNvSpPr>
            <a:spLocks noChangeShapeType="1"/>
          </p:cNvSpPr>
          <p:nvPr/>
        </p:nvSpPr>
        <p:spPr bwMode="auto">
          <a:xfrm>
            <a:off x="5594350"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1" name="Rectangle 25"/>
          <p:cNvSpPr>
            <a:spLocks noChangeArrowheads="1"/>
          </p:cNvSpPr>
          <p:nvPr/>
        </p:nvSpPr>
        <p:spPr bwMode="auto">
          <a:xfrm>
            <a:off x="5272088"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2006</a:t>
            </a:r>
          </a:p>
        </p:txBody>
      </p:sp>
      <p:sp>
        <p:nvSpPr>
          <p:cNvPr id="29722" name="Line 26"/>
          <p:cNvSpPr>
            <a:spLocks noChangeShapeType="1"/>
          </p:cNvSpPr>
          <p:nvPr/>
        </p:nvSpPr>
        <p:spPr bwMode="auto">
          <a:xfrm>
            <a:off x="5989638"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3" name="Rectangle 27"/>
          <p:cNvSpPr>
            <a:spLocks noChangeArrowheads="1"/>
          </p:cNvSpPr>
          <p:nvPr/>
        </p:nvSpPr>
        <p:spPr bwMode="auto">
          <a:xfrm>
            <a:off x="5668963"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2007</a:t>
            </a:r>
          </a:p>
        </p:txBody>
      </p:sp>
      <p:sp>
        <p:nvSpPr>
          <p:cNvPr id="29724" name="Line 28"/>
          <p:cNvSpPr>
            <a:spLocks noChangeShapeType="1"/>
          </p:cNvSpPr>
          <p:nvPr/>
        </p:nvSpPr>
        <p:spPr bwMode="auto">
          <a:xfrm>
            <a:off x="6386513"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5" name="Rectangle 29"/>
          <p:cNvSpPr>
            <a:spLocks noChangeArrowheads="1"/>
          </p:cNvSpPr>
          <p:nvPr/>
        </p:nvSpPr>
        <p:spPr bwMode="auto">
          <a:xfrm>
            <a:off x="6065838"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2008</a:t>
            </a:r>
          </a:p>
        </p:txBody>
      </p:sp>
      <p:sp>
        <p:nvSpPr>
          <p:cNvPr id="29726" name="Line 30"/>
          <p:cNvSpPr>
            <a:spLocks noChangeShapeType="1"/>
          </p:cNvSpPr>
          <p:nvPr/>
        </p:nvSpPr>
        <p:spPr bwMode="auto">
          <a:xfrm>
            <a:off x="6783388"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7" name="Rectangle 31"/>
          <p:cNvSpPr>
            <a:spLocks noChangeArrowheads="1"/>
          </p:cNvSpPr>
          <p:nvPr/>
        </p:nvSpPr>
        <p:spPr bwMode="auto">
          <a:xfrm>
            <a:off x="6459538" y="5699702"/>
            <a:ext cx="646112"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2009</a:t>
            </a:r>
          </a:p>
        </p:txBody>
      </p:sp>
      <p:sp>
        <p:nvSpPr>
          <p:cNvPr id="29728" name="Line 32"/>
          <p:cNvSpPr>
            <a:spLocks noChangeShapeType="1"/>
          </p:cNvSpPr>
          <p:nvPr/>
        </p:nvSpPr>
        <p:spPr bwMode="auto">
          <a:xfrm>
            <a:off x="7181850"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29" name="Rectangle 33"/>
          <p:cNvSpPr>
            <a:spLocks noChangeArrowheads="1"/>
          </p:cNvSpPr>
          <p:nvPr/>
        </p:nvSpPr>
        <p:spPr bwMode="auto">
          <a:xfrm>
            <a:off x="6859588"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2010</a:t>
            </a:r>
          </a:p>
        </p:txBody>
      </p:sp>
      <p:sp>
        <p:nvSpPr>
          <p:cNvPr id="29730" name="Line 34"/>
          <p:cNvSpPr>
            <a:spLocks noChangeShapeType="1"/>
          </p:cNvSpPr>
          <p:nvPr/>
        </p:nvSpPr>
        <p:spPr bwMode="auto">
          <a:xfrm>
            <a:off x="7567613"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31" name="Rectangle 35"/>
          <p:cNvSpPr>
            <a:spLocks noChangeArrowheads="1"/>
          </p:cNvSpPr>
          <p:nvPr/>
        </p:nvSpPr>
        <p:spPr bwMode="auto">
          <a:xfrm>
            <a:off x="7245350"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2011</a:t>
            </a:r>
          </a:p>
        </p:txBody>
      </p:sp>
      <p:sp>
        <p:nvSpPr>
          <p:cNvPr id="29732" name="Line 36"/>
          <p:cNvSpPr>
            <a:spLocks noChangeShapeType="1"/>
          </p:cNvSpPr>
          <p:nvPr/>
        </p:nvSpPr>
        <p:spPr bwMode="auto">
          <a:xfrm>
            <a:off x="7966075"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33" name="Rectangle 37"/>
          <p:cNvSpPr>
            <a:spLocks noChangeArrowheads="1"/>
          </p:cNvSpPr>
          <p:nvPr/>
        </p:nvSpPr>
        <p:spPr bwMode="auto">
          <a:xfrm>
            <a:off x="7643813"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2012</a:t>
            </a:r>
          </a:p>
        </p:txBody>
      </p:sp>
      <p:sp>
        <p:nvSpPr>
          <p:cNvPr id="29734" name="Line 38"/>
          <p:cNvSpPr>
            <a:spLocks noChangeShapeType="1"/>
          </p:cNvSpPr>
          <p:nvPr/>
        </p:nvSpPr>
        <p:spPr bwMode="auto">
          <a:xfrm>
            <a:off x="8366125"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35" name="Rectangle 39"/>
          <p:cNvSpPr>
            <a:spLocks noChangeArrowheads="1"/>
          </p:cNvSpPr>
          <p:nvPr/>
        </p:nvSpPr>
        <p:spPr bwMode="auto">
          <a:xfrm>
            <a:off x="8045450" y="5699702"/>
            <a:ext cx="642938"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2013</a:t>
            </a:r>
          </a:p>
        </p:txBody>
      </p:sp>
      <p:sp>
        <p:nvSpPr>
          <p:cNvPr id="29736" name="Line 40"/>
          <p:cNvSpPr>
            <a:spLocks noChangeShapeType="1"/>
          </p:cNvSpPr>
          <p:nvPr/>
        </p:nvSpPr>
        <p:spPr bwMode="auto">
          <a:xfrm>
            <a:off x="8755063" y="5626677"/>
            <a:ext cx="0" cy="6032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37" name="Rectangle 41"/>
          <p:cNvSpPr>
            <a:spLocks noChangeArrowheads="1"/>
          </p:cNvSpPr>
          <p:nvPr/>
        </p:nvSpPr>
        <p:spPr bwMode="auto">
          <a:xfrm>
            <a:off x="8432800" y="5699702"/>
            <a:ext cx="644525"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S PGothic" pitchFamily="34" charset="-128"/>
                <a:cs typeface="+mn-cs"/>
              </a:rPr>
              <a:t>2014</a:t>
            </a:r>
          </a:p>
        </p:txBody>
      </p:sp>
      <p:sp>
        <p:nvSpPr>
          <p:cNvPr id="29738" name="Freeform 42"/>
          <p:cNvSpPr>
            <a:spLocks/>
          </p:cNvSpPr>
          <p:nvPr/>
        </p:nvSpPr>
        <p:spPr bwMode="auto">
          <a:xfrm>
            <a:off x="5197475" y="2810452"/>
            <a:ext cx="3443288" cy="558800"/>
          </a:xfrm>
          <a:custGeom>
            <a:avLst/>
            <a:gdLst/>
            <a:ahLst/>
            <a:cxnLst>
              <a:cxn ang="0">
                <a:pos x="0" y="330"/>
              </a:cxn>
              <a:cxn ang="0">
                <a:pos x="117" y="294"/>
              </a:cxn>
              <a:cxn ang="0">
                <a:pos x="219" y="330"/>
              </a:cxn>
              <a:cxn ang="0">
                <a:pos x="333" y="117"/>
              </a:cxn>
              <a:cxn ang="0">
                <a:pos x="450" y="183"/>
              </a:cxn>
              <a:cxn ang="0">
                <a:pos x="555" y="411"/>
              </a:cxn>
              <a:cxn ang="0">
                <a:pos x="657" y="366"/>
              </a:cxn>
              <a:cxn ang="0">
                <a:pos x="759" y="411"/>
              </a:cxn>
              <a:cxn ang="0">
                <a:pos x="885" y="255"/>
              </a:cxn>
              <a:cxn ang="0">
                <a:pos x="1002" y="288"/>
              </a:cxn>
              <a:cxn ang="0">
                <a:pos x="1098" y="411"/>
              </a:cxn>
              <a:cxn ang="0">
                <a:pos x="1218" y="342"/>
              </a:cxn>
              <a:cxn ang="0">
                <a:pos x="1323" y="366"/>
              </a:cxn>
              <a:cxn ang="0">
                <a:pos x="1419" y="423"/>
              </a:cxn>
              <a:cxn ang="0">
                <a:pos x="1641" y="204"/>
              </a:cxn>
              <a:cxn ang="0">
                <a:pos x="1743" y="102"/>
              </a:cxn>
              <a:cxn ang="0">
                <a:pos x="1857" y="417"/>
              </a:cxn>
              <a:cxn ang="0">
                <a:pos x="1968" y="381"/>
              </a:cxn>
              <a:cxn ang="0">
                <a:pos x="2070" y="222"/>
              </a:cxn>
              <a:cxn ang="0">
                <a:pos x="2175" y="210"/>
              </a:cxn>
              <a:cxn ang="0">
                <a:pos x="2289" y="384"/>
              </a:cxn>
              <a:cxn ang="0">
                <a:pos x="2391" y="345"/>
              </a:cxn>
              <a:cxn ang="0">
                <a:pos x="2508" y="141"/>
              </a:cxn>
              <a:cxn ang="0">
                <a:pos x="2616" y="0"/>
              </a:cxn>
              <a:cxn ang="0">
                <a:pos x="2718" y="222"/>
              </a:cxn>
              <a:cxn ang="0">
                <a:pos x="2943" y="141"/>
              </a:cxn>
              <a:cxn ang="0">
                <a:pos x="3063" y="186"/>
              </a:cxn>
              <a:cxn ang="0">
                <a:pos x="3174" y="150"/>
              </a:cxn>
              <a:cxn ang="0">
                <a:pos x="3273" y="165"/>
              </a:cxn>
              <a:cxn ang="0">
                <a:pos x="3390" y="54"/>
              </a:cxn>
              <a:cxn ang="0">
                <a:pos x="3498" y="12"/>
              </a:cxn>
              <a:cxn ang="0">
                <a:pos x="3600" y="180"/>
              </a:cxn>
              <a:cxn ang="0">
                <a:pos x="3708" y="30"/>
              </a:cxn>
              <a:cxn ang="0">
                <a:pos x="3801" y="66"/>
              </a:cxn>
            </a:cxnLst>
            <a:rect l="0" t="0" r="r" b="b"/>
            <a:pathLst>
              <a:path w="3801" h="423">
                <a:moveTo>
                  <a:pt x="0" y="330"/>
                </a:moveTo>
                <a:lnTo>
                  <a:pt x="117" y="294"/>
                </a:lnTo>
                <a:lnTo>
                  <a:pt x="219" y="330"/>
                </a:lnTo>
                <a:lnTo>
                  <a:pt x="333" y="117"/>
                </a:lnTo>
                <a:lnTo>
                  <a:pt x="450" y="183"/>
                </a:lnTo>
                <a:lnTo>
                  <a:pt x="555" y="411"/>
                </a:lnTo>
                <a:lnTo>
                  <a:pt x="657" y="366"/>
                </a:lnTo>
                <a:lnTo>
                  <a:pt x="759" y="411"/>
                </a:lnTo>
                <a:lnTo>
                  <a:pt x="885" y="255"/>
                </a:lnTo>
                <a:lnTo>
                  <a:pt x="1002" y="288"/>
                </a:lnTo>
                <a:lnTo>
                  <a:pt x="1098" y="411"/>
                </a:lnTo>
                <a:lnTo>
                  <a:pt x="1218" y="342"/>
                </a:lnTo>
                <a:lnTo>
                  <a:pt x="1323" y="366"/>
                </a:lnTo>
                <a:lnTo>
                  <a:pt x="1419" y="423"/>
                </a:lnTo>
                <a:lnTo>
                  <a:pt x="1641" y="204"/>
                </a:lnTo>
                <a:lnTo>
                  <a:pt x="1743" y="102"/>
                </a:lnTo>
                <a:lnTo>
                  <a:pt x="1857" y="417"/>
                </a:lnTo>
                <a:lnTo>
                  <a:pt x="1968" y="381"/>
                </a:lnTo>
                <a:lnTo>
                  <a:pt x="2070" y="222"/>
                </a:lnTo>
                <a:lnTo>
                  <a:pt x="2175" y="210"/>
                </a:lnTo>
                <a:lnTo>
                  <a:pt x="2289" y="384"/>
                </a:lnTo>
                <a:lnTo>
                  <a:pt x="2391" y="345"/>
                </a:lnTo>
                <a:lnTo>
                  <a:pt x="2508" y="141"/>
                </a:lnTo>
                <a:lnTo>
                  <a:pt x="2616" y="0"/>
                </a:lnTo>
                <a:lnTo>
                  <a:pt x="2718" y="222"/>
                </a:lnTo>
                <a:lnTo>
                  <a:pt x="2943" y="141"/>
                </a:lnTo>
                <a:lnTo>
                  <a:pt x="3063" y="186"/>
                </a:lnTo>
                <a:lnTo>
                  <a:pt x="3174" y="150"/>
                </a:lnTo>
                <a:lnTo>
                  <a:pt x="3273" y="165"/>
                </a:lnTo>
                <a:lnTo>
                  <a:pt x="3390" y="54"/>
                </a:lnTo>
                <a:lnTo>
                  <a:pt x="3498" y="12"/>
                </a:lnTo>
                <a:lnTo>
                  <a:pt x="3600" y="180"/>
                </a:lnTo>
                <a:lnTo>
                  <a:pt x="3708" y="30"/>
                </a:lnTo>
                <a:lnTo>
                  <a:pt x="3801" y="66"/>
                </a:lnTo>
              </a:path>
            </a:pathLst>
          </a:custGeom>
          <a:noFill/>
          <a:ln w="38100">
            <a:solidFill>
              <a:schemeClr val="accent1"/>
            </a:solidFill>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0" name="Line 44"/>
          <p:cNvSpPr>
            <a:spLocks noChangeShapeType="1"/>
          </p:cNvSpPr>
          <p:nvPr/>
        </p:nvSpPr>
        <p:spPr bwMode="auto">
          <a:xfrm>
            <a:off x="787256" y="2169102"/>
            <a:ext cx="0" cy="328295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2" name="Line 46"/>
          <p:cNvSpPr>
            <a:spLocks noChangeShapeType="1"/>
          </p:cNvSpPr>
          <p:nvPr/>
        </p:nvSpPr>
        <p:spPr bwMode="auto">
          <a:xfrm>
            <a:off x="739631" y="5445702"/>
            <a:ext cx="47625"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3" name="Line 47"/>
          <p:cNvSpPr>
            <a:spLocks noChangeShapeType="1"/>
          </p:cNvSpPr>
          <p:nvPr/>
        </p:nvSpPr>
        <p:spPr bwMode="auto">
          <a:xfrm>
            <a:off x="739631" y="4628140"/>
            <a:ext cx="47625"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4" name="Line 48"/>
          <p:cNvSpPr>
            <a:spLocks noChangeShapeType="1"/>
          </p:cNvSpPr>
          <p:nvPr/>
        </p:nvSpPr>
        <p:spPr bwMode="auto">
          <a:xfrm>
            <a:off x="739631" y="3808990"/>
            <a:ext cx="47625"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5" name="Line 49"/>
          <p:cNvSpPr>
            <a:spLocks noChangeShapeType="1"/>
          </p:cNvSpPr>
          <p:nvPr/>
        </p:nvSpPr>
        <p:spPr bwMode="auto">
          <a:xfrm>
            <a:off x="739631" y="2999365"/>
            <a:ext cx="47625"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7" name="Line 51"/>
          <p:cNvSpPr>
            <a:spLocks noChangeShapeType="1"/>
          </p:cNvSpPr>
          <p:nvPr/>
        </p:nvSpPr>
        <p:spPr bwMode="auto">
          <a:xfrm>
            <a:off x="739631" y="2178627"/>
            <a:ext cx="47625" cy="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8" name="Line 52"/>
          <p:cNvSpPr>
            <a:spLocks noChangeShapeType="1"/>
          </p:cNvSpPr>
          <p:nvPr/>
        </p:nvSpPr>
        <p:spPr bwMode="auto">
          <a:xfrm flipV="1">
            <a:off x="1009506"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49" name="Rectangle 53"/>
          <p:cNvSpPr>
            <a:spLocks noChangeArrowheads="1"/>
          </p:cNvSpPr>
          <p:nvPr/>
        </p:nvSpPr>
        <p:spPr bwMode="auto">
          <a:xfrm>
            <a:off x="576118" y="5355215"/>
            <a:ext cx="84138" cy="182562"/>
          </a:xfrm>
          <a:prstGeom prst="rect">
            <a:avLst/>
          </a:prstGeom>
          <a:noFill/>
          <a:ln w="9525">
            <a:noFill/>
            <a:miter lim="800000"/>
            <a:headEnd/>
            <a:tailEnd/>
          </a:ln>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0</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0" name="Rectangle 54"/>
          <p:cNvSpPr>
            <a:spLocks noChangeArrowheads="1"/>
          </p:cNvSpPr>
          <p:nvPr/>
        </p:nvSpPr>
        <p:spPr bwMode="auto">
          <a:xfrm>
            <a:off x="491981" y="4542415"/>
            <a:ext cx="168275" cy="182562"/>
          </a:xfrm>
          <a:prstGeom prst="rect">
            <a:avLst/>
          </a:prstGeom>
          <a:noFill/>
          <a:ln w="9525">
            <a:noFill/>
            <a:miter lim="800000"/>
            <a:headEnd/>
            <a:tailEnd/>
          </a:ln>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15</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1" name="Rectangle 55"/>
          <p:cNvSpPr>
            <a:spLocks noChangeArrowheads="1"/>
          </p:cNvSpPr>
          <p:nvPr/>
        </p:nvSpPr>
        <p:spPr bwMode="auto">
          <a:xfrm>
            <a:off x="491981" y="3723265"/>
            <a:ext cx="168275" cy="18256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30</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2" name="Rectangle 56"/>
          <p:cNvSpPr>
            <a:spLocks noChangeArrowheads="1"/>
          </p:cNvSpPr>
          <p:nvPr/>
        </p:nvSpPr>
        <p:spPr bwMode="auto">
          <a:xfrm>
            <a:off x="491981" y="2913640"/>
            <a:ext cx="168275" cy="182562"/>
          </a:xfrm>
          <a:prstGeom prst="rect">
            <a:avLst/>
          </a:prstGeom>
          <a:noFill/>
          <a:ln w="9525">
            <a:noFill/>
            <a:miter lim="800000"/>
            <a:headEnd/>
            <a:tailEnd/>
          </a:ln>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45</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4" name="Rectangle 58"/>
          <p:cNvSpPr>
            <a:spLocks noChangeArrowheads="1"/>
          </p:cNvSpPr>
          <p:nvPr/>
        </p:nvSpPr>
        <p:spPr bwMode="auto">
          <a:xfrm>
            <a:off x="491981" y="2092902"/>
            <a:ext cx="168275" cy="18256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60</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5" name="Rectangle 59"/>
          <p:cNvSpPr>
            <a:spLocks noChangeArrowheads="1"/>
          </p:cNvSpPr>
          <p:nvPr/>
        </p:nvSpPr>
        <p:spPr bwMode="auto">
          <a:xfrm rot="-5400000">
            <a:off x="-972695" y="3719666"/>
            <a:ext cx="2517036" cy="338554"/>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In-hospital Mortality (%)</a:t>
            </a:r>
          </a:p>
        </p:txBody>
      </p:sp>
      <p:sp>
        <p:nvSpPr>
          <p:cNvPr id="29756" name="Line 60"/>
          <p:cNvSpPr>
            <a:spLocks noChangeShapeType="1"/>
          </p:cNvSpPr>
          <p:nvPr/>
        </p:nvSpPr>
        <p:spPr bwMode="auto">
          <a:xfrm rot="-5400000">
            <a:off x="2530331" y="3699452"/>
            <a:ext cx="0" cy="349567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57" name="Rectangle 61"/>
          <p:cNvSpPr>
            <a:spLocks noChangeArrowheads="1"/>
          </p:cNvSpPr>
          <p:nvPr/>
        </p:nvSpPr>
        <p:spPr bwMode="auto">
          <a:xfrm>
            <a:off x="2224038" y="5971165"/>
            <a:ext cx="617348" cy="338554"/>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Year</a:t>
            </a:r>
          </a:p>
        </p:txBody>
      </p:sp>
      <p:sp>
        <p:nvSpPr>
          <p:cNvPr id="29758" name="Rectangle 62"/>
          <p:cNvSpPr>
            <a:spLocks noChangeArrowheads="1"/>
          </p:cNvSpPr>
          <p:nvPr/>
        </p:nvSpPr>
        <p:spPr bwMode="auto">
          <a:xfrm>
            <a:off x="838056"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2003</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59" name="Line 63"/>
          <p:cNvSpPr>
            <a:spLocks noChangeShapeType="1"/>
          </p:cNvSpPr>
          <p:nvPr/>
        </p:nvSpPr>
        <p:spPr bwMode="auto">
          <a:xfrm flipV="1">
            <a:off x="1446068"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60" name="Rectangle 64"/>
          <p:cNvSpPr>
            <a:spLocks noChangeArrowheads="1"/>
          </p:cNvSpPr>
          <p:nvPr/>
        </p:nvSpPr>
        <p:spPr bwMode="auto">
          <a:xfrm>
            <a:off x="1274618"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2004</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61" name="Line 65"/>
          <p:cNvSpPr>
            <a:spLocks noChangeShapeType="1"/>
          </p:cNvSpPr>
          <p:nvPr/>
        </p:nvSpPr>
        <p:spPr bwMode="auto">
          <a:xfrm flipV="1">
            <a:off x="1890568"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62" name="Rectangle 66"/>
          <p:cNvSpPr>
            <a:spLocks noChangeArrowheads="1"/>
          </p:cNvSpPr>
          <p:nvPr/>
        </p:nvSpPr>
        <p:spPr bwMode="auto">
          <a:xfrm>
            <a:off x="1719118"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2005</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63" name="Line 67"/>
          <p:cNvSpPr>
            <a:spLocks noChangeShapeType="1"/>
          </p:cNvSpPr>
          <p:nvPr/>
        </p:nvSpPr>
        <p:spPr bwMode="auto">
          <a:xfrm flipV="1">
            <a:off x="2322368"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64" name="Rectangle 68"/>
          <p:cNvSpPr>
            <a:spLocks noChangeArrowheads="1"/>
          </p:cNvSpPr>
          <p:nvPr/>
        </p:nvSpPr>
        <p:spPr bwMode="auto">
          <a:xfrm>
            <a:off x="2150918"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2006</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65" name="Line 69"/>
          <p:cNvSpPr>
            <a:spLocks noChangeShapeType="1"/>
          </p:cNvSpPr>
          <p:nvPr/>
        </p:nvSpPr>
        <p:spPr bwMode="auto">
          <a:xfrm flipV="1">
            <a:off x="2741468"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66" name="Rectangle 70"/>
          <p:cNvSpPr>
            <a:spLocks noChangeArrowheads="1"/>
          </p:cNvSpPr>
          <p:nvPr/>
        </p:nvSpPr>
        <p:spPr bwMode="auto">
          <a:xfrm>
            <a:off x="2570018"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2007</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67" name="Line 71"/>
          <p:cNvSpPr>
            <a:spLocks noChangeShapeType="1"/>
          </p:cNvSpPr>
          <p:nvPr/>
        </p:nvSpPr>
        <p:spPr bwMode="auto">
          <a:xfrm flipV="1">
            <a:off x="3189143"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68" name="Rectangle 72"/>
          <p:cNvSpPr>
            <a:spLocks noChangeArrowheads="1"/>
          </p:cNvSpPr>
          <p:nvPr/>
        </p:nvSpPr>
        <p:spPr bwMode="auto">
          <a:xfrm>
            <a:off x="3017693"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2008</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69" name="Line 73"/>
          <p:cNvSpPr>
            <a:spLocks noChangeShapeType="1"/>
          </p:cNvSpPr>
          <p:nvPr/>
        </p:nvSpPr>
        <p:spPr bwMode="auto">
          <a:xfrm flipV="1">
            <a:off x="3636818"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0" name="Rectangle 74"/>
          <p:cNvSpPr>
            <a:spLocks noChangeArrowheads="1"/>
          </p:cNvSpPr>
          <p:nvPr/>
        </p:nvSpPr>
        <p:spPr bwMode="auto">
          <a:xfrm>
            <a:off x="3465368"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2009</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71" name="Line 75"/>
          <p:cNvSpPr>
            <a:spLocks noChangeShapeType="1"/>
          </p:cNvSpPr>
          <p:nvPr/>
        </p:nvSpPr>
        <p:spPr bwMode="auto">
          <a:xfrm flipV="1">
            <a:off x="4065443" y="5450465"/>
            <a:ext cx="0" cy="55562"/>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2" name="Rectangle 76"/>
          <p:cNvSpPr>
            <a:spLocks noChangeArrowheads="1"/>
          </p:cNvSpPr>
          <p:nvPr/>
        </p:nvSpPr>
        <p:spPr bwMode="auto">
          <a:xfrm>
            <a:off x="3895581" y="5564765"/>
            <a:ext cx="336550" cy="18256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ヒラギノ角ゴ Pro W3"/>
                <a:cs typeface="+mn-cs"/>
              </a:rPr>
              <a:t>2010</a:t>
            </a:r>
            <a:endParaRPr kumimoji="0" lang="en-US" sz="1800" b="1" i="1" u="none" strike="noStrike" kern="1200" cap="none" spc="0" normalizeH="0" baseline="0" noProof="0">
              <a:ln>
                <a:noFill/>
              </a:ln>
              <a:solidFill>
                <a:srgbClr val="FFFFFF"/>
              </a:solidFill>
              <a:effectLst/>
              <a:uLnTx/>
              <a:uFillTx/>
              <a:latin typeface="Arial"/>
              <a:ea typeface="ヒラギノ角ゴ Pro W3"/>
              <a:cs typeface="+mn-cs"/>
            </a:endParaRPr>
          </a:p>
        </p:txBody>
      </p:sp>
      <p:sp>
        <p:nvSpPr>
          <p:cNvPr id="29773" name="Rectangle 77"/>
          <p:cNvSpPr>
            <a:spLocks noChangeArrowheads="1"/>
          </p:cNvSpPr>
          <p:nvPr/>
        </p:nvSpPr>
        <p:spPr bwMode="auto">
          <a:xfrm>
            <a:off x="941243" y="2946977"/>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4" name="Rectangle 78"/>
          <p:cNvSpPr>
            <a:spLocks noChangeArrowheads="1"/>
          </p:cNvSpPr>
          <p:nvPr/>
        </p:nvSpPr>
        <p:spPr bwMode="auto">
          <a:xfrm>
            <a:off x="1377806" y="2999365"/>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5" name="Rectangle 79"/>
          <p:cNvSpPr>
            <a:spLocks noChangeArrowheads="1"/>
          </p:cNvSpPr>
          <p:nvPr/>
        </p:nvSpPr>
        <p:spPr bwMode="auto">
          <a:xfrm>
            <a:off x="1822306" y="3096202"/>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6" name="Rectangle 80"/>
          <p:cNvSpPr>
            <a:spLocks noChangeArrowheads="1"/>
          </p:cNvSpPr>
          <p:nvPr/>
        </p:nvSpPr>
        <p:spPr bwMode="auto">
          <a:xfrm>
            <a:off x="2244581" y="3221615"/>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7" name="Rectangle 81"/>
          <p:cNvSpPr>
            <a:spLocks noChangeArrowheads="1"/>
          </p:cNvSpPr>
          <p:nvPr/>
        </p:nvSpPr>
        <p:spPr bwMode="auto">
          <a:xfrm>
            <a:off x="2673206" y="3240665"/>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8" name="Rectangle 82"/>
          <p:cNvSpPr>
            <a:spLocks noChangeArrowheads="1"/>
          </p:cNvSpPr>
          <p:nvPr/>
        </p:nvSpPr>
        <p:spPr bwMode="auto">
          <a:xfrm>
            <a:off x="3111356" y="3472440"/>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79" name="Rectangle 83"/>
          <p:cNvSpPr>
            <a:spLocks noChangeArrowheads="1"/>
          </p:cNvSpPr>
          <p:nvPr/>
        </p:nvSpPr>
        <p:spPr bwMode="auto">
          <a:xfrm>
            <a:off x="3549506" y="3556577"/>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80" name="Rectangle 84"/>
          <p:cNvSpPr>
            <a:spLocks noChangeArrowheads="1"/>
          </p:cNvSpPr>
          <p:nvPr/>
        </p:nvSpPr>
        <p:spPr bwMode="auto">
          <a:xfrm>
            <a:off x="3997181" y="3540702"/>
            <a:ext cx="136525" cy="136525"/>
          </a:xfrm>
          <a:prstGeom prst="rect">
            <a:avLst/>
          </a:prstGeom>
          <a:solidFill>
            <a:schemeClr val="accent1"/>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14" name="Line 18"/>
          <p:cNvSpPr>
            <a:spLocks noChangeShapeType="1"/>
          </p:cNvSpPr>
          <p:nvPr/>
        </p:nvSpPr>
        <p:spPr bwMode="auto">
          <a:xfrm>
            <a:off x="5192713" y="2145290"/>
            <a:ext cx="0" cy="3470275"/>
          </a:xfrm>
          <a:prstGeom prst="line">
            <a:avLst/>
          </a:prstGeom>
          <a:noFill/>
          <a:ln w="190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81" name="Freeform 85"/>
          <p:cNvSpPr>
            <a:spLocks/>
          </p:cNvSpPr>
          <p:nvPr/>
        </p:nvSpPr>
        <p:spPr bwMode="auto">
          <a:xfrm>
            <a:off x="1009506" y="3015240"/>
            <a:ext cx="2987675" cy="617537"/>
          </a:xfrm>
          <a:custGeom>
            <a:avLst/>
            <a:gdLst/>
            <a:ahLst/>
            <a:cxnLst>
              <a:cxn ang="0">
                <a:pos x="0" y="0"/>
              </a:cxn>
              <a:cxn ang="0">
                <a:pos x="267" y="45"/>
              </a:cxn>
              <a:cxn ang="0">
                <a:pos x="563" y="93"/>
              </a:cxn>
              <a:cxn ang="0">
                <a:pos x="815" y="181"/>
              </a:cxn>
              <a:cxn ang="0">
                <a:pos x="1095" y="177"/>
              </a:cxn>
              <a:cxn ang="0">
                <a:pos x="1367" y="329"/>
              </a:cxn>
              <a:cxn ang="0">
                <a:pos x="1647" y="389"/>
              </a:cxn>
              <a:cxn ang="0">
                <a:pos x="1882" y="374"/>
              </a:cxn>
            </a:cxnLst>
            <a:rect l="0" t="0" r="r" b="b"/>
            <a:pathLst>
              <a:path w="1882" h="389">
                <a:moveTo>
                  <a:pt x="0" y="0"/>
                </a:moveTo>
                <a:lnTo>
                  <a:pt x="267" y="45"/>
                </a:lnTo>
                <a:lnTo>
                  <a:pt x="563" y="93"/>
                </a:lnTo>
                <a:lnTo>
                  <a:pt x="815" y="181"/>
                </a:lnTo>
                <a:lnTo>
                  <a:pt x="1095" y="177"/>
                </a:lnTo>
                <a:lnTo>
                  <a:pt x="1367" y="329"/>
                </a:lnTo>
                <a:lnTo>
                  <a:pt x="1647" y="389"/>
                </a:lnTo>
                <a:lnTo>
                  <a:pt x="1882" y="374"/>
                </a:lnTo>
              </a:path>
            </a:pathLst>
          </a:custGeom>
          <a:noFill/>
          <a:ln w="38100" cap="flat" cmpd="sng">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38F39717-88A8-E64C-AB60-4FE63C6CA37D}"/>
              </a:ext>
            </a:extLst>
          </p:cNvPr>
          <p:cNvPicPr>
            <a:picLocks noChangeAspect="1"/>
          </p:cNvPicPr>
          <p:nvPr/>
        </p:nvPicPr>
        <p:blipFill rotWithShape="1">
          <a:blip r:embed="rId2"/>
          <a:srcRect l="2820"/>
          <a:stretch/>
        </p:blipFill>
        <p:spPr>
          <a:xfrm>
            <a:off x="480289" y="2054514"/>
            <a:ext cx="4101367" cy="3939886"/>
          </a:xfrm>
          <a:prstGeom prst="rect">
            <a:avLst/>
          </a:prstGeom>
        </p:spPr>
      </p:pic>
    </p:spTree>
    <p:extLst>
      <p:ext uri="{BB962C8B-B14F-4D97-AF65-F5344CB8AC3E}">
        <p14:creationId xmlns:p14="http://schemas.microsoft.com/office/powerpoint/2010/main" val="1437283061"/>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 name="Rectangle 38"/>
          <p:cNvSpPr>
            <a:spLocks noChangeArrowheads="1"/>
          </p:cNvSpPr>
          <p:nvPr/>
        </p:nvSpPr>
        <p:spPr bwMode="hidden">
          <a:xfrm>
            <a:off x="0" y="2244439"/>
            <a:ext cx="9134856" cy="3906980"/>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2" name="Title 1"/>
          <p:cNvSpPr>
            <a:spLocks noGrp="1"/>
          </p:cNvSpPr>
          <p:nvPr>
            <p:ph type="title" idx="4294967295"/>
          </p:nvPr>
        </p:nvSpPr>
        <p:spPr>
          <a:xfrm>
            <a:off x="123825" y="139700"/>
            <a:ext cx="8896350" cy="755650"/>
          </a:xfrm>
        </p:spPr>
        <p:txBody>
          <a:bodyPr/>
          <a:lstStyle/>
          <a:p>
            <a:pPr>
              <a:defRPr/>
            </a:pPr>
            <a:r>
              <a:rPr lang="en-US" dirty="0" err="1"/>
              <a:t>Thử</a:t>
            </a:r>
            <a:r>
              <a:rPr lang="en-US" dirty="0"/>
              <a:t> </a:t>
            </a:r>
            <a:r>
              <a:rPr lang="en-US" dirty="0" err="1"/>
              <a:t>nghiệm</a:t>
            </a:r>
            <a:r>
              <a:rPr lang="en-US" dirty="0"/>
              <a:t> CULPRIT-SHOCK</a:t>
            </a:r>
            <a:br>
              <a:rPr lang="en-US" dirty="0"/>
            </a:br>
            <a:endParaRPr lang="en-US" dirty="0"/>
          </a:p>
        </p:txBody>
      </p:sp>
      <p:pic>
        <p:nvPicPr>
          <p:cNvPr id="32771" name="Picture 3"/>
          <p:cNvPicPr>
            <a:picLocks noChangeAspect="1"/>
          </p:cNvPicPr>
          <p:nvPr/>
        </p:nvPicPr>
        <p:blipFill>
          <a:blip r:embed="rId2"/>
          <a:srcRect/>
          <a:stretch>
            <a:fillRect/>
          </a:stretch>
        </p:blipFill>
        <p:spPr bwMode="auto">
          <a:xfrm>
            <a:off x="0" y="-23813"/>
            <a:ext cx="730250" cy="738188"/>
          </a:xfrm>
          <a:prstGeom prst="rect">
            <a:avLst/>
          </a:prstGeom>
          <a:noFill/>
          <a:ln w="9525">
            <a:noFill/>
            <a:miter lim="800000"/>
            <a:headEnd/>
            <a:tailEnd/>
          </a:ln>
        </p:spPr>
      </p:pic>
      <p:sp>
        <p:nvSpPr>
          <p:cNvPr id="5" name="TextBox 4"/>
          <p:cNvSpPr txBox="1"/>
          <p:nvPr/>
        </p:nvSpPr>
        <p:spPr>
          <a:xfrm>
            <a:off x="0" y="777875"/>
            <a:ext cx="9144000" cy="1016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DE25E">
                    <a:lumMod val="60000"/>
                    <a:lumOff val="40000"/>
                  </a:srgbClr>
                </a:solidFill>
                <a:effectLst/>
                <a:uLnTx/>
                <a:uFillTx/>
                <a:latin typeface="Arial"/>
                <a:ea typeface="+mn-ea"/>
                <a:cs typeface="+mn-cs"/>
              </a:rPr>
              <a:t>685 pts with AMI (STEMI [63%] or NSTEMI [37%]) with cardiogenic shock and MVD randomized to                immediate MV PCI vs. culprit lesion PCI only ± staged PCI of non-culprit lesions (17.7%).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53% resuscitated, median LVEF 32%, median BP 100/60 (90% on </a:t>
            </a:r>
            <a:r>
              <a:rPr kumimoji="0" lang="en-US" sz="1400" b="0" i="0" u="none" strike="noStrike" kern="1200" cap="none" spc="0" normalizeH="0" baseline="0" noProof="0" dirty="0" err="1">
                <a:ln>
                  <a:noFill/>
                </a:ln>
                <a:solidFill>
                  <a:srgbClr val="FFFFFF"/>
                </a:solidFill>
                <a:effectLst/>
                <a:uLnTx/>
                <a:uFillTx/>
                <a:latin typeface="Arial"/>
                <a:ea typeface="+mn-ea"/>
                <a:cs typeface="+mn-cs"/>
              </a:rPr>
              <a:t>pressors</a:t>
            </a:r>
            <a:r>
              <a:rPr kumimoji="0" lang="en-US" sz="1400" b="0" i="0" u="none" strike="noStrike" kern="1200" cap="none" spc="0" normalizeH="0" baseline="0" noProof="0" dirty="0">
                <a:ln>
                  <a:noFill/>
                </a:ln>
                <a:solidFill>
                  <a:srgbClr val="FFFFFF"/>
                </a:solidFill>
                <a:effectLst/>
                <a:uLnTx/>
                <a:uFillTx/>
                <a:latin typeface="Arial"/>
                <a:ea typeface="+mn-ea"/>
                <a:cs typeface="+mn-cs"/>
              </a:rPr>
              <a:t>), 63%3VD, 23% CTO, MCS in 28%, 33% hypothermia. </a:t>
            </a:r>
            <a:r>
              <a:rPr kumimoji="0" lang="en-US" sz="1400" b="0" i="0" u="none" strike="noStrike" kern="1200" cap="none" spc="0" normalizeH="0" baseline="0" noProof="0" dirty="0">
                <a:ln>
                  <a:noFill/>
                </a:ln>
                <a:solidFill>
                  <a:srgbClr val="FDE25E">
                    <a:lumMod val="60000"/>
                    <a:lumOff val="40000"/>
                  </a:srgbClr>
                </a:solidFill>
                <a:effectLst/>
                <a:uLnTx/>
                <a:uFillTx/>
                <a:latin typeface="Arial"/>
                <a:ea typeface="+mn-ea"/>
                <a:cs typeface="+mn-cs"/>
              </a:rPr>
              <a:t>Median contrast 250 vs. 190 cc. XOs: 9.4% in MV PCI group, 12.5% in CL only group.</a:t>
            </a:r>
          </a:p>
        </p:txBody>
      </p:sp>
      <p:sp>
        <p:nvSpPr>
          <p:cNvPr id="32773" name="Rectangle 5"/>
          <p:cNvSpPr>
            <a:spLocks noChangeArrowheads="1"/>
          </p:cNvSpPr>
          <p:nvPr/>
        </p:nvSpPr>
        <p:spPr bwMode="auto">
          <a:xfrm>
            <a:off x="0" y="1771773"/>
            <a:ext cx="9144000" cy="4318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e-DE" sz="2200" b="1" i="0" u="none" strike="noStrike" kern="1200" cap="none" spc="0" normalizeH="0" baseline="0" noProof="0" dirty="0">
                <a:ln>
                  <a:noFill/>
                </a:ln>
                <a:solidFill>
                  <a:srgbClr val="FFFF00"/>
                </a:solidFill>
                <a:effectLst/>
                <a:uLnTx/>
                <a:uFillTx/>
                <a:latin typeface="Arial"/>
                <a:ea typeface="+mn-ea"/>
                <a:cs typeface="+mn-cs"/>
              </a:rPr>
              <a:t>Primary endpoint: </a:t>
            </a:r>
            <a:r>
              <a:rPr kumimoji="0" lang="en-US" altLang="de-DE" sz="2200" b="0" i="0" u="none" strike="noStrike" kern="1200" cap="none" spc="0" normalizeH="0" baseline="0" noProof="0" dirty="0">
                <a:ln>
                  <a:noFill/>
                </a:ln>
                <a:solidFill>
                  <a:srgbClr val="FFFFFF"/>
                </a:solidFill>
                <a:effectLst/>
                <a:uLnTx/>
                <a:uFillTx/>
                <a:latin typeface="Arial"/>
                <a:ea typeface="+mn-ea"/>
                <a:cs typeface="+mn-cs"/>
              </a:rPr>
              <a:t>Death or renal replacement therapy at 30 days</a:t>
            </a:r>
          </a:p>
        </p:txBody>
      </p:sp>
      <p:sp>
        <p:nvSpPr>
          <p:cNvPr id="32777" name="TextBox 10"/>
          <p:cNvSpPr txBox="1">
            <a:spLocks noChangeArrowheads="1"/>
          </p:cNvSpPr>
          <p:nvPr/>
        </p:nvSpPr>
        <p:spPr bwMode="auto">
          <a:xfrm>
            <a:off x="3902033" y="2301734"/>
            <a:ext cx="1890261"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All-cause death</a:t>
            </a:r>
          </a:p>
        </p:txBody>
      </p:sp>
      <p:sp>
        <p:nvSpPr>
          <p:cNvPr id="32778" name="TextBox 11"/>
          <p:cNvSpPr txBox="1">
            <a:spLocks noChangeArrowheads="1"/>
          </p:cNvSpPr>
          <p:nvPr/>
        </p:nvSpPr>
        <p:spPr bwMode="auto">
          <a:xfrm>
            <a:off x="7444919" y="2301734"/>
            <a:ext cx="659156"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RRT</a:t>
            </a:r>
          </a:p>
        </p:txBody>
      </p:sp>
      <p:sp>
        <p:nvSpPr>
          <p:cNvPr id="32779" name="TextBox 12"/>
          <p:cNvSpPr txBox="1">
            <a:spLocks noChangeArrowheads="1"/>
          </p:cNvSpPr>
          <p:nvPr/>
        </p:nvSpPr>
        <p:spPr bwMode="auto">
          <a:xfrm>
            <a:off x="1026940" y="2301734"/>
            <a:ext cx="1659430"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Death or RRT</a:t>
            </a:r>
          </a:p>
        </p:txBody>
      </p:sp>
      <p:sp>
        <p:nvSpPr>
          <p:cNvPr id="32780" name="TextBox 13"/>
          <p:cNvSpPr txBox="1">
            <a:spLocks noChangeArrowheads="1"/>
          </p:cNvSpPr>
          <p:nvPr/>
        </p:nvSpPr>
        <p:spPr bwMode="auto">
          <a:xfrm>
            <a:off x="1208882"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1.20 [1.04, 1.41]</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=0.01</a:t>
            </a:r>
          </a:p>
        </p:txBody>
      </p:sp>
      <p:sp>
        <p:nvSpPr>
          <p:cNvPr id="32781" name="TextBox 14"/>
          <p:cNvSpPr txBox="1">
            <a:spLocks noChangeArrowheads="1"/>
          </p:cNvSpPr>
          <p:nvPr/>
        </p:nvSpPr>
        <p:spPr bwMode="auto">
          <a:xfrm>
            <a:off x="7126723"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1.41 [0.97, 2.04]</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=0.07</a:t>
            </a:r>
          </a:p>
        </p:txBody>
      </p:sp>
      <p:sp>
        <p:nvSpPr>
          <p:cNvPr id="32782" name="TextBox 15"/>
          <p:cNvSpPr txBox="1">
            <a:spLocks noChangeArrowheads="1"/>
          </p:cNvSpPr>
          <p:nvPr/>
        </p:nvSpPr>
        <p:spPr bwMode="auto">
          <a:xfrm>
            <a:off x="4199390"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1.19 [1.02, 1.39]</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=0.03</a:t>
            </a:r>
          </a:p>
        </p:txBody>
      </p:sp>
      <p:sp>
        <p:nvSpPr>
          <p:cNvPr id="32783" name="Rectangle 2"/>
          <p:cNvSpPr>
            <a:spLocks noChangeArrowheads="1"/>
          </p:cNvSpPr>
          <p:nvPr/>
        </p:nvSpPr>
        <p:spPr bwMode="auto">
          <a:xfrm>
            <a:off x="2286000" y="6481763"/>
            <a:ext cx="4572000" cy="3048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Thiele H et al. </a:t>
            </a:r>
            <a:r>
              <a:rPr kumimoji="0" lang="en-US" sz="1400" b="1" i="1" u="none" strike="noStrike" kern="1200" cap="none" spc="0" normalizeH="0" baseline="0" noProof="0">
                <a:ln>
                  <a:noFill/>
                </a:ln>
                <a:solidFill>
                  <a:srgbClr val="FFFFFF"/>
                </a:solidFill>
                <a:effectLst/>
                <a:uLnTx/>
                <a:uFillTx/>
                <a:latin typeface="Arial"/>
                <a:ea typeface="+mn-ea"/>
                <a:cs typeface="+mn-cs"/>
              </a:rPr>
              <a:t>N Engl J Med.</a:t>
            </a:r>
            <a:r>
              <a:rPr kumimoji="0" lang="en-US" sz="1400" b="1" i="0" u="none" strike="noStrike" kern="1200" cap="none" spc="0" normalizeH="0" baseline="0" noProof="0">
                <a:ln>
                  <a:noFill/>
                </a:ln>
                <a:solidFill>
                  <a:srgbClr val="FFFFFF"/>
                </a:solidFill>
                <a:effectLst/>
                <a:uLnTx/>
                <a:uFillTx/>
                <a:latin typeface="Arial"/>
                <a:ea typeface="+mn-ea"/>
                <a:cs typeface="+mn-cs"/>
              </a:rPr>
              <a:t> 2017;377:2419-32</a:t>
            </a:r>
          </a:p>
        </p:txBody>
      </p:sp>
      <p:sp>
        <p:nvSpPr>
          <p:cNvPr id="32784" name="Freeform 16"/>
          <p:cNvSpPr>
            <a:spLocks/>
          </p:cNvSpPr>
          <p:nvPr/>
        </p:nvSpPr>
        <p:spPr bwMode="auto">
          <a:xfrm>
            <a:off x="3845650" y="3790231"/>
            <a:ext cx="2054225" cy="1336675"/>
          </a:xfrm>
          <a:custGeom>
            <a:avLst/>
            <a:gdLst/>
            <a:ahLst/>
            <a:cxnLst>
              <a:cxn ang="0">
                <a:pos x="0" y="327"/>
              </a:cxn>
              <a:cxn ang="0">
                <a:pos x="0" y="234"/>
              </a:cxn>
              <a:cxn ang="0">
                <a:pos x="25" y="234"/>
              </a:cxn>
              <a:cxn ang="0">
                <a:pos x="25" y="179"/>
              </a:cxn>
              <a:cxn ang="0">
                <a:pos x="51" y="179"/>
              </a:cxn>
              <a:cxn ang="0">
                <a:pos x="51" y="153"/>
              </a:cxn>
              <a:cxn ang="0">
                <a:pos x="77" y="153"/>
              </a:cxn>
              <a:cxn ang="0">
                <a:pos x="77" y="130"/>
              </a:cxn>
              <a:cxn ang="0">
                <a:pos x="103" y="130"/>
              </a:cxn>
              <a:cxn ang="0">
                <a:pos x="103" y="115"/>
              </a:cxn>
              <a:cxn ang="0">
                <a:pos x="128" y="115"/>
              </a:cxn>
              <a:cxn ang="0">
                <a:pos x="128" y="102"/>
              </a:cxn>
              <a:cxn ang="0">
                <a:pos x="154" y="102"/>
              </a:cxn>
              <a:cxn ang="0">
                <a:pos x="154" y="91"/>
              </a:cxn>
              <a:cxn ang="0">
                <a:pos x="180" y="91"/>
              </a:cxn>
              <a:cxn ang="0">
                <a:pos x="180" y="79"/>
              </a:cxn>
              <a:cxn ang="0">
                <a:pos x="206" y="79"/>
              </a:cxn>
              <a:cxn ang="0">
                <a:pos x="206" y="66"/>
              </a:cxn>
              <a:cxn ang="0">
                <a:pos x="231" y="66"/>
              </a:cxn>
              <a:cxn ang="0">
                <a:pos x="231" y="55"/>
              </a:cxn>
              <a:cxn ang="0">
                <a:pos x="257" y="55"/>
              </a:cxn>
              <a:cxn ang="0">
                <a:pos x="257" y="49"/>
              </a:cxn>
              <a:cxn ang="0">
                <a:pos x="283" y="49"/>
              </a:cxn>
              <a:cxn ang="0">
                <a:pos x="283" y="43"/>
              </a:cxn>
              <a:cxn ang="0">
                <a:pos x="309" y="43"/>
              </a:cxn>
              <a:cxn ang="0">
                <a:pos x="309" y="38"/>
              </a:cxn>
              <a:cxn ang="0">
                <a:pos x="334" y="38"/>
              </a:cxn>
              <a:cxn ang="0">
                <a:pos x="334" y="30"/>
              </a:cxn>
              <a:cxn ang="0">
                <a:pos x="360" y="30"/>
              </a:cxn>
              <a:cxn ang="0">
                <a:pos x="360" y="22"/>
              </a:cxn>
              <a:cxn ang="0">
                <a:pos x="386" y="22"/>
              </a:cxn>
              <a:cxn ang="0">
                <a:pos x="386" y="19"/>
              </a:cxn>
              <a:cxn ang="0">
                <a:pos x="411" y="19"/>
              </a:cxn>
              <a:cxn ang="0">
                <a:pos x="411" y="17"/>
              </a:cxn>
              <a:cxn ang="0">
                <a:pos x="437" y="17"/>
              </a:cxn>
              <a:cxn ang="0">
                <a:pos x="437" y="13"/>
              </a:cxn>
              <a:cxn ang="0">
                <a:pos x="463" y="13"/>
              </a:cxn>
              <a:cxn ang="0">
                <a:pos x="463" y="11"/>
              </a:cxn>
              <a:cxn ang="0">
                <a:pos x="489" y="11"/>
              </a:cxn>
              <a:cxn ang="0">
                <a:pos x="489" y="7"/>
              </a:cxn>
              <a:cxn ang="0">
                <a:pos x="540" y="7"/>
              </a:cxn>
              <a:cxn ang="0">
                <a:pos x="540" y="3"/>
              </a:cxn>
              <a:cxn ang="0">
                <a:pos x="566" y="3"/>
              </a:cxn>
              <a:cxn ang="0">
                <a:pos x="566" y="1"/>
              </a:cxn>
              <a:cxn ang="0">
                <a:pos x="592" y="1"/>
              </a:cxn>
              <a:cxn ang="0">
                <a:pos x="592" y="0"/>
              </a:cxn>
              <a:cxn ang="0">
                <a:pos x="772" y="0"/>
              </a:cxn>
            </a:cxnLst>
            <a:rect l="0" t="0" r="r" b="b"/>
            <a:pathLst>
              <a:path w="772" h="327">
                <a:moveTo>
                  <a:pt x="0" y="327"/>
                </a:moveTo>
                <a:lnTo>
                  <a:pt x="0" y="234"/>
                </a:lnTo>
                <a:lnTo>
                  <a:pt x="25" y="234"/>
                </a:lnTo>
                <a:lnTo>
                  <a:pt x="25" y="179"/>
                </a:lnTo>
                <a:lnTo>
                  <a:pt x="51" y="179"/>
                </a:lnTo>
                <a:lnTo>
                  <a:pt x="51" y="153"/>
                </a:lnTo>
                <a:lnTo>
                  <a:pt x="77" y="153"/>
                </a:lnTo>
                <a:lnTo>
                  <a:pt x="77" y="130"/>
                </a:lnTo>
                <a:lnTo>
                  <a:pt x="103" y="130"/>
                </a:lnTo>
                <a:lnTo>
                  <a:pt x="103" y="115"/>
                </a:lnTo>
                <a:lnTo>
                  <a:pt x="128" y="115"/>
                </a:lnTo>
                <a:lnTo>
                  <a:pt x="128" y="102"/>
                </a:lnTo>
                <a:lnTo>
                  <a:pt x="154" y="102"/>
                </a:lnTo>
                <a:lnTo>
                  <a:pt x="154" y="91"/>
                </a:lnTo>
                <a:lnTo>
                  <a:pt x="180" y="91"/>
                </a:lnTo>
                <a:lnTo>
                  <a:pt x="180" y="79"/>
                </a:lnTo>
                <a:lnTo>
                  <a:pt x="206" y="79"/>
                </a:lnTo>
                <a:lnTo>
                  <a:pt x="206" y="66"/>
                </a:lnTo>
                <a:lnTo>
                  <a:pt x="231" y="66"/>
                </a:lnTo>
                <a:lnTo>
                  <a:pt x="231" y="55"/>
                </a:lnTo>
                <a:lnTo>
                  <a:pt x="257" y="55"/>
                </a:lnTo>
                <a:lnTo>
                  <a:pt x="257" y="49"/>
                </a:lnTo>
                <a:lnTo>
                  <a:pt x="283" y="49"/>
                </a:lnTo>
                <a:lnTo>
                  <a:pt x="283" y="43"/>
                </a:lnTo>
                <a:lnTo>
                  <a:pt x="309" y="43"/>
                </a:lnTo>
                <a:lnTo>
                  <a:pt x="309" y="38"/>
                </a:lnTo>
                <a:lnTo>
                  <a:pt x="334" y="38"/>
                </a:lnTo>
                <a:lnTo>
                  <a:pt x="334" y="30"/>
                </a:lnTo>
                <a:lnTo>
                  <a:pt x="360" y="30"/>
                </a:lnTo>
                <a:lnTo>
                  <a:pt x="360" y="22"/>
                </a:lnTo>
                <a:lnTo>
                  <a:pt x="386" y="22"/>
                </a:lnTo>
                <a:lnTo>
                  <a:pt x="386" y="19"/>
                </a:lnTo>
                <a:lnTo>
                  <a:pt x="411" y="19"/>
                </a:lnTo>
                <a:lnTo>
                  <a:pt x="411" y="17"/>
                </a:lnTo>
                <a:lnTo>
                  <a:pt x="437" y="17"/>
                </a:lnTo>
                <a:lnTo>
                  <a:pt x="437" y="13"/>
                </a:lnTo>
                <a:lnTo>
                  <a:pt x="463" y="13"/>
                </a:lnTo>
                <a:lnTo>
                  <a:pt x="463" y="11"/>
                </a:lnTo>
                <a:lnTo>
                  <a:pt x="489" y="11"/>
                </a:lnTo>
                <a:lnTo>
                  <a:pt x="489" y="7"/>
                </a:lnTo>
                <a:lnTo>
                  <a:pt x="540" y="7"/>
                </a:lnTo>
                <a:lnTo>
                  <a:pt x="540" y="3"/>
                </a:lnTo>
                <a:lnTo>
                  <a:pt x="566" y="3"/>
                </a:lnTo>
                <a:lnTo>
                  <a:pt x="566" y="1"/>
                </a:lnTo>
                <a:lnTo>
                  <a:pt x="592" y="1"/>
                </a:lnTo>
                <a:lnTo>
                  <a:pt x="592" y="0"/>
                </a:lnTo>
                <a:lnTo>
                  <a:pt x="772" y="0"/>
                </a:lnTo>
              </a:path>
            </a:pathLst>
          </a:custGeom>
          <a:noFill/>
          <a:ln w="3810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785" name="Freeform 17"/>
          <p:cNvSpPr>
            <a:spLocks/>
          </p:cNvSpPr>
          <p:nvPr/>
        </p:nvSpPr>
        <p:spPr bwMode="auto">
          <a:xfrm>
            <a:off x="3845650" y="4010893"/>
            <a:ext cx="2065337" cy="1128713"/>
          </a:xfrm>
          <a:custGeom>
            <a:avLst/>
            <a:gdLst/>
            <a:ahLst/>
            <a:cxnLst>
              <a:cxn ang="0">
                <a:pos x="0" y="276"/>
              </a:cxn>
              <a:cxn ang="0">
                <a:pos x="0" y="201"/>
              </a:cxn>
              <a:cxn ang="0">
                <a:pos x="25" y="201"/>
              </a:cxn>
              <a:cxn ang="0">
                <a:pos x="25" y="145"/>
              </a:cxn>
              <a:cxn ang="0">
                <a:pos x="51" y="145"/>
              </a:cxn>
              <a:cxn ang="0">
                <a:pos x="51" y="102"/>
              </a:cxn>
              <a:cxn ang="0">
                <a:pos x="77" y="102"/>
              </a:cxn>
              <a:cxn ang="0">
                <a:pos x="77" y="85"/>
              </a:cxn>
              <a:cxn ang="0">
                <a:pos x="103" y="85"/>
              </a:cxn>
              <a:cxn ang="0">
                <a:pos x="103" y="75"/>
              </a:cxn>
              <a:cxn ang="0">
                <a:pos x="128" y="75"/>
              </a:cxn>
              <a:cxn ang="0">
                <a:pos x="128" y="72"/>
              </a:cxn>
              <a:cxn ang="0">
                <a:pos x="154" y="72"/>
              </a:cxn>
              <a:cxn ang="0">
                <a:pos x="154" y="66"/>
              </a:cxn>
              <a:cxn ang="0">
                <a:pos x="180" y="66"/>
              </a:cxn>
              <a:cxn ang="0">
                <a:pos x="180" y="64"/>
              </a:cxn>
              <a:cxn ang="0">
                <a:pos x="206" y="64"/>
              </a:cxn>
              <a:cxn ang="0">
                <a:pos x="206" y="60"/>
              </a:cxn>
              <a:cxn ang="0">
                <a:pos x="231" y="60"/>
              </a:cxn>
              <a:cxn ang="0">
                <a:pos x="231" y="55"/>
              </a:cxn>
              <a:cxn ang="0">
                <a:pos x="257" y="55"/>
              </a:cxn>
              <a:cxn ang="0">
                <a:pos x="257" y="47"/>
              </a:cxn>
              <a:cxn ang="0">
                <a:pos x="283" y="47"/>
              </a:cxn>
              <a:cxn ang="0">
                <a:pos x="283" y="42"/>
              </a:cxn>
              <a:cxn ang="0">
                <a:pos x="309" y="42"/>
              </a:cxn>
              <a:cxn ang="0">
                <a:pos x="309" y="38"/>
              </a:cxn>
              <a:cxn ang="0">
                <a:pos x="334" y="38"/>
              </a:cxn>
              <a:cxn ang="0">
                <a:pos x="334" y="34"/>
              </a:cxn>
              <a:cxn ang="0">
                <a:pos x="360" y="34"/>
              </a:cxn>
              <a:cxn ang="0">
                <a:pos x="360" y="27"/>
              </a:cxn>
              <a:cxn ang="0">
                <a:pos x="386" y="27"/>
              </a:cxn>
              <a:cxn ang="0">
                <a:pos x="386" y="23"/>
              </a:cxn>
              <a:cxn ang="0">
                <a:pos x="411" y="23"/>
              </a:cxn>
              <a:cxn ang="0">
                <a:pos x="411" y="19"/>
              </a:cxn>
              <a:cxn ang="0">
                <a:pos x="437" y="19"/>
              </a:cxn>
              <a:cxn ang="0">
                <a:pos x="437" y="17"/>
              </a:cxn>
              <a:cxn ang="0">
                <a:pos x="463" y="17"/>
              </a:cxn>
              <a:cxn ang="0">
                <a:pos x="463" y="13"/>
              </a:cxn>
              <a:cxn ang="0">
                <a:pos x="540" y="13"/>
              </a:cxn>
              <a:cxn ang="0">
                <a:pos x="540" y="12"/>
              </a:cxn>
              <a:cxn ang="0">
                <a:pos x="566" y="12"/>
              </a:cxn>
              <a:cxn ang="0">
                <a:pos x="566" y="10"/>
              </a:cxn>
              <a:cxn ang="0">
                <a:pos x="592" y="10"/>
              </a:cxn>
              <a:cxn ang="0">
                <a:pos x="592" y="8"/>
              </a:cxn>
              <a:cxn ang="0">
                <a:pos x="617" y="8"/>
              </a:cxn>
              <a:cxn ang="0">
                <a:pos x="617" y="4"/>
              </a:cxn>
              <a:cxn ang="0">
                <a:pos x="643" y="4"/>
              </a:cxn>
              <a:cxn ang="0">
                <a:pos x="643" y="2"/>
              </a:cxn>
              <a:cxn ang="0">
                <a:pos x="669" y="2"/>
              </a:cxn>
              <a:cxn ang="0">
                <a:pos x="669" y="0"/>
              </a:cxn>
              <a:cxn ang="0">
                <a:pos x="772" y="0"/>
              </a:cxn>
            </a:cxnLst>
            <a:rect l="0" t="0" r="r" b="b"/>
            <a:pathLst>
              <a:path w="772" h="276">
                <a:moveTo>
                  <a:pt x="0" y="276"/>
                </a:moveTo>
                <a:lnTo>
                  <a:pt x="0" y="201"/>
                </a:lnTo>
                <a:lnTo>
                  <a:pt x="25" y="201"/>
                </a:lnTo>
                <a:lnTo>
                  <a:pt x="25" y="145"/>
                </a:lnTo>
                <a:lnTo>
                  <a:pt x="51" y="145"/>
                </a:lnTo>
                <a:lnTo>
                  <a:pt x="51" y="102"/>
                </a:lnTo>
                <a:lnTo>
                  <a:pt x="77" y="102"/>
                </a:lnTo>
                <a:lnTo>
                  <a:pt x="77" y="85"/>
                </a:lnTo>
                <a:lnTo>
                  <a:pt x="103" y="85"/>
                </a:lnTo>
                <a:lnTo>
                  <a:pt x="103" y="75"/>
                </a:lnTo>
                <a:lnTo>
                  <a:pt x="128" y="75"/>
                </a:lnTo>
                <a:lnTo>
                  <a:pt x="128" y="72"/>
                </a:lnTo>
                <a:lnTo>
                  <a:pt x="154" y="72"/>
                </a:lnTo>
                <a:lnTo>
                  <a:pt x="154" y="66"/>
                </a:lnTo>
                <a:lnTo>
                  <a:pt x="180" y="66"/>
                </a:lnTo>
                <a:lnTo>
                  <a:pt x="180" y="64"/>
                </a:lnTo>
                <a:lnTo>
                  <a:pt x="206" y="64"/>
                </a:lnTo>
                <a:lnTo>
                  <a:pt x="206" y="60"/>
                </a:lnTo>
                <a:lnTo>
                  <a:pt x="231" y="60"/>
                </a:lnTo>
                <a:lnTo>
                  <a:pt x="231" y="55"/>
                </a:lnTo>
                <a:lnTo>
                  <a:pt x="257" y="55"/>
                </a:lnTo>
                <a:lnTo>
                  <a:pt x="257" y="47"/>
                </a:lnTo>
                <a:lnTo>
                  <a:pt x="283" y="47"/>
                </a:lnTo>
                <a:lnTo>
                  <a:pt x="283" y="42"/>
                </a:lnTo>
                <a:lnTo>
                  <a:pt x="309" y="42"/>
                </a:lnTo>
                <a:lnTo>
                  <a:pt x="309" y="38"/>
                </a:lnTo>
                <a:lnTo>
                  <a:pt x="334" y="38"/>
                </a:lnTo>
                <a:lnTo>
                  <a:pt x="334" y="34"/>
                </a:lnTo>
                <a:lnTo>
                  <a:pt x="360" y="34"/>
                </a:lnTo>
                <a:lnTo>
                  <a:pt x="360" y="27"/>
                </a:lnTo>
                <a:lnTo>
                  <a:pt x="386" y="27"/>
                </a:lnTo>
                <a:lnTo>
                  <a:pt x="386" y="23"/>
                </a:lnTo>
                <a:lnTo>
                  <a:pt x="411" y="23"/>
                </a:lnTo>
                <a:lnTo>
                  <a:pt x="411" y="19"/>
                </a:lnTo>
                <a:lnTo>
                  <a:pt x="437" y="19"/>
                </a:lnTo>
                <a:lnTo>
                  <a:pt x="437" y="17"/>
                </a:lnTo>
                <a:lnTo>
                  <a:pt x="463" y="17"/>
                </a:lnTo>
                <a:lnTo>
                  <a:pt x="463" y="13"/>
                </a:lnTo>
                <a:lnTo>
                  <a:pt x="540" y="13"/>
                </a:lnTo>
                <a:lnTo>
                  <a:pt x="540" y="12"/>
                </a:lnTo>
                <a:lnTo>
                  <a:pt x="566" y="12"/>
                </a:lnTo>
                <a:lnTo>
                  <a:pt x="566" y="10"/>
                </a:lnTo>
                <a:lnTo>
                  <a:pt x="592" y="10"/>
                </a:lnTo>
                <a:lnTo>
                  <a:pt x="592" y="8"/>
                </a:lnTo>
                <a:lnTo>
                  <a:pt x="617" y="8"/>
                </a:lnTo>
                <a:lnTo>
                  <a:pt x="617" y="4"/>
                </a:lnTo>
                <a:lnTo>
                  <a:pt x="643" y="4"/>
                </a:lnTo>
                <a:lnTo>
                  <a:pt x="643" y="2"/>
                </a:lnTo>
                <a:lnTo>
                  <a:pt x="669" y="2"/>
                </a:lnTo>
                <a:lnTo>
                  <a:pt x="669" y="0"/>
                </a:lnTo>
                <a:lnTo>
                  <a:pt x="772" y="0"/>
                </a:lnTo>
              </a:path>
            </a:pathLst>
          </a:custGeom>
          <a:noFill/>
          <a:ln w="38100">
            <a:solidFill>
              <a:schemeClr val="accent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786" name="Rectangle 16"/>
          <p:cNvSpPr>
            <a:spLocks noChangeArrowheads="1"/>
          </p:cNvSpPr>
          <p:nvPr/>
        </p:nvSpPr>
        <p:spPr bwMode="auto">
          <a:xfrm rot="-5400000">
            <a:off x="2740527" y="3628237"/>
            <a:ext cx="1132041"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Death (%)</a:t>
            </a:r>
          </a:p>
        </p:txBody>
      </p:sp>
      <p:sp>
        <p:nvSpPr>
          <p:cNvPr id="32819" name="Rectangle 51"/>
          <p:cNvSpPr>
            <a:spLocks noChangeArrowheads="1"/>
          </p:cNvSpPr>
          <p:nvPr/>
        </p:nvSpPr>
        <p:spPr bwMode="auto">
          <a:xfrm>
            <a:off x="4170366" y="4346865"/>
            <a:ext cx="1830387"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820" name="Rectangle 52"/>
          <p:cNvSpPr>
            <a:spLocks noChangeArrowheads="1"/>
          </p:cNvSpPr>
          <p:nvPr/>
        </p:nvSpPr>
        <p:spPr bwMode="auto">
          <a:xfrm>
            <a:off x="3885771" y="3530314"/>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821" name="Rectangle 6"/>
          <p:cNvSpPr>
            <a:spLocks noChangeArrowheads="1"/>
          </p:cNvSpPr>
          <p:nvPr/>
        </p:nvSpPr>
        <p:spPr bwMode="auto">
          <a:xfrm>
            <a:off x="4516128"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822" name="Line 48"/>
          <p:cNvSpPr>
            <a:spLocks noChangeShapeType="1"/>
          </p:cNvSpPr>
          <p:nvPr/>
        </p:nvSpPr>
        <p:spPr bwMode="auto">
          <a:xfrm rot="5400000">
            <a:off x="3786913"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23" name="Line 48"/>
          <p:cNvSpPr>
            <a:spLocks noChangeShapeType="1"/>
          </p:cNvSpPr>
          <p:nvPr/>
        </p:nvSpPr>
        <p:spPr bwMode="auto">
          <a:xfrm rot="5400000">
            <a:off x="4863237"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0" name="Line 48"/>
          <p:cNvSpPr>
            <a:spLocks noChangeShapeType="1"/>
          </p:cNvSpPr>
          <p:nvPr/>
        </p:nvSpPr>
        <p:spPr bwMode="auto">
          <a:xfrm>
            <a:off x="3815487"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3" name="Rectangle 49"/>
          <p:cNvSpPr>
            <a:spLocks noChangeArrowheads="1"/>
          </p:cNvSpPr>
          <p:nvPr/>
        </p:nvSpPr>
        <p:spPr bwMode="auto">
          <a:xfrm>
            <a:off x="49521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844" name="Line 48"/>
          <p:cNvSpPr>
            <a:spLocks noChangeShapeType="1"/>
          </p:cNvSpPr>
          <p:nvPr/>
        </p:nvSpPr>
        <p:spPr bwMode="auto">
          <a:xfrm>
            <a:off x="52109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5" name="Rectangle 49"/>
          <p:cNvSpPr>
            <a:spLocks noChangeArrowheads="1"/>
          </p:cNvSpPr>
          <p:nvPr/>
        </p:nvSpPr>
        <p:spPr bwMode="auto">
          <a:xfrm>
            <a:off x="5309325"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846" name="Line 48"/>
          <p:cNvSpPr>
            <a:spLocks noChangeShapeType="1"/>
          </p:cNvSpPr>
          <p:nvPr/>
        </p:nvSpPr>
        <p:spPr bwMode="auto">
          <a:xfrm>
            <a:off x="556808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7" name="Rectangle 49"/>
          <p:cNvSpPr>
            <a:spLocks noChangeArrowheads="1"/>
          </p:cNvSpPr>
          <p:nvPr/>
        </p:nvSpPr>
        <p:spPr bwMode="auto">
          <a:xfrm>
            <a:off x="5658575" y="5204693"/>
            <a:ext cx="482600"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848" name="Line 48"/>
          <p:cNvSpPr>
            <a:spLocks noChangeShapeType="1"/>
          </p:cNvSpPr>
          <p:nvPr/>
        </p:nvSpPr>
        <p:spPr bwMode="auto">
          <a:xfrm>
            <a:off x="5899875"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9" name="Rectangle 81"/>
          <p:cNvSpPr>
            <a:spLocks noChangeArrowheads="1"/>
          </p:cNvSpPr>
          <p:nvPr/>
        </p:nvSpPr>
        <p:spPr bwMode="auto">
          <a:xfrm>
            <a:off x="63716" y="5591323"/>
            <a:ext cx="676788" cy="215444"/>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FFFFFF"/>
                </a:solidFill>
                <a:effectLst/>
                <a:uLnTx/>
                <a:uFillTx/>
                <a:latin typeface="Arial"/>
                <a:ea typeface="+mn-ea"/>
                <a:cs typeface="+mn-cs"/>
              </a:rPr>
              <a:t>No. at risk</a:t>
            </a:r>
            <a:r>
              <a:rPr kumimoji="0" lang="en-US" sz="800" b="0" i="0" u="none" strike="noStrike" kern="1200" cap="none" spc="0" normalizeH="0" baseline="0" noProof="0" dirty="0">
                <a:ln>
                  <a:noFill/>
                </a:ln>
                <a:solidFill>
                  <a:srgbClr val="FFFFFF"/>
                </a:solidFill>
                <a:effectLst/>
                <a:uLnTx/>
                <a:uFillTx/>
                <a:latin typeface="Arial"/>
                <a:ea typeface="+mn-ea"/>
                <a:cs typeface="+mn-cs"/>
              </a:rPr>
              <a:t>:</a:t>
            </a:r>
          </a:p>
        </p:txBody>
      </p:sp>
      <p:sp>
        <p:nvSpPr>
          <p:cNvPr id="32850" name="Rectangle 82"/>
          <p:cNvSpPr>
            <a:spLocks noChangeArrowheads="1"/>
          </p:cNvSpPr>
          <p:nvPr/>
        </p:nvSpPr>
        <p:spPr bwMode="auto">
          <a:xfrm>
            <a:off x="-215172" y="5711253"/>
            <a:ext cx="966788" cy="338554"/>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MV PCI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CL-only PCI</a:t>
            </a:r>
          </a:p>
        </p:txBody>
      </p:sp>
      <p:sp>
        <p:nvSpPr>
          <p:cNvPr id="32851" name="Rectangle 49"/>
          <p:cNvSpPr>
            <a:spLocks noChangeArrowheads="1"/>
          </p:cNvSpPr>
          <p:nvPr/>
        </p:nvSpPr>
        <p:spPr bwMode="auto">
          <a:xfrm>
            <a:off x="56585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193</a:t>
            </a:r>
          </a:p>
        </p:txBody>
      </p:sp>
      <p:sp>
        <p:nvSpPr>
          <p:cNvPr id="32853" name="Rectangle 49"/>
          <p:cNvSpPr>
            <a:spLocks noChangeArrowheads="1"/>
          </p:cNvSpPr>
          <p:nvPr/>
        </p:nvSpPr>
        <p:spPr bwMode="auto">
          <a:xfrm>
            <a:off x="532361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855" name="Rectangle 49"/>
          <p:cNvSpPr>
            <a:spLocks noChangeArrowheads="1"/>
          </p:cNvSpPr>
          <p:nvPr/>
        </p:nvSpPr>
        <p:spPr bwMode="auto">
          <a:xfrm>
            <a:off x="49727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203</a:t>
            </a:r>
          </a:p>
        </p:txBody>
      </p:sp>
      <p:sp>
        <p:nvSpPr>
          <p:cNvPr id="32856" name="Rectangle 49"/>
          <p:cNvSpPr>
            <a:spLocks noChangeArrowheads="1"/>
          </p:cNvSpPr>
          <p:nvPr/>
        </p:nvSpPr>
        <p:spPr bwMode="auto">
          <a:xfrm>
            <a:off x="45965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857" name="Line 48"/>
          <p:cNvSpPr>
            <a:spLocks noChangeShapeType="1"/>
          </p:cNvSpPr>
          <p:nvPr/>
        </p:nvSpPr>
        <p:spPr bwMode="auto">
          <a:xfrm>
            <a:off x="48553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58" name="Rectangle 49"/>
          <p:cNvSpPr>
            <a:spLocks noChangeArrowheads="1"/>
          </p:cNvSpPr>
          <p:nvPr/>
        </p:nvSpPr>
        <p:spPr bwMode="auto">
          <a:xfrm>
            <a:off x="46171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211</a:t>
            </a:r>
          </a:p>
        </p:txBody>
      </p:sp>
      <p:sp>
        <p:nvSpPr>
          <p:cNvPr id="32859" name="Rectangle 49"/>
          <p:cNvSpPr>
            <a:spLocks noChangeArrowheads="1"/>
          </p:cNvSpPr>
          <p:nvPr/>
        </p:nvSpPr>
        <p:spPr bwMode="auto">
          <a:xfrm>
            <a:off x="42409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860" name="Line 48"/>
          <p:cNvSpPr>
            <a:spLocks noChangeShapeType="1"/>
          </p:cNvSpPr>
          <p:nvPr/>
        </p:nvSpPr>
        <p:spPr bwMode="auto">
          <a:xfrm>
            <a:off x="44997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1" name="Rectangle 49"/>
          <p:cNvSpPr>
            <a:spLocks noChangeArrowheads="1"/>
          </p:cNvSpPr>
          <p:nvPr/>
        </p:nvSpPr>
        <p:spPr bwMode="auto">
          <a:xfrm>
            <a:off x="42615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226</a:t>
            </a:r>
          </a:p>
        </p:txBody>
      </p:sp>
      <p:sp>
        <p:nvSpPr>
          <p:cNvPr id="32862" name="Rectangle 49"/>
          <p:cNvSpPr>
            <a:spLocks noChangeArrowheads="1"/>
          </p:cNvSpPr>
          <p:nvPr/>
        </p:nvSpPr>
        <p:spPr bwMode="auto">
          <a:xfrm>
            <a:off x="3890100"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863" name="Line 48"/>
          <p:cNvSpPr>
            <a:spLocks noChangeShapeType="1"/>
          </p:cNvSpPr>
          <p:nvPr/>
        </p:nvSpPr>
        <p:spPr bwMode="auto">
          <a:xfrm>
            <a:off x="414886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4" name="Rectangle 49"/>
          <p:cNvSpPr>
            <a:spLocks noChangeArrowheads="1"/>
          </p:cNvSpPr>
          <p:nvPr/>
        </p:nvSpPr>
        <p:spPr bwMode="auto">
          <a:xfrm>
            <a:off x="391073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237</a:t>
            </a:r>
          </a:p>
        </p:txBody>
      </p:sp>
      <p:sp>
        <p:nvSpPr>
          <p:cNvPr id="32865" name="Rectangle 49"/>
          <p:cNvSpPr>
            <a:spLocks noChangeArrowheads="1"/>
          </p:cNvSpPr>
          <p:nvPr/>
        </p:nvSpPr>
        <p:spPr bwMode="auto">
          <a:xfrm>
            <a:off x="3566250"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866" name="Line 48"/>
          <p:cNvSpPr>
            <a:spLocks noChangeShapeType="1"/>
          </p:cNvSpPr>
          <p:nvPr/>
        </p:nvSpPr>
        <p:spPr bwMode="auto">
          <a:xfrm>
            <a:off x="382501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7" name="Rectangle 49"/>
          <p:cNvSpPr>
            <a:spLocks noChangeArrowheads="1"/>
          </p:cNvSpPr>
          <p:nvPr/>
        </p:nvSpPr>
        <p:spPr bwMode="auto">
          <a:xfrm>
            <a:off x="358688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869" name="Rectangle 49"/>
          <p:cNvSpPr>
            <a:spLocks noChangeArrowheads="1"/>
          </p:cNvSpPr>
          <p:nvPr/>
        </p:nvSpPr>
        <p:spPr bwMode="auto">
          <a:xfrm>
            <a:off x="3251925" y="49856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870" name="Line 48"/>
          <p:cNvSpPr>
            <a:spLocks noChangeShapeType="1"/>
          </p:cNvSpPr>
          <p:nvPr/>
        </p:nvSpPr>
        <p:spPr bwMode="auto">
          <a:xfrm rot="5400000">
            <a:off x="3788500"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1" name="Rectangle 49"/>
          <p:cNvSpPr>
            <a:spLocks noChangeArrowheads="1"/>
          </p:cNvSpPr>
          <p:nvPr/>
        </p:nvSpPr>
        <p:spPr bwMode="auto">
          <a:xfrm>
            <a:off x="3251925" y="47189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872" name="Line 48"/>
          <p:cNvSpPr>
            <a:spLocks noChangeShapeType="1"/>
          </p:cNvSpPr>
          <p:nvPr/>
        </p:nvSpPr>
        <p:spPr bwMode="auto">
          <a:xfrm rot="5400000">
            <a:off x="3788500"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3" name="Rectangle 49"/>
          <p:cNvSpPr>
            <a:spLocks noChangeArrowheads="1"/>
          </p:cNvSpPr>
          <p:nvPr/>
        </p:nvSpPr>
        <p:spPr bwMode="auto">
          <a:xfrm>
            <a:off x="3251925" y="44442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874" name="Line 48"/>
          <p:cNvSpPr>
            <a:spLocks noChangeShapeType="1"/>
          </p:cNvSpPr>
          <p:nvPr/>
        </p:nvSpPr>
        <p:spPr bwMode="auto">
          <a:xfrm rot="5400000">
            <a:off x="3788500"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5" name="Rectangle 49"/>
          <p:cNvSpPr>
            <a:spLocks noChangeArrowheads="1"/>
          </p:cNvSpPr>
          <p:nvPr/>
        </p:nvSpPr>
        <p:spPr bwMode="auto">
          <a:xfrm>
            <a:off x="3251925" y="41855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876" name="Line 48"/>
          <p:cNvSpPr>
            <a:spLocks noChangeShapeType="1"/>
          </p:cNvSpPr>
          <p:nvPr/>
        </p:nvSpPr>
        <p:spPr bwMode="auto">
          <a:xfrm rot="5400000">
            <a:off x="3788500"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7" name="Rectangle 49"/>
          <p:cNvSpPr>
            <a:spLocks noChangeArrowheads="1"/>
          </p:cNvSpPr>
          <p:nvPr/>
        </p:nvSpPr>
        <p:spPr bwMode="auto">
          <a:xfrm>
            <a:off x="3251925" y="3926756"/>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878" name="Line 48"/>
          <p:cNvSpPr>
            <a:spLocks noChangeShapeType="1"/>
          </p:cNvSpPr>
          <p:nvPr/>
        </p:nvSpPr>
        <p:spPr bwMode="auto">
          <a:xfrm rot="5400000">
            <a:off x="3788500"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9" name="Rectangle 49"/>
          <p:cNvSpPr>
            <a:spLocks noChangeArrowheads="1"/>
          </p:cNvSpPr>
          <p:nvPr/>
        </p:nvSpPr>
        <p:spPr bwMode="auto">
          <a:xfrm>
            <a:off x="3251925" y="36505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880" name="Line 48"/>
          <p:cNvSpPr>
            <a:spLocks noChangeShapeType="1"/>
          </p:cNvSpPr>
          <p:nvPr/>
        </p:nvSpPr>
        <p:spPr bwMode="auto">
          <a:xfrm rot="5400000">
            <a:off x="3788500"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1" name="Rectangle 49"/>
          <p:cNvSpPr>
            <a:spLocks noChangeArrowheads="1"/>
          </p:cNvSpPr>
          <p:nvPr/>
        </p:nvSpPr>
        <p:spPr bwMode="auto">
          <a:xfrm>
            <a:off x="3251925" y="33790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882" name="Line 48"/>
          <p:cNvSpPr>
            <a:spLocks noChangeShapeType="1"/>
          </p:cNvSpPr>
          <p:nvPr/>
        </p:nvSpPr>
        <p:spPr bwMode="auto">
          <a:xfrm rot="5400000">
            <a:off x="3788500"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3" name="Rectangle 49"/>
          <p:cNvSpPr>
            <a:spLocks noChangeArrowheads="1"/>
          </p:cNvSpPr>
          <p:nvPr/>
        </p:nvSpPr>
        <p:spPr bwMode="auto">
          <a:xfrm>
            <a:off x="3251925" y="31171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884" name="Line 48"/>
          <p:cNvSpPr>
            <a:spLocks noChangeShapeType="1"/>
          </p:cNvSpPr>
          <p:nvPr/>
        </p:nvSpPr>
        <p:spPr bwMode="auto">
          <a:xfrm rot="5400000">
            <a:off x="3788500"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5" name="Rectangle 49"/>
          <p:cNvSpPr>
            <a:spLocks noChangeArrowheads="1"/>
          </p:cNvSpPr>
          <p:nvPr/>
        </p:nvSpPr>
        <p:spPr bwMode="auto">
          <a:xfrm>
            <a:off x="3251925" y="28520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889" name="Line 48"/>
          <p:cNvSpPr>
            <a:spLocks noChangeShapeType="1"/>
          </p:cNvSpPr>
          <p:nvPr/>
        </p:nvSpPr>
        <p:spPr bwMode="auto">
          <a:xfrm rot="5400000">
            <a:off x="3788500"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90" name="Rectangle 49"/>
          <p:cNvSpPr>
            <a:spLocks noChangeArrowheads="1"/>
          </p:cNvSpPr>
          <p:nvPr/>
        </p:nvSpPr>
        <p:spPr bwMode="auto">
          <a:xfrm>
            <a:off x="3251925" y="25773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891" name="Line 48"/>
          <p:cNvSpPr>
            <a:spLocks noChangeShapeType="1"/>
          </p:cNvSpPr>
          <p:nvPr/>
        </p:nvSpPr>
        <p:spPr bwMode="auto">
          <a:xfrm rot="5400000">
            <a:off x="3788500"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92" name="Rectangle 49"/>
          <p:cNvSpPr>
            <a:spLocks noChangeArrowheads="1"/>
          </p:cNvSpPr>
          <p:nvPr/>
        </p:nvSpPr>
        <p:spPr bwMode="auto">
          <a:xfrm>
            <a:off x="3251925" y="23122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893" name="Freeform 125"/>
          <p:cNvSpPr>
            <a:spLocks/>
          </p:cNvSpPr>
          <p:nvPr/>
        </p:nvSpPr>
        <p:spPr bwMode="auto">
          <a:xfrm>
            <a:off x="784950" y="3687043"/>
            <a:ext cx="2074862" cy="1341438"/>
          </a:xfrm>
          <a:custGeom>
            <a:avLst/>
            <a:gdLst/>
            <a:ahLst/>
            <a:cxnLst>
              <a:cxn ang="0">
                <a:pos x="0" y="845"/>
              </a:cxn>
              <a:cxn ang="0">
                <a:pos x="0" y="583"/>
              </a:cxn>
              <a:cxn ang="0">
                <a:pos x="19" y="585"/>
              </a:cxn>
              <a:cxn ang="0">
                <a:pos x="25" y="405"/>
              </a:cxn>
              <a:cxn ang="0">
                <a:pos x="62" y="408"/>
              </a:cxn>
              <a:cxn ang="0">
                <a:pos x="70" y="309"/>
              </a:cxn>
              <a:cxn ang="0">
                <a:pos x="107" y="311"/>
              </a:cxn>
              <a:cxn ang="0">
                <a:pos x="113" y="245"/>
              </a:cxn>
              <a:cxn ang="0">
                <a:pos x="161" y="242"/>
              </a:cxn>
              <a:cxn ang="0">
                <a:pos x="161" y="218"/>
              </a:cxn>
              <a:cxn ang="0">
                <a:pos x="197" y="219"/>
              </a:cxn>
              <a:cxn ang="0">
                <a:pos x="205" y="170"/>
              </a:cxn>
              <a:cxn ang="0">
                <a:pos x="250" y="170"/>
              </a:cxn>
              <a:cxn ang="0">
                <a:pos x="287" y="167"/>
              </a:cxn>
              <a:cxn ang="0">
                <a:pos x="298" y="137"/>
              </a:cxn>
              <a:cxn ang="0">
                <a:pos x="335" y="135"/>
              </a:cxn>
              <a:cxn ang="0">
                <a:pos x="345" y="111"/>
              </a:cxn>
              <a:cxn ang="0">
                <a:pos x="387" y="111"/>
              </a:cxn>
              <a:cxn ang="0">
                <a:pos x="387" y="80"/>
              </a:cxn>
              <a:cxn ang="0">
                <a:pos x="431" y="80"/>
              </a:cxn>
              <a:cxn ang="0">
                <a:pos x="472" y="77"/>
              </a:cxn>
              <a:cxn ang="0">
                <a:pos x="503" y="74"/>
              </a:cxn>
              <a:cxn ang="0">
                <a:pos x="511" y="63"/>
              </a:cxn>
              <a:cxn ang="0">
                <a:pos x="551" y="62"/>
              </a:cxn>
              <a:cxn ang="0">
                <a:pos x="560" y="47"/>
              </a:cxn>
              <a:cxn ang="0">
                <a:pos x="599" y="50"/>
              </a:cxn>
              <a:cxn ang="0">
                <a:pos x="614" y="42"/>
              </a:cxn>
              <a:cxn ang="0">
                <a:pos x="646" y="41"/>
              </a:cxn>
              <a:cxn ang="0">
                <a:pos x="692" y="44"/>
              </a:cxn>
              <a:cxn ang="0">
                <a:pos x="694" y="30"/>
              </a:cxn>
              <a:cxn ang="0">
                <a:pos x="734" y="32"/>
              </a:cxn>
              <a:cxn ang="0">
                <a:pos x="746" y="27"/>
              </a:cxn>
              <a:cxn ang="0">
                <a:pos x="773" y="30"/>
              </a:cxn>
              <a:cxn ang="0">
                <a:pos x="781" y="21"/>
              </a:cxn>
              <a:cxn ang="0">
                <a:pos x="824" y="23"/>
              </a:cxn>
              <a:cxn ang="0">
                <a:pos x="835" y="14"/>
              </a:cxn>
              <a:cxn ang="0">
                <a:pos x="911" y="17"/>
              </a:cxn>
              <a:cxn ang="0">
                <a:pos x="914" y="6"/>
              </a:cxn>
              <a:cxn ang="0">
                <a:pos x="952" y="8"/>
              </a:cxn>
              <a:cxn ang="0">
                <a:pos x="964" y="0"/>
              </a:cxn>
              <a:cxn ang="0">
                <a:pos x="1307" y="3"/>
              </a:cxn>
            </a:cxnLst>
            <a:rect l="0" t="0" r="r" b="b"/>
            <a:pathLst>
              <a:path w="1307" h="845">
                <a:moveTo>
                  <a:pt x="0" y="845"/>
                </a:moveTo>
                <a:lnTo>
                  <a:pt x="0" y="583"/>
                </a:lnTo>
                <a:lnTo>
                  <a:pt x="19" y="585"/>
                </a:lnTo>
                <a:lnTo>
                  <a:pt x="25" y="405"/>
                </a:lnTo>
                <a:lnTo>
                  <a:pt x="62" y="408"/>
                </a:lnTo>
                <a:lnTo>
                  <a:pt x="70" y="309"/>
                </a:lnTo>
                <a:lnTo>
                  <a:pt x="107" y="311"/>
                </a:lnTo>
                <a:lnTo>
                  <a:pt x="113" y="245"/>
                </a:lnTo>
                <a:lnTo>
                  <a:pt x="161" y="242"/>
                </a:lnTo>
                <a:lnTo>
                  <a:pt x="161" y="218"/>
                </a:lnTo>
                <a:lnTo>
                  <a:pt x="197" y="219"/>
                </a:lnTo>
                <a:lnTo>
                  <a:pt x="205" y="170"/>
                </a:lnTo>
                <a:lnTo>
                  <a:pt x="250" y="170"/>
                </a:lnTo>
                <a:lnTo>
                  <a:pt x="287" y="167"/>
                </a:lnTo>
                <a:lnTo>
                  <a:pt x="298" y="137"/>
                </a:lnTo>
                <a:lnTo>
                  <a:pt x="335" y="135"/>
                </a:lnTo>
                <a:lnTo>
                  <a:pt x="345" y="111"/>
                </a:lnTo>
                <a:lnTo>
                  <a:pt x="387" y="111"/>
                </a:lnTo>
                <a:lnTo>
                  <a:pt x="387" y="80"/>
                </a:lnTo>
                <a:lnTo>
                  <a:pt x="431" y="80"/>
                </a:lnTo>
                <a:lnTo>
                  <a:pt x="472" y="77"/>
                </a:lnTo>
                <a:lnTo>
                  <a:pt x="503" y="74"/>
                </a:lnTo>
                <a:lnTo>
                  <a:pt x="511" y="63"/>
                </a:lnTo>
                <a:lnTo>
                  <a:pt x="551" y="62"/>
                </a:lnTo>
                <a:lnTo>
                  <a:pt x="560" y="47"/>
                </a:lnTo>
                <a:lnTo>
                  <a:pt x="599" y="50"/>
                </a:lnTo>
                <a:lnTo>
                  <a:pt x="614" y="42"/>
                </a:lnTo>
                <a:lnTo>
                  <a:pt x="646" y="41"/>
                </a:lnTo>
                <a:lnTo>
                  <a:pt x="692" y="44"/>
                </a:lnTo>
                <a:lnTo>
                  <a:pt x="694" y="30"/>
                </a:lnTo>
                <a:lnTo>
                  <a:pt x="734" y="32"/>
                </a:lnTo>
                <a:lnTo>
                  <a:pt x="746" y="27"/>
                </a:lnTo>
                <a:lnTo>
                  <a:pt x="773" y="30"/>
                </a:lnTo>
                <a:lnTo>
                  <a:pt x="781" y="21"/>
                </a:lnTo>
                <a:lnTo>
                  <a:pt x="824" y="23"/>
                </a:lnTo>
                <a:lnTo>
                  <a:pt x="835" y="14"/>
                </a:lnTo>
                <a:lnTo>
                  <a:pt x="911" y="17"/>
                </a:lnTo>
                <a:lnTo>
                  <a:pt x="914" y="6"/>
                </a:lnTo>
                <a:lnTo>
                  <a:pt x="952" y="8"/>
                </a:lnTo>
                <a:lnTo>
                  <a:pt x="964" y="0"/>
                </a:lnTo>
                <a:lnTo>
                  <a:pt x="1307" y="3"/>
                </a:lnTo>
              </a:path>
            </a:pathLst>
          </a:custGeom>
          <a:noFill/>
          <a:ln w="38100" cap="flat" cmpd="sng">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894" name="Freeform 126"/>
          <p:cNvSpPr>
            <a:spLocks/>
          </p:cNvSpPr>
          <p:nvPr/>
        </p:nvSpPr>
        <p:spPr bwMode="auto">
          <a:xfrm>
            <a:off x="791300" y="3925168"/>
            <a:ext cx="2065337" cy="1084263"/>
          </a:xfrm>
          <a:custGeom>
            <a:avLst/>
            <a:gdLst/>
            <a:ahLst/>
            <a:cxnLst>
              <a:cxn ang="0">
                <a:pos x="0" y="683"/>
              </a:cxn>
              <a:cxn ang="0">
                <a:pos x="0" y="497"/>
              </a:cxn>
              <a:cxn ang="0">
                <a:pos x="17" y="500"/>
              </a:cxn>
              <a:cxn ang="0">
                <a:pos x="21" y="342"/>
              </a:cxn>
              <a:cxn ang="0">
                <a:pos x="64" y="345"/>
              </a:cxn>
              <a:cxn ang="0">
                <a:pos x="69" y="238"/>
              </a:cxn>
              <a:cxn ang="0">
                <a:pos x="105" y="238"/>
              </a:cxn>
              <a:cxn ang="0">
                <a:pos x="111" y="192"/>
              </a:cxn>
              <a:cxn ang="0">
                <a:pos x="145" y="192"/>
              </a:cxn>
              <a:cxn ang="0">
                <a:pos x="154" y="155"/>
              </a:cxn>
              <a:cxn ang="0">
                <a:pos x="202" y="153"/>
              </a:cxn>
              <a:cxn ang="0">
                <a:pos x="205" y="143"/>
              </a:cxn>
              <a:cxn ang="0">
                <a:pos x="241" y="146"/>
              </a:cxn>
              <a:cxn ang="0">
                <a:pos x="243" y="128"/>
              </a:cxn>
              <a:cxn ang="0">
                <a:pos x="276" y="131"/>
              </a:cxn>
              <a:cxn ang="0">
                <a:pos x="277" y="120"/>
              </a:cxn>
              <a:cxn ang="0">
                <a:pos x="324" y="125"/>
              </a:cxn>
              <a:cxn ang="0">
                <a:pos x="336" y="116"/>
              </a:cxn>
              <a:cxn ang="0">
                <a:pos x="369" y="119"/>
              </a:cxn>
              <a:cxn ang="0">
                <a:pos x="373" y="98"/>
              </a:cxn>
              <a:cxn ang="0">
                <a:pos x="411" y="98"/>
              </a:cxn>
              <a:cxn ang="0">
                <a:pos x="424" y="74"/>
              </a:cxn>
              <a:cxn ang="0">
                <a:pos x="457" y="75"/>
              </a:cxn>
              <a:cxn ang="0">
                <a:pos x="463" y="63"/>
              </a:cxn>
              <a:cxn ang="0">
                <a:pos x="504" y="65"/>
              </a:cxn>
              <a:cxn ang="0">
                <a:pos x="510" y="59"/>
              </a:cxn>
              <a:cxn ang="0">
                <a:pos x="549" y="60"/>
              </a:cxn>
              <a:cxn ang="0">
                <a:pos x="600" y="63"/>
              </a:cxn>
              <a:cxn ang="0">
                <a:pos x="610" y="51"/>
              </a:cxn>
              <a:cxn ang="0">
                <a:pos x="642" y="54"/>
              </a:cxn>
              <a:cxn ang="0">
                <a:pos x="693" y="57"/>
              </a:cxn>
              <a:cxn ang="0">
                <a:pos x="693" y="47"/>
              </a:cxn>
              <a:cxn ang="0">
                <a:pos x="736" y="47"/>
              </a:cxn>
              <a:cxn ang="0">
                <a:pos x="736" y="42"/>
              </a:cxn>
              <a:cxn ang="0">
                <a:pos x="780" y="42"/>
              </a:cxn>
              <a:cxn ang="0">
                <a:pos x="780" y="32"/>
              </a:cxn>
              <a:cxn ang="0">
                <a:pos x="910" y="32"/>
              </a:cxn>
              <a:cxn ang="0">
                <a:pos x="910" y="30"/>
              </a:cxn>
              <a:cxn ang="0">
                <a:pos x="954" y="30"/>
              </a:cxn>
              <a:cxn ang="0">
                <a:pos x="954" y="25"/>
              </a:cxn>
              <a:cxn ang="0">
                <a:pos x="998" y="25"/>
              </a:cxn>
              <a:cxn ang="0">
                <a:pos x="998" y="20"/>
              </a:cxn>
              <a:cxn ang="0">
                <a:pos x="1040" y="20"/>
              </a:cxn>
              <a:cxn ang="0">
                <a:pos x="1040" y="10"/>
              </a:cxn>
              <a:cxn ang="0">
                <a:pos x="1084" y="10"/>
              </a:cxn>
              <a:cxn ang="0">
                <a:pos x="1084" y="5"/>
              </a:cxn>
              <a:cxn ang="0">
                <a:pos x="1127" y="5"/>
              </a:cxn>
              <a:cxn ang="0">
                <a:pos x="1127" y="0"/>
              </a:cxn>
              <a:cxn ang="0">
                <a:pos x="1301" y="0"/>
              </a:cxn>
            </a:cxnLst>
            <a:rect l="0" t="0" r="r" b="b"/>
            <a:pathLst>
              <a:path w="1301" h="683">
                <a:moveTo>
                  <a:pt x="0" y="683"/>
                </a:moveTo>
                <a:lnTo>
                  <a:pt x="0" y="497"/>
                </a:lnTo>
                <a:lnTo>
                  <a:pt x="17" y="500"/>
                </a:lnTo>
                <a:lnTo>
                  <a:pt x="21" y="342"/>
                </a:lnTo>
                <a:lnTo>
                  <a:pt x="64" y="345"/>
                </a:lnTo>
                <a:lnTo>
                  <a:pt x="69" y="238"/>
                </a:lnTo>
                <a:lnTo>
                  <a:pt x="105" y="238"/>
                </a:lnTo>
                <a:lnTo>
                  <a:pt x="111" y="192"/>
                </a:lnTo>
                <a:lnTo>
                  <a:pt x="145" y="192"/>
                </a:lnTo>
                <a:lnTo>
                  <a:pt x="154" y="155"/>
                </a:lnTo>
                <a:lnTo>
                  <a:pt x="202" y="153"/>
                </a:lnTo>
                <a:lnTo>
                  <a:pt x="205" y="143"/>
                </a:lnTo>
                <a:lnTo>
                  <a:pt x="241" y="146"/>
                </a:lnTo>
                <a:lnTo>
                  <a:pt x="243" y="128"/>
                </a:lnTo>
                <a:lnTo>
                  <a:pt x="276" y="131"/>
                </a:lnTo>
                <a:lnTo>
                  <a:pt x="277" y="120"/>
                </a:lnTo>
                <a:lnTo>
                  <a:pt x="324" y="125"/>
                </a:lnTo>
                <a:lnTo>
                  <a:pt x="336" y="116"/>
                </a:lnTo>
                <a:lnTo>
                  <a:pt x="369" y="119"/>
                </a:lnTo>
                <a:lnTo>
                  <a:pt x="373" y="98"/>
                </a:lnTo>
                <a:lnTo>
                  <a:pt x="411" y="98"/>
                </a:lnTo>
                <a:lnTo>
                  <a:pt x="424" y="74"/>
                </a:lnTo>
                <a:lnTo>
                  <a:pt x="457" y="75"/>
                </a:lnTo>
                <a:lnTo>
                  <a:pt x="463" y="63"/>
                </a:lnTo>
                <a:lnTo>
                  <a:pt x="504" y="65"/>
                </a:lnTo>
                <a:lnTo>
                  <a:pt x="510" y="59"/>
                </a:lnTo>
                <a:lnTo>
                  <a:pt x="549" y="60"/>
                </a:lnTo>
                <a:lnTo>
                  <a:pt x="600" y="63"/>
                </a:lnTo>
                <a:lnTo>
                  <a:pt x="610" y="51"/>
                </a:lnTo>
                <a:lnTo>
                  <a:pt x="642" y="54"/>
                </a:lnTo>
                <a:lnTo>
                  <a:pt x="693" y="57"/>
                </a:lnTo>
                <a:lnTo>
                  <a:pt x="693" y="47"/>
                </a:lnTo>
                <a:lnTo>
                  <a:pt x="736" y="47"/>
                </a:lnTo>
                <a:lnTo>
                  <a:pt x="736" y="42"/>
                </a:lnTo>
                <a:lnTo>
                  <a:pt x="780" y="42"/>
                </a:lnTo>
                <a:lnTo>
                  <a:pt x="780" y="32"/>
                </a:lnTo>
                <a:lnTo>
                  <a:pt x="910" y="32"/>
                </a:lnTo>
                <a:lnTo>
                  <a:pt x="910" y="30"/>
                </a:lnTo>
                <a:lnTo>
                  <a:pt x="954" y="30"/>
                </a:lnTo>
                <a:lnTo>
                  <a:pt x="954" y="25"/>
                </a:lnTo>
                <a:lnTo>
                  <a:pt x="998" y="25"/>
                </a:lnTo>
                <a:lnTo>
                  <a:pt x="998" y="20"/>
                </a:lnTo>
                <a:lnTo>
                  <a:pt x="1040" y="20"/>
                </a:lnTo>
                <a:lnTo>
                  <a:pt x="1040" y="10"/>
                </a:lnTo>
                <a:lnTo>
                  <a:pt x="1084" y="10"/>
                </a:lnTo>
                <a:lnTo>
                  <a:pt x="1084" y="5"/>
                </a:lnTo>
                <a:lnTo>
                  <a:pt x="1127" y="5"/>
                </a:lnTo>
                <a:lnTo>
                  <a:pt x="1127" y="0"/>
                </a:lnTo>
                <a:lnTo>
                  <a:pt x="1301" y="0"/>
                </a:lnTo>
              </a:path>
            </a:pathLst>
          </a:custGeom>
          <a:noFill/>
          <a:ln w="38100" cap="flat" cmpd="sng">
            <a:solidFill>
              <a:schemeClr val="accent2"/>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895" name="Rectangle 16"/>
          <p:cNvSpPr>
            <a:spLocks noChangeArrowheads="1"/>
          </p:cNvSpPr>
          <p:nvPr/>
        </p:nvSpPr>
        <p:spPr bwMode="auto">
          <a:xfrm rot="-5400000">
            <a:off x="-713484" y="3628237"/>
            <a:ext cx="1872629"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Death or RRT (%)</a:t>
            </a:r>
          </a:p>
        </p:txBody>
      </p:sp>
      <p:sp>
        <p:nvSpPr>
          <p:cNvPr id="32896" name="Rectangle 128"/>
          <p:cNvSpPr>
            <a:spLocks noChangeArrowheads="1"/>
          </p:cNvSpPr>
          <p:nvPr/>
        </p:nvSpPr>
        <p:spPr bwMode="auto">
          <a:xfrm>
            <a:off x="986707" y="4263739"/>
            <a:ext cx="1830387"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897" name="Rectangle 129"/>
          <p:cNvSpPr>
            <a:spLocks noChangeArrowheads="1"/>
          </p:cNvSpPr>
          <p:nvPr/>
        </p:nvSpPr>
        <p:spPr bwMode="auto">
          <a:xfrm>
            <a:off x="896075" y="3428713"/>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898" name="Rectangle 6"/>
          <p:cNvSpPr>
            <a:spLocks noChangeArrowheads="1"/>
          </p:cNvSpPr>
          <p:nvPr/>
        </p:nvSpPr>
        <p:spPr bwMode="auto">
          <a:xfrm>
            <a:off x="1471303"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899" name="Line 48"/>
          <p:cNvSpPr>
            <a:spLocks noChangeShapeType="1"/>
          </p:cNvSpPr>
          <p:nvPr/>
        </p:nvSpPr>
        <p:spPr bwMode="auto">
          <a:xfrm rot="5400000">
            <a:off x="732563"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0" name="Line 48"/>
          <p:cNvSpPr>
            <a:spLocks noChangeShapeType="1"/>
          </p:cNvSpPr>
          <p:nvPr/>
        </p:nvSpPr>
        <p:spPr bwMode="auto">
          <a:xfrm rot="5400000">
            <a:off x="1808887"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2" name="Rectangle 49"/>
          <p:cNvSpPr>
            <a:spLocks noChangeArrowheads="1"/>
          </p:cNvSpPr>
          <p:nvPr/>
        </p:nvSpPr>
        <p:spPr bwMode="auto">
          <a:xfrm>
            <a:off x="18977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03" name="Line 48"/>
          <p:cNvSpPr>
            <a:spLocks noChangeShapeType="1"/>
          </p:cNvSpPr>
          <p:nvPr/>
        </p:nvSpPr>
        <p:spPr bwMode="auto">
          <a:xfrm>
            <a:off x="21565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4" name="Rectangle 49"/>
          <p:cNvSpPr>
            <a:spLocks noChangeArrowheads="1"/>
          </p:cNvSpPr>
          <p:nvPr/>
        </p:nvSpPr>
        <p:spPr bwMode="auto">
          <a:xfrm>
            <a:off x="2254975"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905" name="Line 48"/>
          <p:cNvSpPr>
            <a:spLocks noChangeShapeType="1"/>
          </p:cNvSpPr>
          <p:nvPr/>
        </p:nvSpPr>
        <p:spPr bwMode="auto">
          <a:xfrm>
            <a:off x="251373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6" name="Line 48"/>
          <p:cNvSpPr>
            <a:spLocks noChangeShapeType="1"/>
          </p:cNvSpPr>
          <p:nvPr/>
        </p:nvSpPr>
        <p:spPr bwMode="auto">
          <a:xfrm>
            <a:off x="2845525"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7" name="Rectangle 49"/>
          <p:cNvSpPr>
            <a:spLocks noChangeArrowheads="1"/>
          </p:cNvSpPr>
          <p:nvPr/>
        </p:nvSpPr>
        <p:spPr bwMode="auto">
          <a:xfrm>
            <a:off x="26042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184</a:t>
            </a:r>
          </a:p>
        </p:txBody>
      </p:sp>
      <p:sp>
        <p:nvSpPr>
          <p:cNvPr id="32908" name="Rectangle 49"/>
          <p:cNvSpPr>
            <a:spLocks noChangeArrowheads="1"/>
          </p:cNvSpPr>
          <p:nvPr/>
        </p:nvSpPr>
        <p:spPr bwMode="auto">
          <a:xfrm>
            <a:off x="226926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189</a:t>
            </a:r>
          </a:p>
        </p:txBody>
      </p:sp>
      <p:sp>
        <p:nvSpPr>
          <p:cNvPr id="32909" name="Rectangle 49"/>
          <p:cNvSpPr>
            <a:spLocks noChangeArrowheads="1"/>
          </p:cNvSpPr>
          <p:nvPr/>
        </p:nvSpPr>
        <p:spPr bwMode="auto">
          <a:xfrm>
            <a:off x="19184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192</a:t>
            </a:r>
          </a:p>
        </p:txBody>
      </p:sp>
      <p:sp>
        <p:nvSpPr>
          <p:cNvPr id="32910" name="Rectangle 49"/>
          <p:cNvSpPr>
            <a:spLocks noChangeArrowheads="1"/>
          </p:cNvSpPr>
          <p:nvPr/>
        </p:nvSpPr>
        <p:spPr bwMode="auto">
          <a:xfrm>
            <a:off x="15421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911" name="Line 48"/>
          <p:cNvSpPr>
            <a:spLocks noChangeShapeType="1"/>
          </p:cNvSpPr>
          <p:nvPr/>
        </p:nvSpPr>
        <p:spPr bwMode="auto">
          <a:xfrm>
            <a:off x="18009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2" name="Rectangle 49"/>
          <p:cNvSpPr>
            <a:spLocks noChangeArrowheads="1"/>
          </p:cNvSpPr>
          <p:nvPr/>
        </p:nvSpPr>
        <p:spPr bwMode="auto">
          <a:xfrm>
            <a:off x="15628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913" name="Rectangle 49"/>
          <p:cNvSpPr>
            <a:spLocks noChangeArrowheads="1"/>
          </p:cNvSpPr>
          <p:nvPr/>
        </p:nvSpPr>
        <p:spPr bwMode="auto">
          <a:xfrm>
            <a:off x="11865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14" name="Line 48"/>
          <p:cNvSpPr>
            <a:spLocks noChangeShapeType="1"/>
          </p:cNvSpPr>
          <p:nvPr/>
        </p:nvSpPr>
        <p:spPr bwMode="auto">
          <a:xfrm>
            <a:off x="14453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5" name="Rectangle 49"/>
          <p:cNvSpPr>
            <a:spLocks noChangeArrowheads="1"/>
          </p:cNvSpPr>
          <p:nvPr/>
        </p:nvSpPr>
        <p:spPr bwMode="auto">
          <a:xfrm>
            <a:off x="12072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207</a:t>
            </a:r>
          </a:p>
        </p:txBody>
      </p:sp>
      <p:sp>
        <p:nvSpPr>
          <p:cNvPr id="32916" name="Rectangle 49"/>
          <p:cNvSpPr>
            <a:spLocks noChangeArrowheads="1"/>
          </p:cNvSpPr>
          <p:nvPr/>
        </p:nvSpPr>
        <p:spPr bwMode="auto">
          <a:xfrm>
            <a:off x="835750"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917" name="Line 48"/>
          <p:cNvSpPr>
            <a:spLocks noChangeShapeType="1"/>
          </p:cNvSpPr>
          <p:nvPr/>
        </p:nvSpPr>
        <p:spPr bwMode="auto">
          <a:xfrm>
            <a:off x="109451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8" name="Rectangle 49"/>
          <p:cNvSpPr>
            <a:spLocks noChangeArrowheads="1"/>
          </p:cNvSpPr>
          <p:nvPr/>
        </p:nvSpPr>
        <p:spPr bwMode="auto">
          <a:xfrm>
            <a:off x="85638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219</a:t>
            </a:r>
          </a:p>
        </p:txBody>
      </p:sp>
      <p:sp>
        <p:nvSpPr>
          <p:cNvPr id="32919" name="Rectangle 49"/>
          <p:cNvSpPr>
            <a:spLocks noChangeArrowheads="1"/>
          </p:cNvSpPr>
          <p:nvPr/>
        </p:nvSpPr>
        <p:spPr bwMode="auto">
          <a:xfrm>
            <a:off x="511900"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20" name="Line 48"/>
          <p:cNvSpPr>
            <a:spLocks noChangeShapeType="1"/>
          </p:cNvSpPr>
          <p:nvPr/>
        </p:nvSpPr>
        <p:spPr bwMode="auto">
          <a:xfrm>
            <a:off x="77066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1" name="Rectangle 49"/>
          <p:cNvSpPr>
            <a:spLocks noChangeArrowheads="1"/>
          </p:cNvSpPr>
          <p:nvPr/>
        </p:nvSpPr>
        <p:spPr bwMode="auto">
          <a:xfrm>
            <a:off x="53253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922" name="Rectangle 49"/>
          <p:cNvSpPr>
            <a:spLocks noChangeArrowheads="1"/>
          </p:cNvSpPr>
          <p:nvPr/>
        </p:nvSpPr>
        <p:spPr bwMode="auto">
          <a:xfrm>
            <a:off x="197575" y="49856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mn-cs"/>
              </a:rPr>
              <a:t>0</a:t>
            </a:r>
          </a:p>
        </p:txBody>
      </p:sp>
      <p:sp>
        <p:nvSpPr>
          <p:cNvPr id="32923" name="Line 48"/>
          <p:cNvSpPr>
            <a:spLocks noChangeShapeType="1"/>
          </p:cNvSpPr>
          <p:nvPr/>
        </p:nvSpPr>
        <p:spPr bwMode="auto">
          <a:xfrm rot="5400000">
            <a:off x="734150"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4" name="Rectangle 49"/>
          <p:cNvSpPr>
            <a:spLocks noChangeArrowheads="1"/>
          </p:cNvSpPr>
          <p:nvPr/>
        </p:nvSpPr>
        <p:spPr bwMode="auto">
          <a:xfrm>
            <a:off x="197575" y="47189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25" name="Line 48"/>
          <p:cNvSpPr>
            <a:spLocks noChangeShapeType="1"/>
          </p:cNvSpPr>
          <p:nvPr/>
        </p:nvSpPr>
        <p:spPr bwMode="auto">
          <a:xfrm rot="5400000">
            <a:off x="734150"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6" name="Rectangle 49"/>
          <p:cNvSpPr>
            <a:spLocks noChangeArrowheads="1"/>
          </p:cNvSpPr>
          <p:nvPr/>
        </p:nvSpPr>
        <p:spPr bwMode="auto">
          <a:xfrm>
            <a:off x="197575" y="444428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27" name="Line 48"/>
          <p:cNvSpPr>
            <a:spLocks noChangeShapeType="1"/>
          </p:cNvSpPr>
          <p:nvPr/>
        </p:nvSpPr>
        <p:spPr bwMode="auto">
          <a:xfrm rot="5400000">
            <a:off x="734150"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8" name="Rectangle 49"/>
          <p:cNvSpPr>
            <a:spLocks noChangeArrowheads="1"/>
          </p:cNvSpPr>
          <p:nvPr/>
        </p:nvSpPr>
        <p:spPr bwMode="auto">
          <a:xfrm>
            <a:off x="197575" y="41855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29" name="Line 48"/>
          <p:cNvSpPr>
            <a:spLocks noChangeShapeType="1"/>
          </p:cNvSpPr>
          <p:nvPr/>
        </p:nvSpPr>
        <p:spPr bwMode="auto">
          <a:xfrm rot="5400000">
            <a:off x="734150"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0" name="Rectangle 49"/>
          <p:cNvSpPr>
            <a:spLocks noChangeArrowheads="1"/>
          </p:cNvSpPr>
          <p:nvPr/>
        </p:nvSpPr>
        <p:spPr bwMode="auto">
          <a:xfrm>
            <a:off x="197575" y="3926756"/>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931" name="Line 48"/>
          <p:cNvSpPr>
            <a:spLocks noChangeShapeType="1"/>
          </p:cNvSpPr>
          <p:nvPr/>
        </p:nvSpPr>
        <p:spPr bwMode="auto">
          <a:xfrm rot="5400000">
            <a:off x="734150"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2" name="Rectangle 49"/>
          <p:cNvSpPr>
            <a:spLocks noChangeArrowheads="1"/>
          </p:cNvSpPr>
          <p:nvPr/>
        </p:nvSpPr>
        <p:spPr bwMode="auto">
          <a:xfrm>
            <a:off x="197575" y="365053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933" name="Line 48"/>
          <p:cNvSpPr>
            <a:spLocks noChangeShapeType="1"/>
          </p:cNvSpPr>
          <p:nvPr/>
        </p:nvSpPr>
        <p:spPr bwMode="auto">
          <a:xfrm rot="5400000">
            <a:off x="734150"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4" name="Rectangle 49"/>
          <p:cNvSpPr>
            <a:spLocks noChangeArrowheads="1"/>
          </p:cNvSpPr>
          <p:nvPr/>
        </p:nvSpPr>
        <p:spPr bwMode="auto">
          <a:xfrm>
            <a:off x="197575" y="337906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935" name="Line 48"/>
          <p:cNvSpPr>
            <a:spLocks noChangeShapeType="1"/>
          </p:cNvSpPr>
          <p:nvPr/>
        </p:nvSpPr>
        <p:spPr bwMode="auto">
          <a:xfrm rot="5400000">
            <a:off x="734150"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6" name="Rectangle 49"/>
          <p:cNvSpPr>
            <a:spLocks noChangeArrowheads="1"/>
          </p:cNvSpPr>
          <p:nvPr/>
        </p:nvSpPr>
        <p:spPr bwMode="auto">
          <a:xfrm>
            <a:off x="197575" y="311713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937" name="Line 48"/>
          <p:cNvSpPr>
            <a:spLocks noChangeShapeType="1"/>
          </p:cNvSpPr>
          <p:nvPr/>
        </p:nvSpPr>
        <p:spPr bwMode="auto">
          <a:xfrm rot="5400000">
            <a:off x="734150"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8" name="Rectangle 49"/>
          <p:cNvSpPr>
            <a:spLocks noChangeArrowheads="1"/>
          </p:cNvSpPr>
          <p:nvPr/>
        </p:nvSpPr>
        <p:spPr bwMode="auto">
          <a:xfrm>
            <a:off x="197575" y="28520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939" name="Line 48"/>
          <p:cNvSpPr>
            <a:spLocks noChangeShapeType="1"/>
          </p:cNvSpPr>
          <p:nvPr/>
        </p:nvSpPr>
        <p:spPr bwMode="auto">
          <a:xfrm rot="5400000">
            <a:off x="734150"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40" name="Rectangle 49"/>
          <p:cNvSpPr>
            <a:spLocks noChangeArrowheads="1"/>
          </p:cNvSpPr>
          <p:nvPr/>
        </p:nvSpPr>
        <p:spPr bwMode="auto">
          <a:xfrm>
            <a:off x="197575" y="257738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941" name="Line 48"/>
          <p:cNvSpPr>
            <a:spLocks noChangeShapeType="1"/>
          </p:cNvSpPr>
          <p:nvPr/>
        </p:nvSpPr>
        <p:spPr bwMode="auto">
          <a:xfrm rot="5400000">
            <a:off x="734150"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42" name="Rectangle 49"/>
          <p:cNvSpPr>
            <a:spLocks noChangeArrowheads="1"/>
          </p:cNvSpPr>
          <p:nvPr/>
        </p:nvSpPr>
        <p:spPr bwMode="auto">
          <a:xfrm>
            <a:off x="197575" y="231226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943" name="Rectangle 49"/>
          <p:cNvSpPr>
            <a:spLocks noChangeArrowheads="1"/>
          </p:cNvSpPr>
          <p:nvPr/>
        </p:nvSpPr>
        <p:spPr bwMode="auto">
          <a:xfrm>
            <a:off x="2591525"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44" name="Freeform 176"/>
          <p:cNvSpPr>
            <a:spLocks/>
          </p:cNvSpPr>
          <p:nvPr/>
        </p:nvSpPr>
        <p:spPr bwMode="auto">
          <a:xfrm>
            <a:off x="6832604" y="4607793"/>
            <a:ext cx="2070100" cy="519113"/>
          </a:xfrm>
          <a:custGeom>
            <a:avLst/>
            <a:gdLst/>
            <a:ahLst/>
            <a:cxnLst>
              <a:cxn ang="0">
                <a:pos x="0" y="327"/>
              </a:cxn>
              <a:cxn ang="0">
                <a:pos x="0" y="208"/>
              </a:cxn>
              <a:cxn ang="0">
                <a:pos x="24" y="208"/>
              </a:cxn>
              <a:cxn ang="0">
                <a:pos x="32" y="138"/>
              </a:cxn>
              <a:cxn ang="0">
                <a:pos x="72" y="140"/>
              </a:cxn>
              <a:cxn ang="0">
                <a:pos x="76" y="96"/>
              </a:cxn>
              <a:cxn ang="0">
                <a:pos x="116" y="94"/>
              </a:cxn>
              <a:cxn ang="0">
                <a:pos x="120" y="60"/>
              </a:cxn>
              <a:cxn ang="0">
                <a:pos x="162" y="62"/>
              </a:cxn>
              <a:cxn ang="0">
                <a:pos x="166" y="46"/>
              </a:cxn>
              <a:cxn ang="0">
                <a:pos x="204" y="46"/>
              </a:cxn>
              <a:cxn ang="0">
                <a:pos x="206" y="10"/>
              </a:cxn>
              <a:cxn ang="0">
                <a:pos x="420" y="12"/>
              </a:cxn>
              <a:cxn ang="0">
                <a:pos x="422" y="6"/>
              </a:cxn>
              <a:cxn ang="0">
                <a:pos x="510" y="6"/>
              </a:cxn>
              <a:cxn ang="0">
                <a:pos x="526" y="0"/>
              </a:cxn>
              <a:cxn ang="0">
                <a:pos x="1304" y="2"/>
              </a:cxn>
            </a:cxnLst>
            <a:rect l="0" t="0" r="r" b="b"/>
            <a:pathLst>
              <a:path w="1304" h="327">
                <a:moveTo>
                  <a:pt x="0" y="327"/>
                </a:moveTo>
                <a:lnTo>
                  <a:pt x="0" y="208"/>
                </a:lnTo>
                <a:lnTo>
                  <a:pt x="24" y="208"/>
                </a:lnTo>
                <a:lnTo>
                  <a:pt x="32" y="138"/>
                </a:lnTo>
                <a:lnTo>
                  <a:pt x="72" y="140"/>
                </a:lnTo>
                <a:lnTo>
                  <a:pt x="76" y="96"/>
                </a:lnTo>
                <a:lnTo>
                  <a:pt x="116" y="94"/>
                </a:lnTo>
                <a:lnTo>
                  <a:pt x="120" y="60"/>
                </a:lnTo>
                <a:lnTo>
                  <a:pt x="162" y="62"/>
                </a:lnTo>
                <a:lnTo>
                  <a:pt x="166" y="46"/>
                </a:lnTo>
                <a:lnTo>
                  <a:pt x="204" y="46"/>
                </a:lnTo>
                <a:lnTo>
                  <a:pt x="206" y="10"/>
                </a:lnTo>
                <a:lnTo>
                  <a:pt x="420" y="12"/>
                </a:lnTo>
                <a:lnTo>
                  <a:pt x="422" y="6"/>
                </a:lnTo>
                <a:lnTo>
                  <a:pt x="510" y="6"/>
                </a:lnTo>
                <a:lnTo>
                  <a:pt x="526" y="0"/>
                </a:lnTo>
                <a:lnTo>
                  <a:pt x="1304" y="2"/>
                </a:lnTo>
              </a:path>
            </a:pathLst>
          </a:custGeom>
          <a:noFill/>
          <a:ln w="3810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45" name="Freeform 177"/>
          <p:cNvSpPr>
            <a:spLocks/>
          </p:cNvSpPr>
          <p:nvPr/>
        </p:nvSpPr>
        <p:spPr bwMode="auto">
          <a:xfrm>
            <a:off x="6826254" y="4744318"/>
            <a:ext cx="2082800" cy="371475"/>
          </a:xfrm>
          <a:custGeom>
            <a:avLst/>
            <a:gdLst/>
            <a:ahLst/>
            <a:cxnLst>
              <a:cxn ang="0">
                <a:pos x="0" y="234"/>
              </a:cxn>
              <a:cxn ang="0">
                <a:pos x="4" y="177"/>
              </a:cxn>
              <a:cxn ang="0">
                <a:pos x="46" y="177"/>
              </a:cxn>
              <a:cxn ang="0">
                <a:pos x="46" y="123"/>
              </a:cxn>
              <a:cxn ang="0">
                <a:pos x="90" y="123"/>
              </a:cxn>
              <a:cxn ang="0">
                <a:pos x="90" y="82"/>
              </a:cxn>
              <a:cxn ang="0">
                <a:pos x="134" y="82"/>
              </a:cxn>
              <a:cxn ang="0">
                <a:pos x="134" y="66"/>
              </a:cxn>
              <a:cxn ang="0">
                <a:pos x="178" y="66"/>
              </a:cxn>
              <a:cxn ang="0">
                <a:pos x="178" y="56"/>
              </a:cxn>
              <a:cxn ang="0">
                <a:pos x="220" y="56"/>
              </a:cxn>
              <a:cxn ang="0">
                <a:pos x="220" y="53"/>
              </a:cxn>
              <a:cxn ang="0">
                <a:pos x="264" y="53"/>
              </a:cxn>
              <a:cxn ang="0">
                <a:pos x="264" y="47"/>
              </a:cxn>
              <a:cxn ang="0">
                <a:pos x="307" y="47"/>
              </a:cxn>
              <a:cxn ang="0">
                <a:pos x="307" y="45"/>
              </a:cxn>
              <a:cxn ang="0">
                <a:pos x="351" y="45"/>
              </a:cxn>
              <a:cxn ang="0">
                <a:pos x="351" y="42"/>
              </a:cxn>
              <a:cxn ang="0">
                <a:pos x="393" y="42"/>
              </a:cxn>
              <a:cxn ang="0">
                <a:pos x="393" y="37"/>
              </a:cxn>
              <a:cxn ang="0">
                <a:pos x="437" y="37"/>
              </a:cxn>
              <a:cxn ang="0">
                <a:pos x="437" y="29"/>
              </a:cxn>
              <a:cxn ang="0">
                <a:pos x="481" y="29"/>
              </a:cxn>
              <a:cxn ang="0">
                <a:pos x="481" y="24"/>
              </a:cxn>
              <a:cxn ang="0">
                <a:pos x="525" y="24"/>
              </a:cxn>
              <a:cxn ang="0">
                <a:pos x="525" y="20"/>
              </a:cxn>
              <a:cxn ang="0">
                <a:pos x="567" y="20"/>
              </a:cxn>
              <a:cxn ang="0">
                <a:pos x="567" y="17"/>
              </a:cxn>
              <a:cxn ang="0">
                <a:pos x="611" y="17"/>
              </a:cxn>
              <a:cxn ang="0">
                <a:pos x="611" y="10"/>
              </a:cxn>
              <a:cxn ang="0">
                <a:pos x="655" y="10"/>
              </a:cxn>
              <a:cxn ang="0">
                <a:pos x="655" y="6"/>
              </a:cxn>
              <a:cxn ang="0">
                <a:pos x="776" y="6"/>
              </a:cxn>
              <a:cxn ang="0">
                <a:pos x="816" y="0"/>
              </a:cxn>
              <a:cxn ang="0">
                <a:pos x="1058" y="2"/>
              </a:cxn>
              <a:cxn ang="0">
                <a:pos x="1136" y="4"/>
              </a:cxn>
              <a:cxn ang="0">
                <a:pos x="1312" y="2"/>
              </a:cxn>
            </a:cxnLst>
            <a:rect l="0" t="0" r="r" b="b"/>
            <a:pathLst>
              <a:path w="1312" h="234">
                <a:moveTo>
                  <a:pt x="0" y="234"/>
                </a:moveTo>
                <a:lnTo>
                  <a:pt x="4" y="177"/>
                </a:lnTo>
                <a:lnTo>
                  <a:pt x="46" y="177"/>
                </a:lnTo>
                <a:lnTo>
                  <a:pt x="46" y="123"/>
                </a:lnTo>
                <a:lnTo>
                  <a:pt x="90" y="123"/>
                </a:lnTo>
                <a:lnTo>
                  <a:pt x="90" y="82"/>
                </a:lnTo>
                <a:lnTo>
                  <a:pt x="134" y="82"/>
                </a:lnTo>
                <a:lnTo>
                  <a:pt x="134" y="66"/>
                </a:lnTo>
                <a:lnTo>
                  <a:pt x="178" y="66"/>
                </a:lnTo>
                <a:lnTo>
                  <a:pt x="178" y="56"/>
                </a:lnTo>
                <a:lnTo>
                  <a:pt x="220" y="56"/>
                </a:lnTo>
                <a:lnTo>
                  <a:pt x="220" y="53"/>
                </a:lnTo>
                <a:lnTo>
                  <a:pt x="264" y="53"/>
                </a:lnTo>
                <a:lnTo>
                  <a:pt x="264" y="47"/>
                </a:lnTo>
                <a:lnTo>
                  <a:pt x="307" y="47"/>
                </a:lnTo>
                <a:lnTo>
                  <a:pt x="307" y="45"/>
                </a:lnTo>
                <a:lnTo>
                  <a:pt x="351" y="45"/>
                </a:lnTo>
                <a:lnTo>
                  <a:pt x="351" y="42"/>
                </a:lnTo>
                <a:lnTo>
                  <a:pt x="393" y="42"/>
                </a:lnTo>
                <a:lnTo>
                  <a:pt x="393" y="37"/>
                </a:lnTo>
                <a:lnTo>
                  <a:pt x="437" y="37"/>
                </a:lnTo>
                <a:lnTo>
                  <a:pt x="437" y="29"/>
                </a:lnTo>
                <a:lnTo>
                  <a:pt x="481" y="29"/>
                </a:lnTo>
                <a:lnTo>
                  <a:pt x="481" y="24"/>
                </a:lnTo>
                <a:lnTo>
                  <a:pt x="525" y="24"/>
                </a:lnTo>
                <a:lnTo>
                  <a:pt x="525" y="20"/>
                </a:lnTo>
                <a:lnTo>
                  <a:pt x="567" y="20"/>
                </a:lnTo>
                <a:lnTo>
                  <a:pt x="567" y="17"/>
                </a:lnTo>
                <a:lnTo>
                  <a:pt x="611" y="17"/>
                </a:lnTo>
                <a:lnTo>
                  <a:pt x="611" y="10"/>
                </a:lnTo>
                <a:lnTo>
                  <a:pt x="655" y="10"/>
                </a:lnTo>
                <a:lnTo>
                  <a:pt x="655" y="6"/>
                </a:lnTo>
                <a:lnTo>
                  <a:pt x="776" y="6"/>
                </a:lnTo>
                <a:lnTo>
                  <a:pt x="816" y="0"/>
                </a:lnTo>
                <a:lnTo>
                  <a:pt x="1058" y="2"/>
                </a:lnTo>
                <a:lnTo>
                  <a:pt x="1136" y="4"/>
                </a:lnTo>
                <a:lnTo>
                  <a:pt x="1312" y="2"/>
                </a:lnTo>
              </a:path>
            </a:pathLst>
          </a:custGeom>
          <a:noFill/>
          <a:ln w="38100">
            <a:solidFill>
              <a:schemeClr val="accent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46" name="Rectangle 16"/>
          <p:cNvSpPr>
            <a:spLocks noChangeArrowheads="1"/>
          </p:cNvSpPr>
          <p:nvPr/>
        </p:nvSpPr>
        <p:spPr bwMode="auto">
          <a:xfrm rot="-5400000">
            <a:off x="5824608" y="3628237"/>
            <a:ext cx="98296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RRT (%)</a:t>
            </a:r>
          </a:p>
        </p:txBody>
      </p:sp>
      <p:sp>
        <p:nvSpPr>
          <p:cNvPr id="32947" name="Rectangle 179"/>
          <p:cNvSpPr>
            <a:spLocks noChangeArrowheads="1"/>
          </p:cNvSpPr>
          <p:nvPr/>
        </p:nvSpPr>
        <p:spPr bwMode="auto">
          <a:xfrm>
            <a:off x="6907939" y="4861650"/>
            <a:ext cx="1830388" cy="27463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948" name="Rectangle 180"/>
          <p:cNvSpPr>
            <a:spLocks noChangeArrowheads="1"/>
          </p:cNvSpPr>
          <p:nvPr/>
        </p:nvSpPr>
        <p:spPr bwMode="auto">
          <a:xfrm>
            <a:off x="7108251" y="4330702"/>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949" name="Rectangle 6"/>
          <p:cNvSpPr>
            <a:spLocks noChangeArrowheads="1"/>
          </p:cNvSpPr>
          <p:nvPr/>
        </p:nvSpPr>
        <p:spPr bwMode="auto">
          <a:xfrm>
            <a:off x="7503082"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950" name="Line 48"/>
          <p:cNvSpPr>
            <a:spLocks noChangeShapeType="1"/>
          </p:cNvSpPr>
          <p:nvPr/>
        </p:nvSpPr>
        <p:spPr bwMode="auto">
          <a:xfrm rot="5400000">
            <a:off x="6773867"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1" name="Line 48"/>
          <p:cNvSpPr>
            <a:spLocks noChangeShapeType="1"/>
          </p:cNvSpPr>
          <p:nvPr/>
        </p:nvSpPr>
        <p:spPr bwMode="auto">
          <a:xfrm rot="5400000">
            <a:off x="7850192"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3" name="Rectangle 49"/>
          <p:cNvSpPr>
            <a:spLocks noChangeArrowheads="1"/>
          </p:cNvSpPr>
          <p:nvPr/>
        </p:nvSpPr>
        <p:spPr bwMode="auto">
          <a:xfrm>
            <a:off x="79390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54" name="Line 48"/>
          <p:cNvSpPr>
            <a:spLocks noChangeShapeType="1"/>
          </p:cNvSpPr>
          <p:nvPr/>
        </p:nvSpPr>
        <p:spPr bwMode="auto">
          <a:xfrm>
            <a:off x="81978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5" name="Rectangle 49"/>
          <p:cNvSpPr>
            <a:spLocks noChangeArrowheads="1"/>
          </p:cNvSpPr>
          <p:nvPr/>
        </p:nvSpPr>
        <p:spPr bwMode="auto">
          <a:xfrm>
            <a:off x="8296279"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956" name="Line 48"/>
          <p:cNvSpPr>
            <a:spLocks noChangeShapeType="1"/>
          </p:cNvSpPr>
          <p:nvPr/>
        </p:nvSpPr>
        <p:spPr bwMode="auto">
          <a:xfrm>
            <a:off x="855504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7" name="Rectangle 49"/>
          <p:cNvSpPr>
            <a:spLocks noChangeArrowheads="1"/>
          </p:cNvSpPr>
          <p:nvPr/>
        </p:nvSpPr>
        <p:spPr bwMode="auto">
          <a:xfrm>
            <a:off x="8645529" y="5204693"/>
            <a:ext cx="482600"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58" name="Line 48"/>
          <p:cNvSpPr>
            <a:spLocks noChangeShapeType="1"/>
          </p:cNvSpPr>
          <p:nvPr/>
        </p:nvSpPr>
        <p:spPr bwMode="auto">
          <a:xfrm>
            <a:off x="8886829"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9" name="Rectangle 49"/>
          <p:cNvSpPr>
            <a:spLocks noChangeArrowheads="1"/>
          </p:cNvSpPr>
          <p:nvPr/>
        </p:nvSpPr>
        <p:spPr bwMode="auto">
          <a:xfrm>
            <a:off x="86455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193</a:t>
            </a:r>
          </a:p>
        </p:txBody>
      </p:sp>
      <p:sp>
        <p:nvSpPr>
          <p:cNvPr id="32960" name="Rectangle 49"/>
          <p:cNvSpPr>
            <a:spLocks noChangeArrowheads="1"/>
          </p:cNvSpPr>
          <p:nvPr/>
        </p:nvSpPr>
        <p:spPr bwMode="auto">
          <a:xfrm>
            <a:off x="831056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189</a:t>
            </a:r>
          </a:p>
        </p:txBody>
      </p:sp>
      <p:sp>
        <p:nvSpPr>
          <p:cNvPr id="32961" name="Rectangle 49"/>
          <p:cNvSpPr>
            <a:spLocks noChangeArrowheads="1"/>
          </p:cNvSpPr>
          <p:nvPr/>
        </p:nvSpPr>
        <p:spPr bwMode="auto">
          <a:xfrm>
            <a:off x="79597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192</a:t>
            </a:r>
          </a:p>
        </p:txBody>
      </p:sp>
      <p:sp>
        <p:nvSpPr>
          <p:cNvPr id="32962" name="Rectangle 49"/>
          <p:cNvSpPr>
            <a:spLocks noChangeArrowheads="1"/>
          </p:cNvSpPr>
          <p:nvPr/>
        </p:nvSpPr>
        <p:spPr bwMode="auto">
          <a:xfrm>
            <a:off x="75834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963" name="Line 48"/>
          <p:cNvSpPr>
            <a:spLocks noChangeShapeType="1"/>
          </p:cNvSpPr>
          <p:nvPr/>
        </p:nvSpPr>
        <p:spPr bwMode="auto">
          <a:xfrm>
            <a:off x="78422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64" name="Rectangle 49"/>
          <p:cNvSpPr>
            <a:spLocks noChangeArrowheads="1"/>
          </p:cNvSpPr>
          <p:nvPr/>
        </p:nvSpPr>
        <p:spPr bwMode="auto">
          <a:xfrm>
            <a:off x="76041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965" name="Rectangle 49"/>
          <p:cNvSpPr>
            <a:spLocks noChangeArrowheads="1"/>
          </p:cNvSpPr>
          <p:nvPr/>
        </p:nvSpPr>
        <p:spPr bwMode="auto">
          <a:xfrm>
            <a:off x="72278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66" name="Line 48"/>
          <p:cNvSpPr>
            <a:spLocks noChangeShapeType="1"/>
          </p:cNvSpPr>
          <p:nvPr/>
        </p:nvSpPr>
        <p:spPr bwMode="auto">
          <a:xfrm>
            <a:off x="74866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67" name="Rectangle 49"/>
          <p:cNvSpPr>
            <a:spLocks noChangeArrowheads="1"/>
          </p:cNvSpPr>
          <p:nvPr/>
        </p:nvSpPr>
        <p:spPr bwMode="auto">
          <a:xfrm>
            <a:off x="72485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207</a:t>
            </a:r>
          </a:p>
        </p:txBody>
      </p:sp>
      <p:sp>
        <p:nvSpPr>
          <p:cNvPr id="32968" name="Rectangle 49"/>
          <p:cNvSpPr>
            <a:spLocks noChangeArrowheads="1"/>
          </p:cNvSpPr>
          <p:nvPr/>
        </p:nvSpPr>
        <p:spPr bwMode="auto">
          <a:xfrm>
            <a:off x="6877054"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969" name="Line 48"/>
          <p:cNvSpPr>
            <a:spLocks noChangeShapeType="1"/>
          </p:cNvSpPr>
          <p:nvPr/>
        </p:nvSpPr>
        <p:spPr bwMode="auto">
          <a:xfrm>
            <a:off x="713581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0" name="Rectangle 49"/>
          <p:cNvSpPr>
            <a:spLocks noChangeArrowheads="1"/>
          </p:cNvSpPr>
          <p:nvPr/>
        </p:nvSpPr>
        <p:spPr bwMode="auto">
          <a:xfrm>
            <a:off x="689769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219</a:t>
            </a:r>
          </a:p>
        </p:txBody>
      </p:sp>
      <p:sp>
        <p:nvSpPr>
          <p:cNvPr id="32971" name="Rectangle 49"/>
          <p:cNvSpPr>
            <a:spLocks noChangeArrowheads="1"/>
          </p:cNvSpPr>
          <p:nvPr/>
        </p:nvSpPr>
        <p:spPr bwMode="auto">
          <a:xfrm>
            <a:off x="6553204"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72" name="Line 48"/>
          <p:cNvSpPr>
            <a:spLocks noChangeShapeType="1"/>
          </p:cNvSpPr>
          <p:nvPr/>
        </p:nvSpPr>
        <p:spPr bwMode="auto">
          <a:xfrm>
            <a:off x="681196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3" name="Rectangle 49"/>
          <p:cNvSpPr>
            <a:spLocks noChangeArrowheads="1"/>
          </p:cNvSpPr>
          <p:nvPr/>
        </p:nvSpPr>
        <p:spPr bwMode="auto">
          <a:xfrm>
            <a:off x="657384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974" name="Rectangle 49"/>
          <p:cNvSpPr>
            <a:spLocks noChangeArrowheads="1"/>
          </p:cNvSpPr>
          <p:nvPr/>
        </p:nvSpPr>
        <p:spPr bwMode="auto">
          <a:xfrm>
            <a:off x="6238879" y="49856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75" name="Line 48"/>
          <p:cNvSpPr>
            <a:spLocks noChangeShapeType="1"/>
          </p:cNvSpPr>
          <p:nvPr/>
        </p:nvSpPr>
        <p:spPr bwMode="auto">
          <a:xfrm rot="5400000">
            <a:off x="6775455"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6" name="Rectangle 49"/>
          <p:cNvSpPr>
            <a:spLocks noChangeArrowheads="1"/>
          </p:cNvSpPr>
          <p:nvPr/>
        </p:nvSpPr>
        <p:spPr bwMode="auto">
          <a:xfrm>
            <a:off x="6238879" y="47189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77" name="Line 48"/>
          <p:cNvSpPr>
            <a:spLocks noChangeShapeType="1"/>
          </p:cNvSpPr>
          <p:nvPr/>
        </p:nvSpPr>
        <p:spPr bwMode="auto">
          <a:xfrm rot="5400000">
            <a:off x="6775455"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8" name="Rectangle 49"/>
          <p:cNvSpPr>
            <a:spLocks noChangeArrowheads="1"/>
          </p:cNvSpPr>
          <p:nvPr/>
        </p:nvSpPr>
        <p:spPr bwMode="auto">
          <a:xfrm>
            <a:off x="6238879" y="44442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79" name="Line 48"/>
          <p:cNvSpPr>
            <a:spLocks noChangeShapeType="1"/>
          </p:cNvSpPr>
          <p:nvPr/>
        </p:nvSpPr>
        <p:spPr bwMode="auto">
          <a:xfrm rot="5400000">
            <a:off x="6775455"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0" name="Rectangle 49"/>
          <p:cNvSpPr>
            <a:spLocks noChangeArrowheads="1"/>
          </p:cNvSpPr>
          <p:nvPr/>
        </p:nvSpPr>
        <p:spPr bwMode="auto">
          <a:xfrm>
            <a:off x="6238879" y="41855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81" name="Line 48"/>
          <p:cNvSpPr>
            <a:spLocks noChangeShapeType="1"/>
          </p:cNvSpPr>
          <p:nvPr/>
        </p:nvSpPr>
        <p:spPr bwMode="auto">
          <a:xfrm rot="5400000">
            <a:off x="6775455"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2" name="Rectangle 49"/>
          <p:cNvSpPr>
            <a:spLocks noChangeArrowheads="1"/>
          </p:cNvSpPr>
          <p:nvPr/>
        </p:nvSpPr>
        <p:spPr bwMode="auto">
          <a:xfrm>
            <a:off x="6238879" y="3926756"/>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983" name="Line 48"/>
          <p:cNvSpPr>
            <a:spLocks noChangeShapeType="1"/>
          </p:cNvSpPr>
          <p:nvPr/>
        </p:nvSpPr>
        <p:spPr bwMode="auto">
          <a:xfrm rot="5400000">
            <a:off x="6775455"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4" name="Rectangle 49"/>
          <p:cNvSpPr>
            <a:spLocks noChangeArrowheads="1"/>
          </p:cNvSpPr>
          <p:nvPr/>
        </p:nvSpPr>
        <p:spPr bwMode="auto">
          <a:xfrm>
            <a:off x="6238879" y="36505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985" name="Line 48"/>
          <p:cNvSpPr>
            <a:spLocks noChangeShapeType="1"/>
          </p:cNvSpPr>
          <p:nvPr/>
        </p:nvSpPr>
        <p:spPr bwMode="auto">
          <a:xfrm rot="5400000">
            <a:off x="6775455"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6" name="Rectangle 49"/>
          <p:cNvSpPr>
            <a:spLocks noChangeArrowheads="1"/>
          </p:cNvSpPr>
          <p:nvPr/>
        </p:nvSpPr>
        <p:spPr bwMode="auto">
          <a:xfrm>
            <a:off x="6238879" y="33790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987" name="Line 48"/>
          <p:cNvSpPr>
            <a:spLocks noChangeShapeType="1"/>
          </p:cNvSpPr>
          <p:nvPr/>
        </p:nvSpPr>
        <p:spPr bwMode="auto">
          <a:xfrm rot="5400000">
            <a:off x="6775455"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8" name="Rectangle 49"/>
          <p:cNvSpPr>
            <a:spLocks noChangeArrowheads="1"/>
          </p:cNvSpPr>
          <p:nvPr/>
        </p:nvSpPr>
        <p:spPr bwMode="auto">
          <a:xfrm>
            <a:off x="6238879" y="31171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989" name="Line 48"/>
          <p:cNvSpPr>
            <a:spLocks noChangeShapeType="1"/>
          </p:cNvSpPr>
          <p:nvPr/>
        </p:nvSpPr>
        <p:spPr bwMode="auto">
          <a:xfrm rot="5400000">
            <a:off x="6775455"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0" name="Rectangle 49"/>
          <p:cNvSpPr>
            <a:spLocks noChangeArrowheads="1"/>
          </p:cNvSpPr>
          <p:nvPr/>
        </p:nvSpPr>
        <p:spPr bwMode="auto">
          <a:xfrm>
            <a:off x="6238879" y="28520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991" name="Line 48"/>
          <p:cNvSpPr>
            <a:spLocks noChangeShapeType="1"/>
          </p:cNvSpPr>
          <p:nvPr/>
        </p:nvSpPr>
        <p:spPr bwMode="auto">
          <a:xfrm rot="5400000">
            <a:off x="6775455"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2" name="Rectangle 49"/>
          <p:cNvSpPr>
            <a:spLocks noChangeArrowheads="1"/>
          </p:cNvSpPr>
          <p:nvPr/>
        </p:nvSpPr>
        <p:spPr bwMode="auto">
          <a:xfrm>
            <a:off x="6238879" y="25773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993" name="Line 48"/>
          <p:cNvSpPr>
            <a:spLocks noChangeShapeType="1"/>
          </p:cNvSpPr>
          <p:nvPr/>
        </p:nvSpPr>
        <p:spPr bwMode="auto">
          <a:xfrm rot="5400000">
            <a:off x="6775455"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4" name="Rectangle 49"/>
          <p:cNvSpPr>
            <a:spLocks noChangeArrowheads="1"/>
          </p:cNvSpPr>
          <p:nvPr/>
        </p:nvSpPr>
        <p:spPr bwMode="auto">
          <a:xfrm>
            <a:off x="6238879" y="23122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901" name="Line 48"/>
          <p:cNvSpPr>
            <a:spLocks noChangeShapeType="1"/>
          </p:cNvSpPr>
          <p:nvPr/>
        </p:nvSpPr>
        <p:spPr bwMode="auto">
          <a:xfrm>
            <a:off x="761137"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52" name="Line 48"/>
          <p:cNvSpPr>
            <a:spLocks noChangeShapeType="1"/>
          </p:cNvSpPr>
          <p:nvPr/>
        </p:nvSpPr>
        <p:spPr bwMode="auto">
          <a:xfrm>
            <a:off x="6802442"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E220669F-FF4C-A64F-B4A9-9208DBC62976}"/>
              </a:ext>
            </a:extLst>
          </p:cNvPr>
          <p:cNvSpPr/>
          <p:nvPr/>
        </p:nvSpPr>
        <p:spPr>
          <a:xfrm>
            <a:off x="2375231" y="3395289"/>
            <a:ext cx="619080" cy="272767"/>
          </a:xfrm>
          <a:prstGeom prst="rect">
            <a:avLst/>
          </a:prstGeom>
        </p:spPr>
        <p:txBody>
          <a:bodyPr wrap="non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55.4%</a:t>
            </a:r>
          </a:p>
        </p:txBody>
      </p:sp>
      <p:sp>
        <p:nvSpPr>
          <p:cNvPr id="4" name="Rectangle 3">
            <a:extLst>
              <a:ext uri="{FF2B5EF4-FFF2-40B4-BE49-F238E27FC236}">
                <a16:creationId xmlns:a16="http://schemas.microsoft.com/office/drawing/2014/main" id="{DD70B910-CF3F-8F48-9D5E-EC1CF1CB9D12}"/>
              </a:ext>
            </a:extLst>
          </p:cNvPr>
          <p:cNvSpPr/>
          <p:nvPr/>
        </p:nvSpPr>
        <p:spPr>
          <a:xfrm>
            <a:off x="2375231" y="3946297"/>
            <a:ext cx="61908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45.9%</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77B7FA82-D4CD-CC4C-AB96-816FFAFFE374}"/>
              </a:ext>
            </a:extLst>
          </p:cNvPr>
          <p:cNvSpPr/>
          <p:nvPr/>
        </p:nvSpPr>
        <p:spPr>
          <a:xfrm>
            <a:off x="5395215" y="3502951"/>
            <a:ext cx="66236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51.6%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5772AB8-D602-E74A-83DB-B85AC355CC50}"/>
              </a:ext>
            </a:extLst>
          </p:cNvPr>
          <p:cNvSpPr/>
          <p:nvPr/>
        </p:nvSpPr>
        <p:spPr>
          <a:xfrm>
            <a:off x="5404065" y="4023362"/>
            <a:ext cx="619080" cy="272767"/>
          </a:xfrm>
          <a:prstGeom prst="rect">
            <a:avLst/>
          </a:prstGeom>
        </p:spPr>
        <p:txBody>
          <a:bodyPr wrap="non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43.3%</a:t>
            </a:r>
          </a:p>
        </p:txBody>
      </p:sp>
      <p:sp>
        <p:nvSpPr>
          <p:cNvPr id="8" name="Rectangle 7">
            <a:extLst>
              <a:ext uri="{FF2B5EF4-FFF2-40B4-BE49-F238E27FC236}">
                <a16:creationId xmlns:a16="http://schemas.microsoft.com/office/drawing/2014/main" id="{A32A6178-A767-3641-B777-76B362A69C2C}"/>
              </a:ext>
            </a:extLst>
          </p:cNvPr>
          <p:cNvSpPr/>
          <p:nvPr/>
        </p:nvSpPr>
        <p:spPr>
          <a:xfrm>
            <a:off x="8571102" y="4328162"/>
            <a:ext cx="619080" cy="272767"/>
          </a:xfrm>
          <a:prstGeom prst="rect">
            <a:avLst/>
          </a:prstGeom>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16.4%</a:t>
            </a:r>
          </a:p>
        </p:txBody>
      </p:sp>
      <p:sp>
        <p:nvSpPr>
          <p:cNvPr id="174" name="Rectangle 173">
            <a:extLst>
              <a:ext uri="{FF2B5EF4-FFF2-40B4-BE49-F238E27FC236}">
                <a16:creationId xmlns:a16="http://schemas.microsoft.com/office/drawing/2014/main" id="{E00441FC-21C9-FF44-89D9-699189662247}"/>
              </a:ext>
            </a:extLst>
          </p:cNvPr>
          <p:cNvSpPr/>
          <p:nvPr/>
        </p:nvSpPr>
        <p:spPr>
          <a:xfrm>
            <a:off x="8582516" y="4757653"/>
            <a:ext cx="607666" cy="272767"/>
          </a:xfrm>
          <a:prstGeom prst="rect">
            <a:avLst/>
          </a:prstGeom>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11.6%</a:t>
            </a:r>
          </a:p>
        </p:txBody>
      </p:sp>
    </p:spTree>
    <p:extLst>
      <p:ext uri="{BB962C8B-B14F-4D97-AF65-F5344CB8AC3E}">
        <p14:creationId xmlns:p14="http://schemas.microsoft.com/office/powerpoint/2010/main" val="542848874"/>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 name="Rectangle 38"/>
          <p:cNvSpPr>
            <a:spLocks noChangeArrowheads="1"/>
          </p:cNvSpPr>
          <p:nvPr/>
        </p:nvSpPr>
        <p:spPr bwMode="hidden">
          <a:xfrm>
            <a:off x="0" y="2244439"/>
            <a:ext cx="9134856" cy="3906980"/>
          </a:xfrm>
          <a:prstGeom prst="rect">
            <a:avLst/>
          </a:prstGeom>
          <a:solidFill>
            <a:srgbClr val="002060"/>
          </a:solidFill>
          <a:ln w="9525" cap="flat" cmpd="sng" algn="ctr">
            <a:solidFill>
              <a:srgbClr val="FFFFFF"/>
            </a:solidFill>
            <a:prstDash val="solid"/>
            <a:round/>
            <a:headEnd type="none" w="med" len="med"/>
            <a:tailEnd type="none" w="med" len="med"/>
          </a:ln>
          <a:effec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CC99"/>
              </a:solidFill>
              <a:effectLst>
                <a:outerShdw blurRad="38100" dist="38100" dir="2700000" algn="tl">
                  <a:srgbClr val="000000">
                    <a:alpha val="43137"/>
                  </a:srgbClr>
                </a:outerShdw>
              </a:effectLst>
              <a:uLnTx/>
              <a:uFillTx/>
              <a:latin typeface="Arial"/>
              <a:ea typeface="ヒラギノ角ゴ Pro W3" pitchFamily="-111" charset="-128"/>
              <a:cs typeface="+mn-cs"/>
            </a:endParaRPr>
          </a:p>
        </p:txBody>
      </p:sp>
      <p:sp>
        <p:nvSpPr>
          <p:cNvPr id="2" name="Title 1"/>
          <p:cNvSpPr>
            <a:spLocks noGrp="1"/>
          </p:cNvSpPr>
          <p:nvPr>
            <p:ph type="title" idx="4294967295"/>
          </p:nvPr>
        </p:nvSpPr>
        <p:spPr>
          <a:xfrm>
            <a:off x="123825" y="139700"/>
            <a:ext cx="8896350" cy="755650"/>
          </a:xfrm>
        </p:spPr>
        <p:txBody>
          <a:bodyPr/>
          <a:lstStyle/>
          <a:p>
            <a:pPr>
              <a:defRPr/>
            </a:pPr>
            <a:r>
              <a:rPr lang="en-US" dirty="0" err="1"/>
              <a:t>Thử</a:t>
            </a:r>
            <a:r>
              <a:rPr lang="en-US" dirty="0"/>
              <a:t> </a:t>
            </a:r>
            <a:r>
              <a:rPr lang="en-US" dirty="0" err="1"/>
              <a:t>nghiệm</a:t>
            </a:r>
            <a:r>
              <a:rPr lang="en-US" dirty="0"/>
              <a:t> CULPRIT-SHOCK</a:t>
            </a:r>
            <a:br>
              <a:rPr lang="en-US" dirty="0"/>
            </a:br>
            <a:endParaRPr lang="en-US" dirty="0"/>
          </a:p>
        </p:txBody>
      </p:sp>
      <p:pic>
        <p:nvPicPr>
          <p:cNvPr id="32771" name="Picture 3"/>
          <p:cNvPicPr>
            <a:picLocks noChangeAspect="1"/>
          </p:cNvPicPr>
          <p:nvPr/>
        </p:nvPicPr>
        <p:blipFill>
          <a:blip r:embed="rId2"/>
          <a:srcRect/>
          <a:stretch>
            <a:fillRect/>
          </a:stretch>
        </p:blipFill>
        <p:spPr bwMode="auto">
          <a:xfrm>
            <a:off x="0" y="-23813"/>
            <a:ext cx="730250" cy="738188"/>
          </a:xfrm>
          <a:prstGeom prst="rect">
            <a:avLst/>
          </a:prstGeom>
          <a:noFill/>
          <a:ln w="9525">
            <a:noFill/>
            <a:miter lim="800000"/>
            <a:headEnd/>
            <a:tailEnd/>
          </a:ln>
        </p:spPr>
      </p:pic>
      <p:sp>
        <p:nvSpPr>
          <p:cNvPr id="5" name="TextBox 4"/>
          <p:cNvSpPr txBox="1"/>
          <p:nvPr/>
        </p:nvSpPr>
        <p:spPr>
          <a:xfrm>
            <a:off x="0" y="777875"/>
            <a:ext cx="9144000" cy="1016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DE25E">
                    <a:lumMod val="60000"/>
                    <a:lumOff val="40000"/>
                  </a:srgbClr>
                </a:solidFill>
                <a:effectLst/>
                <a:uLnTx/>
                <a:uFillTx/>
                <a:latin typeface="Arial"/>
                <a:ea typeface="+mn-ea"/>
                <a:cs typeface="+mn-cs"/>
              </a:rPr>
              <a:t>685 pts with AMI (STEMI [63%] or NSTEMI [37%]) with cardiogenic shock and MVD randomized to                immediate MV PCI vs. culprit lesion PCI only ± staged PCI of non-culprit lesions (17.7%).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53% resuscitated, median LVEF 32%, median BP 100/60 (90% on </a:t>
            </a:r>
            <a:r>
              <a:rPr kumimoji="0" lang="en-US" sz="1400" b="0" i="0" u="none" strike="noStrike" kern="1200" cap="none" spc="0" normalizeH="0" baseline="0" noProof="0" dirty="0" err="1">
                <a:ln>
                  <a:noFill/>
                </a:ln>
                <a:solidFill>
                  <a:srgbClr val="FFFFFF"/>
                </a:solidFill>
                <a:effectLst/>
                <a:uLnTx/>
                <a:uFillTx/>
                <a:latin typeface="Arial"/>
                <a:ea typeface="+mn-ea"/>
                <a:cs typeface="+mn-cs"/>
              </a:rPr>
              <a:t>pressors</a:t>
            </a:r>
            <a:r>
              <a:rPr kumimoji="0" lang="en-US" sz="1400" b="0" i="0" u="none" strike="noStrike" kern="1200" cap="none" spc="0" normalizeH="0" baseline="0" noProof="0" dirty="0">
                <a:ln>
                  <a:noFill/>
                </a:ln>
                <a:solidFill>
                  <a:srgbClr val="FFFFFF"/>
                </a:solidFill>
                <a:effectLst/>
                <a:uLnTx/>
                <a:uFillTx/>
                <a:latin typeface="Arial"/>
                <a:ea typeface="+mn-ea"/>
                <a:cs typeface="+mn-cs"/>
              </a:rPr>
              <a:t>), 63%3VD, 23% CTO, MCS in 28%, 33% hypothermia. </a:t>
            </a:r>
            <a:r>
              <a:rPr kumimoji="0" lang="en-US" sz="1400" b="0" i="0" u="none" strike="noStrike" kern="1200" cap="none" spc="0" normalizeH="0" baseline="0" noProof="0" dirty="0">
                <a:ln>
                  <a:noFill/>
                </a:ln>
                <a:solidFill>
                  <a:srgbClr val="FDE25E">
                    <a:lumMod val="60000"/>
                    <a:lumOff val="40000"/>
                  </a:srgbClr>
                </a:solidFill>
                <a:effectLst/>
                <a:uLnTx/>
                <a:uFillTx/>
                <a:latin typeface="Arial"/>
                <a:ea typeface="+mn-ea"/>
                <a:cs typeface="+mn-cs"/>
              </a:rPr>
              <a:t>Median contrast 250 vs. 190 cc. XOs: 9.4% in MV PCI group, 12.5% in CL only group.</a:t>
            </a:r>
          </a:p>
        </p:txBody>
      </p:sp>
      <p:sp>
        <p:nvSpPr>
          <p:cNvPr id="32773" name="Rectangle 5"/>
          <p:cNvSpPr>
            <a:spLocks noChangeArrowheads="1"/>
          </p:cNvSpPr>
          <p:nvPr/>
        </p:nvSpPr>
        <p:spPr bwMode="auto">
          <a:xfrm>
            <a:off x="0" y="1771773"/>
            <a:ext cx="9144000" cy="4318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e-DE" sz="2200" b="1" i="0" u="none" strike="noStrike" kern="1200" cap="none" spc="0" normalizeH="0" baseline="0" noProof="0" dirty="0">
                <a:ln>
                  <a:noFill/>
                </a:ln>
                <a:solidFill>
                  <a:srgbClr val="FFFF00"/>
                </a:solidFill>
                <a:effectLst/>
                <a:uLnTx/>
                <a:uFillTx/>
                <a:latin typeface="Arial"/>
                <a:ea typeface="+mn-ea"/>
                <a:cs typeface="+mn-cs"/>
              </a:rPr>
              <a:t>Primary endpoint: </a:t>
            </a:r>
            <a:r>
              <a:rPr kumimoji="0" lang="en-US" altLang="de-DE" sz="2200" b="0" i="0" u="none" strike="noStrike" kern="1200" cap="none" spc="0" normalizeH="0" baseline="0" noProof="0" dirty="0">
                <a:ln>
                  <a:noFill/>
                </a:ln>
                <a:solidFill>
                  <a:srgbClr val="FFFFFF"/>
                </a:solidFill>
                <a:effectLst/>
                <a:uLnTx/>
                <a:uFillTx/>
                <a:latin typeface="Arial"/>
                <a:ea typeface="+mn-ea"/>
                <a:cs typeface="+mn-cs"/>
              </a:rPr>
              <a:t>Death or renal replacement therapy at 30 days</a:t>
            </a:r>
          </a:p>
        </p:txBody>
      </p:sp>
      <p:sp>
        <p:nvSpPr>
          <p:cNvPr id="32777" name="TextBox 10"/>
          <p:cNvSpPr txBox="1">
            <a:spLocks noChangeArrowheads="1"/>
          </p:cNvSpPr>
          <p:nvPr/>
        </p:nvSpPr>
        <p:spPr bwMode="auto">
          <a:xfrm>
            <a:off x="3902033" y="2301734"/>
            <a:ext cx="1890261"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All-cause death</a:t>
            </a:r>
          </a:p>
        </p:txBody>
      </p:sp>
      <p:sp>
        <p:nvSpPr>
          <p:cNvPr id="32778" name="TextBox 11"/>
          <p:cNvSpPr txBox="1">
            <a:spLocks noChangeArrowheads="1"/>
          </p:cNvSpPr>
          <p:nvPr/>
        </p:nvSpPr>
        <p:spPr bwMode="auto">
          <a:xfrm>
            <a:off x="7444919" y="2301734"/>
            <a:ext cx="659156"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RRT</a:t>
            </a:r>
          </a:p>
        </p:txBody>
      </p:sp>
      <p:sp>
        <p:nvSpPr>
          <p:cNvPr id="32779" name="TextBox 12"/>
          <p:cNvSpPr txBox="1">
            <a:spLocks noChangeArrowheads="1"/>
          </p:cNvSpPr>
          <p:nvPr/>
        </p:nvSpPr>
        <p:spPr bwMode="auto">
          <a:xfrm>
            <a:off x="1026940" y="2301734"/>
            <a:ext cx="1659430"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Death or RRT</a:t>
            </a:r>
          </a:p>
        </p:txBody>
      </p:sp>
      <p:sp>
        <p:nvSpPr>
          <p:cNvPr id="32780" name="TextBox 13"/>
          <p:cNvSpPr txBox="1">
            <a:spLocks noChangeArrowheads="1"/>
          </p:cNvSpPr>
          <p:nvPr/>
        </p:nvSpPr>
        <p:spPr bwMode="auto">
          <a:xfrm>
            <a:off x="1208882"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1.20 [1.04, 1.41]</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=0.01</a:t>
            </a:r>
          </a:p>
        </p:txBody>
      </p:sp>
      <p:sp>
        <p:nvSpPr>
          <p:cNvPr id="32781" name="TextBox 14"/>
          <p:cNvSpPr txBox="1">
            <a:spLocks noChangeArrowheads="1"/>
          </p:cNvSpPr>
          <p:nvPr/>
        </p:nvSpPr>
        <p:spPr bwMode="auto">
          <a:xfrm>
            <a:off x="7126723"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1.41 [0.97, 2.04]</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=0.07</a:t>
            </a:r>
          </a:p>
        </p:txBody>
      </p:sp>
      <p:sp>
        <p:nvSpPr>
          <p:cNvPr id="32782" name="TextBox 15"/>
          <p:cNvSpPr txBox="1">
            <a:spLocks noChangeArrowheads="1"/>
          </p:cNvSpPr>
          <p:nvPr/>
        </p:nvSpPr>
        <p:spPr bwMode="auto">
          <a:xfrm>
            <a:off x="4199390" y="2596862"/>
            <a:ext cx="1295546" cy="6605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RR [95%CI] = </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1.19 [1.02, 1.39]</a:t>
            </a: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00"/>
                </a:solidFill>
                <a:effectLst/>
                <a:uLnTx/>
                <a:uFillTx/>
                <a:latin typeface="Arial"/>
                <a:ea typeface="+mn-ea"/>
                <a:cs typeface="+mn-cs"/>
              </a:rPr>
              <a:t>P</a:t>
            </a:r>
            <a:r>
              <a:rPr kumimoji="0" lang="en-US" sz="1200" b="1" i="0" u="none" strike="noStrike" kern="1200" cap="none" spc="0" normalizeH="0" baseline="0" noProof="0" dirty="0">
                <a:ln>
                  <a:noFill/>
                </a:ln>
                <a:solidFill>
                  <a:srgbClr val="FFFF00"/>
                </a:solidFill>
                <a:effectLst/>
                <a:uLnTx/>
                <a:uFillTx/>
                <a:latin typeface="Arial"/>
                <a:ea typeface="+mn-ea"/>
                <a:cs typeface="+mn-cs"/>
              </a:rPr>
              <a:t>=0.03</a:t>
            </a:r>
          </a:p>
        </p:txBody>
      </p:sp>
      <p:sp>
        <p:nvSpPr>
          <p:cNvPr id="32783" name="Rectangle 2"/>
          <p:cNvSpPr>
            <a:spLocks noChangeArrowheads="1"/>
          </p:cNvSpPr>
          <p:nvPr/>
        </p:nvSpPr>
        <p:spPr bwMode="auto">
          <a:xfrm>
            <a:off x="2286000" y="6481763"/>
            <a:ext cx="4572000" cy="3048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Thiele H et al. </a:t>
            </a:r>
            <a:r>
              <a:rPr kumimoji="0" lang="en-US" sz="1400" b="1" i="1" u="none" strike="noStrike" kern="1200" cap="none" spc="0" normalizeH="0" baseline="0" noProof="0">
                <a:ln>
                  <a:noFill/>
                </a:ln>
                <a:solidFill>
                  <a:srgbClr val="FFFFFF"/>
                </a:solidFill>
                <a:effectLst/>
                <a:uLnTx/>
                <a:uFillTx/>
                <a:latin typeface="Arial"/>
                <a:ea typeface="+mn-ea"/>
                <a:cs typeface="+mn-cs"/>
              </a:rPr>
              <a:t>N Engl J Med.</a:t>
            </a:r>
            <a:r>
              <a:rPr kumimoji="0" lang="en-US" sz="1400" b="1" i="0" u="none" strike="noStrike" kern="1200" cap="none" spc="0" normalizeH="0" baseline="0" noProof="0">
                <a:ln>
                  <a:noFill/>
                </a:ln>
                <a:solidFill>
                  <a:srgbClr val="FFFFFF"/>
                </a:solidFill>
                <a:effectLst/>
                <a:uLnTx/>
                <a:uFillTx/>
                <a:latin typeface="Arial"/>
                <a:ea typeface="+mn-ea"/>
                <a:cs typeface="+mn-cs"/>
              </a:rPr>
              <a:t> 2017;377:2419-32</a:t>
            </a:r>
          </a:p>
        </p:txBody>
      </p:sp>
      <p:sp>
        <p:nvSpPr>
          <p:cNvPr id="32784" name="Freeform 16"/>
          <p:cNvSpPr>
            <a:spLocks/>
          </p:cNvSpPr>
          <p:nvPr/>
        </p:nvSpPr>
        <p:spPr bwMode="auto">
          <a:xfrm>
            <a:off x="3845650" y="3790231"/>
            <a:ext cx="2054225" cy="1336675"/>
          </a:xfrm>
          <a:custGeom>
            <a:avLst/>
            <a:gdLst/>
            <a:ahLst/>
            <a:cxnLst>
              <a:cxn ang="0">
                <a:pos x="0" y="327"/>
              </a:cxn>
              <a:cxn ang="0">
                <a:pos x="0" y="234"/>
              </a:cxn>
              <a:cxn ang="0">
                <a:pos x="25" y="234"/>
              </a:cxn>
              <a:cxn ang="0">
                <a:pos x="25" y="179"/>
              </a:cxn>
              <a:cxn ang="0">
                <a:pos x="51" y="179"/>
              </a:cxn>
              <a:cxn ang="0">
                <a:pos x="51" y="153"/>
              </a:cxn>
              <a:cxn ang="0">
                <a:pos x="77" y="153"/>
              </a:cxn>
              <a:cxn ang="0">
                <a:pos x="77" y="130"/>
              </a:cxn>
              <a:cxn ang="0">
                <a:pos x="103" y="130"/>
              </a:cxn>
              <a:cxn ang="0">
                <a:pos x="103" y="115"/>
              </a:cxn>
              <a:cxn ang="0">
                <a:pos x="128" y="115"/>
              </a:cxn>
              <a:cxn ang="0">
                <a:pos x="128" y="102"/>
              </a:cxn>
              <a:cxn ang="0">
                <a:pos x="154" y="102"/>
              </a:cxn>
              <a:cxn ang="0">
                <a:pos x="154" y="91"/>
              </a:cxn>
              <a:cxn ang="0">
                <a:pos x="180" y="91"/>
              </a:cxn>
              <a:cxn ang="0">
                <a:pos x="180" y="79"/>
              </a:cxn>
              <a:cxn ang="0">
                <a:pos x="206" y="79"/>
              </a:cxn>
              <a:cxn ang="0">
                <a:pos x="206" y="66"/>
              </a:cxn>
              <a:cxn ang="0">
                <a:pos x="231" y="66"/>
              </a:cxn>
              <a:cxn ang="0">
                <a:pos x="231" y="55"/>
              </a:cxn>
              <a:cxn ang="0">
                <a:pos x="257" y="55"/>
              </a:cxn>
              <a:cxn ang="0">
                <a:pos x="257" y="49"/>
              </a:cxn>
              <a:cxn ang="0">
                <a:pos x="283" y="49"/>
              </a:cxn>
              <a:cxn ang="0">
                <a:pos x="283" y="43"/>
              </a:cxn>
              <a:cxn ang="0">
                <a:pos x="309" y="43"/>
              </a:cxn>
              <a:cxn ang="0">
                <a:pos x="309" y="38"/>
              </a:cxn>
              <a:cxn ang="0">
                <a:pos x="334" y="38"/>
              </a:cxn>
              <a:cxn ang="0">
                <a:pos x="334" y="30"/>
              </a:cxn>
              <a:cxn ang="0">
                <a:pos x="360" y="30"/>
              </a:cxn>
              <a:cxn ang="0">
                <a:pos x="360" y="22"/>
              </a:cxn>
              <a:cxn ang="0">
                <a:pos x="386" y="22"/>
              </a:cxn>
              <a:cxn ang="0">
                <a:pos x="386" y="19"/>
              </a:cxn>
              <a:cxn ang="0">
                <a:pos x="411" y="19"/>
              </a:cxn>
              <a:cxn ang="0">
                <a:pos x="411" y="17"/>
              </a:cxn>
              <a:cxn ang="0">
                <a:pos x="437" y="17"/>
              </a:cxn>
              <a:cxn ang="0">
                <a:pos x="437" y="13"/>
              </a:cxn>
              <a:cxn ang="0">
                <a:pos x="463" y="13"/>
              </a:cxn>
              <a:cxn ang="0">
                <a:pos x="463" y="11"/>
              </a:cxn>
              <a:cxn ang="0">
                <a:pos x="489" y="11"/>
              </a:cxn>
              <a:cxn ang="0">
                <a:pos x="489" y="7"/>
              </a:cxn>
              <a:cxn ang="0">
                <a:pos x="540" y="7"/>
              </a:cxn>
              <a:cxn ang="0">
                <a:pos x="540" y="3"/>
              </a:cxn>
              <a:cxn ang="0">
                <a:pos x="566" y="3"/>
              </a:cxn>
              <a:cxn ang="0">
                <a:pos x="566" y="1"/>
              </a:cxn>
              <a:cxn ang="0">
                <a:pos x="592" y="1"/>
              </a:cxn>
              <a:cxn ang="0">
                <a:pos x="592" y="0"/>
              </a:cxn>
              <a:cxn ang="0">
                <a:pos x="772" y="0"/>
              </a:cxn>
            </a:cxnLst>
            <a:rect l="0" t="0" r="r" b="b"/>
            <a:pathLst>
              <a:path w="772" h="327">
                <a:moveTo>
                  <a:pt x="0" y="327"/>
                </a:moveTo>
                <a:lnTo>
                  <a:pt x="0" y="234"/>
                </a:lnTo>
                <a:lnTo>
                  <a:pt x="25" y="234"/>
                </a:lnTo>
                <a:lnTo>
                  <a:pt x="25" y="179"/>
                </a:lnTo>
                <a:lnTo>
                  <a:pt x="51" y="179"/>
                </a:lnTo>
                <a:lnTo>
                  <a:pt x="51" y="153"/>
                </a:lnTo>
                <a:lnTo>
                  <a:pt x="77" y="153"/>
                </a:lnTo>
                <a:lnTo>
                  <a:pt x="77" y="130"/>
                </a:lnTo>
                <a:lnTo>
                  <a:pt x="103" y="130"/>
                </a:lnTo>
                <a:lnTo>
                  <a:pt x="103" y="115"/>
                </a:lnTo>
                <a:lnTo>
                  <a:pt x="128" y="115"/>
                </a:lnTo>
                <a:lnTo>
                  <a:pt x="128" y="102"/>
                </a:lnTo>
                <a:lnTo>
                  <a:pt x="154" y="102"/>
                </a:lnTo>
                <a:lnTo>
                  <a:pt x="154" y="91"/>
                </a:lnTo>
                <a:lnTo>
                  <a:pt x="180" y="91"/>
                </a:lnTo>
                <a:lnTo>
                  <a:pt x="180" y="79"/>
                </a:lnTo>
                <a:lnTo>
                  <a:pt x="206" y="79"/>
                </a:lnTo>
                <a:lnTo>
                  <a:pt x="206" y="66"/>
                </a:lnTo>
                <a:lnTo>
                  <a:pt x="231" y="66"/>
                </a:lnTo>
                <a:lnTo>
                  <a:pt x="231" y="55"/>
                </a:lnTo>
                <a:lnTo>
                  <a:pt x="257" y="55"/>
                </a:lnTo>
                <a:lnTo>
                  <a:pt x="257" y="49"/>
                </a:lnTo>
                <a:lnTo>
                  <a:pt x="283" y="49"/>
                </a:lnTo>
                <a:lnTo>
                  <a:pt x="283" y="43"/>
                </a:lnTo>
                <a:lnTo>
                  <a:pt x="309" y="43"/>
                </a:lnTo>
                <a:lnTo>
                  <a:pt x="309" y="38"/>
                </a:lnTo>
                <a:lnTo>
                  <a:pt x="334" y="38"/>
                </a:lnTo>
                <a:lnTo>
                  <a:pt x="334" y="30"/>
                </a:lnTo>
                <a:lnTo>
                  <a:pt x="360" y="30"/>
                </a:lnTo>
                <a:lnTo>
                  <a:pt x="360" y="22"/>
                </a:lnTo>
                <a:lnTo>
                  <a:pt x="386" y="22"/>
                </a:lnTo>
                <a:lnTo>
                  <a:pt x="386" y="19"/>
                </a:lnTo>
                <a:lnTo>
                  <a:pt x="411" y="19"/>
                </a:lnTo>
                <a:lnTo>
                  <a:pt x="411" y="17"/>
                </a:lnTo>
                <a:lnTo>
                  <a:pt x="437" y="17"/>
                </a:lnTo>
                <a:lnTo>
                  <a:pt x="437" y="13"/>
                </a:lnTo>
                <a:lnTo>
                  <a:pt x="463" y="13"/>
                </a:lnTo>
                <a:lnTo>
                  <a:pt x="463" y="11"/>
                </a:lnTo>
                <a:lnTo>
                  <a:pt x="489" y="11"/>
                </a:lnTo>
                <a:lnTo>
                  <a:pt x="489" y="7"/>
                </a:lnTo>
                <a:lnTo>
                  <a:pt x="540" y="7"/>
                </a:lnTo>
                <a:lnTo>
                  <a:pt x="540" y="3"/>
                </a:lnTo>
                <a:lnTo>
                  <a:pt x="566" y="3"/>
                </a:lnTo>
                <a:lnTo>
                  <a:pt x="566" y="1"/>
                </a:lnTo>
                <a:lnTo>
                  <a:pt x="592" y="1"/>
                </a:lnTo>
                <a:lnTo>
                  <a:pt x="592" y="0"/>
                </a:lnTo>
                <a:lnTo>
                  <a:pt x="772" y="0"/>
                </a:lnTo>
              </a:path>
            </a:pathLst>
          </a:custGeom>
          <a:noFill/>
          <a:ln w="3810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785" name="Freeform 17"/>
          <p:cNvSpPr>
            <a:spLocks/>
          </p:cNvSpPr>
          <p:nvPr/>
        </p:nvSpPr>
        <p:spPr bwMode="auto">
          <a:xfrm>
            <a:off x="3845650" y="4010893"/>
            <a:ext cx="2065337" cy="1128713"/>
          </a:xfrm>
          <a:custGeom>
            <a:avLst/>
            <a:gdLst/>
            <a:ahLst/>
            <a:cxnLst>
              <a:cxn ang="0">
                <a:pos x="0" y="276"/>
              </a:cxn>
              <a:cxn ang="0">
                <a:pos x="0" y="201"/>
              </a:cxn>
              <a:cxn ang="0">
                <a:pos x="25" y="201"/>
              </a:cxn>
              <a:cxn ang="0">
                <a:pos x="25" y="145"/>
              </a:cxn>
              <a:cxn ang="0">
                <a:pos x="51" y="145"/>
              </a:cxn>
              <a:cxn ang="0">
                <a:pos x="51" y="102"/>
              </a:cxn>
              <a:cxn ang="0">
                <a:pos x="77" y="102"/>
              </a:cxn>
              <a:cxn ang="0">
                <a:pos x="77" y="85"/>
              </a:cxn>
              <a:cxn ang="0">
                <a:pos x="103" y="85"/>
              </a:cxn>
              <a:cxn ang="0">
                <a:pos x="103" y="75"/>
              </a:cxn>
              <a:cxn ang="0">
                <a:pos x="128" y="75"/>
              </a:cxn>
              <a:cxn ang="0">
                <a:pos x="128" y="72"/>
              </a:cxn>
              <a:cxn ang="0">
                <a:pos x="154" y="72"/>
              </a:cxn>
              <a:cxn ang="0">
                <a:pos x="154" y="66"/>
              </a:cxn>
              <a:cxn ang="0">
                <a:pos x="180" y="66"/>
              </a:cxn>
              <a:cxn ang="0">
                <a:pos x="180" y="64"/>
              </a:cxn>
              <a:cxn ang="0">
                <a:pos x="206" y="64"/>
              </a:cxn>
              <a:cxn ang="0">
                <a:pos x="206" y="60"/>
              </a:cxn>
              <a:cxn ang="0">
                <a:pos x="231" y="60"/>
              </a:cxn>
              <a:cxn ang="0">
                <a:pos x="231" y="55"/>
              </a:cxn>
              <a:cxn ang="0">
                <a:pos x="257" y="55"/>
              </a:cxn>
              <a:cxn ang="0">
                <a:pos x="257" y="47"/>
              </a:cxn>
              <a:cxn ang="0">
                <a:pos x="283" y="47"/>
              </a:cxn>
              <a:cxn ang="0">
                <a:pos x="283" y="42"/>
              </a:cxn>
              <a:cxn ang="0">
                <a:pos x="309" y="42"/>
              </a:cxn>
              <a:cxn ang="0">
                <a:pos x="309" y="38"/>
              </a:cxn>
              <a:cxn ang="0">
                <a:pos x="334" y="38"/>
              </a:cxn>
              <a:cxn ang="0">
                <a:pos x="334" y="34"/>
              </a:cxn>
              <a:cxn ang="0">
                <a:pos x="360" y="34"/>
              </a:cxn>
              <a:cxn ang="0">
                <a:pos x="360" y="27"/>
              </a:cxn>
              <a:cxn ang="0">
                <a:pos x="386" y="27"/>
              </a:cxn>
              <a:cxn ang="0">
                <a:pos x="386" y="23"/>
              </a:cxn>
              <a:cxn ang="0">
                <a:pos x="411" y="23"/>
              </a:cxn>
              <a:cxn ang="0">
                <a:pos x="411" y="19"/>
              </a:cxn>
              <a:cxn ang="0">
                <a:pos x="437" y="19"/>
              </a:cxn>
              <a:cxn ang="0">
                <a:pos x="437" y="17"/>
              </a:cxn>
              <a:cxn ang="0">
                <a:pos x="463" y="17"/>
              </a:cxn>
              <a:cxn ang="0">
                <a:pos x="463" y="13"/>
              </a:cxn>
              <a:cxn ang="0">
                <a:pos x="540" y="13"/>
              </a:cxn>
              <a:cxn ang="0">
                <a:pos x="540" y="12"/>
              </a:cxn>
              <a:cxn ang="0">
                <a:pos x="566" y="12"/>
              </a:cxn>
              <a:cxn ang="0">
                <a:pos x="566" y="10"/>
              </a:cxn>
              <a:cxn ang="0">
                <a:pos x="592" y="10"/>
              </a:cxn>
              <a:cxn ang="0">
                <a:pos x="592" y="8"/>
              </a:cxn>
              <a:cxn ang="0">
                <a:pos x="617" y="8"/>
              </a:cxn>
              <a:cxn ang="0">
                <a:pos x="617" y="4"/>
              </a:cxn>
              <a:cxn ang="0">
                <a:pos x="643" y="4"/>
              </a:cxn>
              <a:cxn ang="0">
                <a:pos x="643" y="2"/>
              </a:cxn>
              <a:cxn ang="0">
                <a:pos x="669" y="2"/>
              </a:cxn>
              <a:cxn ang="0">
                <a:pos x="669" y="0"/>
              </a:cxn>
              <a:cxn ang="0">
                <a:pos x="772" y="0"/>
              </a:cxn>
            </a:cxnLst>
            <a:rect l="0" t="0" r="r" b="b"/>
            <a:pathLst>
              <a:path w="772" h="276">
                <a:moveTo>
                  <a:pt x="0" y="276"/>
                </a:moveTo>
                <a:lnTo>
                  <a:pt x="0" y="201"/>
                </a:lnTo>
                <a:lnTo>
                  <a:pt x="25" y="201"/>
                </a:lnTo>
                <a:lnTo>
                  <a:pt x="25" y="145"/>
                </a:lnTo>
                <a:lnTo>
                  <a:pt x="51" y="145"/>
                </a:lnTo>
                <a:lnTo>
                  <a:pt x="51" y="102"/>
                </a:lnTo>
                <a:lnTo>
                  <a:pt x="77" y="102"/>
                </a:lnTo>
                <a:lnTo>
                  <a:pt x="77" y="85"/>
                </a:lnTo>
                <a:lnTo>
                  <a:pt x="103" y="85"/>
                </a:lnTo>
                <a:lnTo>
                  <a:pt x="103" y="75"/>
                </a:lnTo>
                <a:lnTo>
                  <a:pt x="128" y="75"/>
                </a:lnTo>
                <a:lnTo>
                  <a:pt x="128" y="72"/>
                </a:lnTo>
                <a:lnTo>
                  <a:pt x="154" y="72"/>
                </a:lnTo>
                <a:lnTo>
                  <a:pt x="154" y="66"/>
                </a:lnTo>
                <a:lnTo>
                  <a:pt x="180" y="66"/>
                </a:lnTo>
                <a:lnTo>
                  <a:pt x="180" y="64"/>
                </a:lnTo>
                <a:lnTo>
                  <a:pt x="206" y="64"/>
                </a:lnTo>
                <a:lnTo>
                  <a:pt x="206" y="60"/>
                </a:lnTo>
                <a:lnTo>
                  <a:pt x="231" y="60"/>
                </a:lnTo>
                <a:lnTo>
                  <a:pt x="231" y="55"/>
                </a:lnTo>
                <a:lnTo>
                  <a:pt x="257" y="55"/>
                </a:lnTo>
                <a:lnTo>
                  <a:pt x="257" y="47"/>
                </a:lnTo>
                <a:lnTo>
                  <a:pt x="283" y="47"/>
                </a:lnTo>
                <a:lnTo>
                  <a:pt x="283" y="42"/>
                </a:lnTo>
                <a:lnTo>
                  <a:pt x="309" y="42"/>
                </a:lnTo>
                <a:lnTo>
                  <a:pt x="309" y="38"/>
                </a:lnTo>
                <a:lnTo>
                  <a:pt x="334" y="38"/>
                </a:lnTo>
                <a:lnTo>
                  <a:pt x="334" y="34"/>
                </a:lnTo>
                <a:lnTo>
                  <a:pt x="360" y="34"/>
                </a:lnTo>
                <a:lnTo>
                  <a:pt x="360" y="27"/>
                </a:lnTo>
                <a:lnTo>
                  <a:pt x="386" y="27"/>
                </a:lnTo>
                <a:lnTo>
                  <a:pt x="386" y="23"/>
                </a:lnTo>
                <a:lnTo>
                  <a:pt x="411" y="23"/>
                </a:lnTo>
                <a:lnTo>
                  <a:pt x="411" y="19"/>
                </a:lnTo>
                <a:lnTo>
                  <a:pt x="437" y="19"/>
                </a:lnTo>
                <a:lnTo>
                  <a:pt x="437" y="17"/>
                </a:lnTo>
                <a:lnTo>
                  <a:pt x="463" y="17"/>
                </a:lnTo>
                <a:lnTo>
                  <a:pt x="463" y="13"/>
                </a:lnTo>
                <a:lnTo>
                  <a:pt x="540" y="13"/>
                </a:lnTo>
                <a:lnTo>
                  <a:pt x="540" y="12"/>
                </a:lnTo>
                <a:lnTo>
                  <a:pt x="566" y="12"/>
                </a:lnTo>
                <a:lnTo>
                  <a:pt x="566" y="10"/>
                </a:lnTo>
                <a:lnTo>
                  <a:pt x="592" y="10"/>
                </a:lnTo>
                <a:lnTo>
                  <a:pt x="592" y="8"/>
                </a:lnTo>
                <a:lnTo>
                  <a:pt x="617" y="8"/>
                </a:lnTo>
                <a:lnTo>
                  <a:pt x="617" y="4"/>
                </a:lnTo>
                <a:lnTo>
                  <a:pt x="643" y="4"/>
                </a:lnTo>
                <a:lnTo>
                  <a:pt x="643" y="2"/>
                </a:lnTo>
                <a:lnTo>
                  <a:pt x="669" y="2"/>
                </a:lnTo>
                <a:lnTo>
                  <a:pt x="669" y="0"/>
                </a:lnTo>
                <a:lnTo>
                  <a:pt x="772" y="0"/>
                </a:lnTo>
              </a:path>
            </a:pathLst>
          </a:custGeom>
          <a:noFill/>
          <a:ln w="38100">
            <a:solidFill>
              <a:schemeClr val="accent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786" name="Rectangle 16"/>
          <p:cNvSpPr>
            <a:spLocks noChangeArrowheads="1"/>
          </p:cNvSpPr>
          <p:nvPr/>
        </p:nvSpPr>
        <p:spPr bwMode="auto">
          <a:xfrm rot="-5400000">
            <a:off x="2740527" y="3628237"/>
            <a:ext cx="1132041"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Death (%)</a:t>
            </a:r>
          </a:p>
        </p:txBody>
      </p:sp>
      <p:sp>
        <p:nvSpPr>
          <p:cNvPr id="32819" name="Rectangle 51"/>
          <p:cNvSpPr>
            <a:spLocks noChangeArrowheads="1"/>
          </p:cNvSpPr>
          <p:nvPr/>
        </p:nvSpPr>
        <p:spPr bwMode="auto">
          <a:xfrm>
            <a:off x="4170366" y="4346865"/>
            <a:ext cx="1830387"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820" name="Rectangle 52"/>
          <p:cNvSpPr>
            <a:spLocks noChangeArrowheads="1"/>
          </p:cNvSpPr>
          <p:nvPr/>
        </p:nvSpPr>
        <p:spPr bwMode="auto">
          <a:xfrm>
            <a:off x="3885771" y="3530314"/>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821" name="Rectangle 6"/>
          <p:cNvSpPr>
            <a:spLocks noChangeArrowheads="1"/>
          </p:cNvSpPr>
          <p:nvPr/>
        </p:nvSpPr>
        <p:spPr bwMode="auto">
          <a:xfrm>
            <a:off x="4516128"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822" name="Line 48"/>
          <p:cNvSpPr>
            <a:spLocks noChangeShapeType="1"/>
          </p:cNvSpPr>
          <p:nvPr/>
        </p:nvSpPr>
        <p:spPr bwMode="auto">
          <a:xfrm rot="5400000">
            <a:off x="3786913"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23" name="Line 48"/>
          <p:cNvSpPr>
            <a:spLocks noChangeShapeType="1"/>
          </p:cNvSpPr>
          <p:nvPr/>
        </p:nvSpPr>
        <p:spPr bwMode="auto">
          <a:xfrm rot="5400000">
            <a:off x="4863237"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0" name="Line 48"/>
          <p:cNvSpPr>
            <a:spLocks noChangeShapeType="1"/>
          </p:cNvSpPr>
          <p:nvPr/>
        </p:nvSpPr>
        <p:spPr bwMode="auto">
          <a:xfrm>
            <a:off x="3815487"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3" name="Rectangle 49"/>
          <p:cNvSpPr>
            <a:spLocks noChangeArrowheads="1"/>
          </p:cNvSpPr>
          <p:nvPr/>
        </p:nvSpPr>
        <p:spPr bwMode="auto">
          <a:xfrm>
            <a:off x="49521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844" name="Line 48"/>
          <p:cNvSpPr>
            <a:spLocks noChangeShapeType="1"/>
          </p:cNvSpPr>
          <p:nvPr/>
        </p:nvSpPr>
        <p:spPr bwMode="auto">
          <a:xfrm>
            <a:off x="52109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5" name="Rectangle 49"/>
          <p:cNvSpPr>
            <a:spLocks noChangeArrowheads="1"/>
          </p:cNvSpPr>
          <p:nvPr/>
        </p:nvSpPr>
        <p:spPr bwMode="auto">
          <a:xfrm>
            <a:off x="5309325"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846" name="Line 48"/>
          <p:cNvSpPr>
            <a:spLocks noChangeShapeType="1"/>
          </p:cNvSpPr>
          <p:nvPr/>
        </p:nvSpPr>
        <p:spPr bwMode="auto">
          <a:xfrm>
            <a:off x="556808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7" name="Rectangle 49"/>
          <p:cNvSpPr>
            <a:spLocks noChangeArrowheads="1"/>
          </p:cNvSpPr>
          <p:nvPr/>
        </p:nvSpPr>
        <p:spPr bwMode="auto">
          <a:xfrm>
            <a:off x="5658575" y="5204693"/>
            <a:ext cx="482600"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848" name="Line 48"/>
          <p:cNvSpPr>
            <a:spLocks noChangeShapeType="1"/>
          </p:cNvSpPr>
          <p:nvPr/>
        </p:nvSpPr>
        <p:spPr bwMode="auto">
          <a:xfrm>
            <a:off x="5899875"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49" name="Rectangle 81"/>
          <p:cNvSpPr>
            <a:spLocks noChangeArrowheads="1"/>
          </p:cNvSpPr>
          <p:nvPr/>
        </p:nvSpPr>
        <p:spPr bwMode="auto">
          <a:xfrm>
            <a:off x="63716" y="5591323"/>
            <a:ext cx="676788" cy="215444"/>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FFFFFF"/>
                </a:solidFill>
                <a:effectLst/>
                <a:uLnTx/>
                <a:uFillTx/>
                <a:latin typeface="Arial"/>
                <a:ea typeface="+mn-ea"/>
                <a:cs typeface="+mn-cs"/>
              </a:rPr>
              <a:t>No. at risk</a:t>
            </a:r>
            <a:r>
              <a:rPr kumimoji="0" lang="en-US" sz="800" b="0" i="0" u="none" strike="noStrike" kern="1200" cap="none" spc="0" normalizeH="0" baseline="0" noProof="0" dirty="0">
                <a:ln>
                  <a:noFill/>
                </a:ln>
                <a:solidFill>
                  <a:srgbClr val="FFFFFF"/>
                </a:solidFill>
                <a:effectLst/>
                <a:uLnTx/>
                <a:uFillTx/>
                <a:latin typeface="Arial"/>
                <a:ea typeface="+mn-ea"/>
                <a:cs typeface="+mn-cs"/>
              </a:rPr>
              <a:t>:</a:t>
            </a:r>
          </a:p>
        </p:txBody>
      </p:sp>
      <p:sp>
        <p:nvSpPr>
          <p:cNvPr id="32850" name="Rectangle 82"/>
          <p:cNvSpPr>
            <a:spLocks noChangeArrowheads="1"/>
          </p:cNvSpPr>
          <p:nvPr/>
        </p:nvSpPr>
        <p:spPr bwMode="auto">
          <a:xfrm>
            <a:off x="-215172" y="5711253"/>
            <a:ext cx="966788" cy="338554"/>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MV PCI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CL-only PCI</a:t>
            </a:r>
          </a:p>
        </p:txBody>
      </p:sp>
      <p:sp>
        <p:nvSpPr>
          <p:cNvPr id="32851" name="Rectangle 49"/>
          <p:cNvSpPr>
            <a:spLocks noChangeArrowheads="1"/>
          </p:cNvSpPr>
          <p:nvPr/>
        </p:nvSpPr>
        <p:spPr bwMode="auto">
          <a:xfrm>
            <a:off x="56585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193</a:t>
            </a:r>
          </a:p>
        </p:txBody>
      </p:sp>
      <p:sp>
        <p:nvSpPr>
          <p:cNvPr id="32853" name="Rectangle 49"/>
          <p:cNvSpPr>
            <a:spLocks noChangeArrowheads="1"/>
          </p:cNvSpPr>
          <p:nvPr/>
        </p:nvSpPr>
        <p:spPr bwMode="auto">
          <a:xfrm>
            <a:off x="532361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855" name="Rectangle 49"/>
          <p:cNvSpPr>
            <a:spLocks noChangeArrowheads="1"/>
          </p:cNvSpPr>
          <p:nvPr/>
        </p:nvSpPr>
        <p:spPr bwMode="auto">
          <a:xfrm>
            <a:off x="49727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203</a:t>
            </a:r>
          </a:p>
        </p:txBody>
      </p:sp>
      <p:sp>
        <p:nvSpPr>
          <p:cNvPr id="32856" name="Rectangle 49"/>
          <p:cNvSpPr>
            <a:spLocks noChangeArrowheads="1"/>
          </p:cNvSpPr>
          <p:nvPr/>
        </p:nvSpPr>
        <p:spPr bwMode="auto">
          <a:xfrm>
            <a:off x="45965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857" name="Line 48"/>
          <p:cNvSpPr>
            <a:spLocks noChangeShapeType="1"/>
          </p:cNvSpPr>
          <p:nvPr/>
        </p:nvSpPr>
        <p:spPr bwMode="auto">
          <a:xfrm>
            <a:off x="48553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58" name="Rectangle 49"/>
          <p:cNvSpPr>
            <a:spLocks noChangeArrowheads="1"/>
          </p:cNvSpPr>
          <p:nvPr/>
        </p:nvSpPr>
        <p:spPr bwMode="auto">
          <a:xfrm>
            <a:off x="46171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211</a:t>
            </a:r>
          </a:p>
        </p:txBody>
      </p:sp>
      <p:sp>
        <p:nvSpPr>
          <p:cNvPr id="32859" name="Rectangle 49"/>
          <p:cNvSpPr>
            <a:spLocks noChangeArrowheads="1"/>
          </p:cNvSpPr>
          <p:nvPr/>
        </p:nvSpPr>
        <p:spPr bwMode="auto">
          <a:xfrm>
            <a:off x="4240937"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860" name="Line 48"/>
          <p:cNvSpPr>
            <a:spLocks noChangeShapeType="1"/>
          </p:cNvSpPr>
          <p:nvPr/>
        </p:nvSpPr>
        <p:spPr bwMode="auto">
          <a:xfrm>
            <a:off x="449970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1" name="Rectangle 49"/>
          <p:cNvSpPr>
            <a:spLocks noChangeArrowheads="1"/>
          </p:cNvSpPr>
          <p:nvPr/>
        </p:nvSpPr>
        <p:spPr bwMode="auto">
          <a:xfrm>
            <a:off x="426157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226</a:t>
            </a:r>
          </a:p>
        </p:txBody>
      </p:sp>
      <p:sp>
        <p:nvSpPr>
          <p:cNvPr id="32862" name="Rectangle 49"/>
          <p:cNvSpPr>
            <a:spLocks noChangeArrowheads="1"/>
          </p:cNvSpPr>
          <p:nvPr/>
        </p:nvSpPr>
        <p:spPr bwMode="auto">
          <a:xfrm>
            <a:off x="3890100"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863" name="Line 48"/>
          <p:cNvSpPr>
            <a:spLocks noChangeShapeType="1"/>
          </p:cNvSpPr>
          <p:nvPr/>
        </p:nvSpPr>
        <p:spPr bwMode="auto">
          <a:xfrm>
            <a:off x="414886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4" name="Rectangle 49"/>
          <p:cNvSpPr>
            <a:spLocks noChangeArrowheads="1"/>
          </p:cNvSpPr>
          <p:nvPr/>
        </p:nvSpPr>
        <p:spPr bwMode="auto">
          <a:xfrm>
            <a:off x="391073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237</a:t>
            </a:r>
          </a:p>
        </p:txBody>
      </p:sp>
      <p:sp>
        <p:nvSpPr>
          <p:cNvPr id="32865" name="Rectangle 49"/>
          <p:cNvSpPr>
            <a:spLocks noChangeArrowheads="1"/>
          </p:cNvSpPr>
          <p:nvPr/>
        </p:nvSpPr>
        <p:spPr bwMode="auto">
          <a:xfrm>
            <a:off x="3566250"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866" name="Line 48"/>
          <p:cNvSpPr>
            <a:spLocks noChangeShapeType="1"/>
          </p:cNvSpPr>
          <p:nvPr/>
        </p:nvSpPr>
        <p:spPr bwMode="auto">
          <a:xfrm>
            <a:off x="382501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67" name="Rectangle 49"/>
          <p:cNvSpPr>
            <a:spLocks noChangeArrowheads="1"/>
          </p:cNvSpPr>
          <p:nvPr/>
        </p:nvSpPr>
        <p:spPr bwMode="auto">
          <a:xfrm>
            <a:off x="358688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869" name="Rectangle 49"/>
          <p:cNvSpPr>
            <a:spLocks noChangeArrowheads="1"/>
          </p:cNvSpPr>
          <p:nvPr/>
        </p:nvSpPr>
        <p:spPr bwMode="auto">
          <a:xfrm>
            <a:off x="3251925" y="49856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870" name="Line 48"/>
          <p:cNvSpPr>
            <a:spLocks noChangeShapeType="1"/>
          </p:cNvSpPr>
          <p:nvPr/>
        </p:nvSpPr>
        <p:spPr bwMode="auto">
          <a:xfrm rot="5400000">
            <a:off x="3788500"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1" name="Rectangle 49"/>
          <p:cNvSpPr>
            <a:spLocks noChangeArrowheads="1"/>
          </p:cNvSpPr>
          <p:nvPr/>
        </p:nvSpPr>
        <p:spPr bwMode="auto">
          <a:xfrm>
            <a:off x="3251925" y="47189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872" name="Line 48"/>
          <p:cNvSpPr>
            <a:spLocks noChangeShapeType="1"/>
          </p:cNvSpPr>
          <p:nvPr/>
        </p:nvSpPr>
        <p:spPr bwMode="auto">
          <a:xfrm rot="5400000">
            <a:off x="3788500"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3" name="Rectangle 49"/>
          <p:cNvSpPr>
            <a:spLocks noChangeArrowheads="1"/>
          </p:cNvSpPr>
          <p:nvPr/>
        </p:nvSpPr>
        <p:spPr bwMode="auto">
          <a:xfrm>
            <a:off x="3251925" y="44442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874" name="Line 48"/>
          <p:cNvSpPr>
            <a:spLocks noChangeShapeType="1"/>
          </p:cNvSpPr>
          <p:nvPr/>
        </p:nvSpPr>
        <p:spPr bwMode="auto">
          <a:xfrm rot="5400000">
            <a:off x="3788500"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5" name="Rectangle 49"/>
          <p:cNvSpPr>
            <a:spLocks noChangeArrowheads="1"/>
          </p:cNvSpPr>
          <p:nvPr/>
        </p:nvSpPr>
        <p:spPr bwMode="auto">
          <a:xfrm>
            <a:off x="3251925" y="41855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876" name="Line 48"/>
          <p:cNvSpPr>
            <a:spLocks noChangeShapeType="1"/>
          </p:cNvSpPr>
          <p:nvPr/>
        </p:nvSpPr>
        <p:spPr bwMode="auto">
          <a:xfrm rot="5400000">
            <a:off x="3788500"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7" name="Rectangle 49"/>
          <p:cNvSpPr>
            <a:spLocks noChangeArrowheads="1"/>
          </p:cNvSpPr>
          <p:nvPr/>
        </p:nvSpPr>
        <p:spPr bwMode="auto">
          <a:xfrm>
            <a:off x="3251925" y="3926756"/>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878" name="Line 48"/>
          <p:cNvSpPr>
            <a:spLocks noChangeShapeType="1"/>
          </p:cNvSpPr>
          <p:nvPr/>
        </p:nvSpPr>
        <p:spPr bwMode="auto">
          <a:xfrm rot="5400000">
            <a:off x="3788500"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79" name="Rectangle 49"/>
          <p:cNvSpPr>
            <a:spLocks noChangeArrowheads="1"/>
          </p:cNvSpPr>
          <p:nvPr/>
        </p:nvSpPr>
        <p:spPr bwMode="auto">
          <a:xfrm>
            <a:off x="3251925" y="36505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880" name="Line 48"/>
          <p:cNvSpPr>
            <a:spLocks noChangeShapeType="1"/>
          </p:cNvSpPr>
          <p:nvPr/>
        </p:nvSpPr>
        <p:spPr bwMode="auto">
          <a:xfrm rot="5400000">
            <a:off x="3788500"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1" name="Rectangle 49"/>
          <p:cNvSpPr>
            <a:spLocks noChangeArrowheads="1"/>
          </p:cNvSpPr>
          <p:nvPr/>
        </p:nvSpPr>
        <p:spPr bwMode="auto">
          <a:xfrm>
            <a:off x="3251925" y="33790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882" name="Line 48"/>
          <p:cNvSpPr>
            <a:spLocks noChangeShapeType="1"/>
          </p:cNvSpPr>
          <p:nvPr/>
        </p:nvSpPr>
        <p:spPr bwMode="auto">
          <a:xfrm rot="5400000">
            <a:off x="3788500"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3" name="Rectangle 49"/>
          <p:cNvSpPr>
            <a:spLocks noChangeArrowheads="1"/>
          </p:cNvSpPr>
          <p:nvPr/>
        </p:nvSpPr>
        <p:spPr bwMode="auto">
          <a:xfrm>
            <a:off x="3251925" y="31171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884" name="Line 48"/>
          <p:cNvSpPr>
            <a:spLocks noChangeShapeType="1"/>
          </p:cNvSpPr>
          <p:nvPr/>
        </p:nvSpPr>
        <p:spPr bwMode="auto">
          <a:xfrm rot="5400000">
            <a:off x="3788500"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85" name="Rectangle 49"/>
          <p:cNvSpPr>
            <a:spLocks noChangeArrowheads="1"/>
          </p:cNvSpPr>
          <p:nvPr/>
        </p:nvSpPr>
        <p:spPr bwMode="auto">
          <a:xfrm>
            <a:off x="3251925" y="28520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889" name="Line 48"/>
          <p:cNvSpPr>
            <a:spLocks noChangeShapeType="1"/>
          </p:cNvSpPr>
          <p:nvPr/>
        </p:nvSpPr>
        <p:spPr bwMode="auto">
          <a:xfrm rot="5400000">
            <a:off x="3788500"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90" name="Rectangle 49"/>
          <p:cNvSpPr>
            <a:spLocks noChangeArrowheads="1"/>
          </p:cNvSpPr>
          <p:nvPr/>
        </p:nvSpPr>
        <p:spPr bwMode="auto">
          <a:xfrm>
            <a:off x="3251925" y="25773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891" name="Line 48"/>
          <p:cNvSpPr>
            <a:spLocks noChangeShapeType="1"/>
          </p:cNvSpPr>
          <p:nvPr/>
        </p:nvSpPr>
        <p:spPr bwMode="auto">
          <a:xfrm rot="5400000">
            <a:off x="3788500"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92" name="Rectangle 49"/>
          <p:cNvSpPr>
            <a:spLocks noChangeArrowheads="1"/>
          </p:cNvSpPr>
          <p:nvPr/>
        </p:nvSpPr>
        <p:spPr bwMode="auto">
          <a:xfrm>
            <a:off x="3251925" y="23122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893" name="Freeform 125"/>
          <p:cNvSpPr>
            <a:spLocks/>
          </p:cNvSpPr>
          <p:nvPr/>
        </p:nvSpPr>
        <p:spPr bwMode="auto">
          <a:xfrm>
            <a:off x="784950" y="3687043"/>
            <a:ext cx="2074862" cy="1341438"/>
          </a:xfrm>
          <a:custGeom>
            <a:avLst/>
            <a:gdLst/>
            <a:ahLst/>
            <a:cxnLst>
              <a:cxn ang="0">
                <a:pos x="0" y="845"/>
              </a:cxn>
              <a:cxn ang="0">
                <a:pos x="0" y="583"/>
              </a:cxn>
              <a:cxn ang="0">
                <a:pos x="19" y="585"/>
              </a:cxn>
              <a:cxn ang="0">
                <a:pos x="25" y="405"/>
              </a:cxn>
              <a:cxn ang="0">
                <a:pos x="62" y="408"/>
              </a:cxn>
              <a:cxn ang="0">
                <a:pos x="70" y="309"/>
              </a:cxn>
              <a:cxn ang="0">
                <a:pos x="107" y="311"/>
              </a:cxn>
              <a:cxn ang="0">
                <a:pos x="113" y="245"/>
              </a:cxn>
              <a:cxn ang="0">
                <a:pos x="161" y="242"/>
              </a:cxn>
              <a:cxn ang="0">
                <a:pos x="161" y="218"/>
              </a:cxn>
              <a:cxn ang="0">
                <a:pos x="197" y="219"/>
              </a:cxn>
              <a:cxn ang="0">
                <a:pos x="205" y="170"/>
              </a:cxn>
              <a:cxn ang="0">
                <a:pos x="250" y="170"/>
              </a:cxn>
              <a:cxn ang="0">
                <a:pos x="287" y="167"/>
              </a:cxn>
              <a:cxn ang="0">
                <a:pos x="298" y="137"/>
              </a:cxn>
              <a:cxn ang="0">
                <a:pos x="335" y="135"/>
              </a:cxn>
              <a:cxn ang="0">
                <a:pos x="345" y="111"/>
              </a:cxn>
              <a:cxn ang="0">
                <a:pos x="387" y="111"/>
              </a:cxn>
              <a:cxn ang="0">
                <a:pos x="387" y="80"/>
              </a:cxn>
              <a:cxn ang="0">
                <a:pos x="431" y="80"/>
              </a:cxn>
              <a:cxn ang="0">
                <a:pos x="472" y="77"/>
              </a:cxn>
              <a:cxn ang="0">
                <a:pos x="503" y="74"/>
              </a:cxn>
              <a:cxn ang="0">
                <a:pos x="511" y="63"/>
              </a:cxn>
              <a:cxn ang="0">
                <a:pos x="551" y="62"/>
              </a:cxn>
              <a:cxn ang="0">
                <a:pos x="560" y="47"/>
              </a:cxn>
              <a:cxn ang="0">
                <a:pos x="599" y="50"/>
              </a:cxn>
              <a:cxn ang="0">
                <a:pos x="614" y="42"/>
              </a:cxn>
              <a:cxn ang="0">
                <a:pos x="646" y="41"/>
              </a:cxn>
              <a:cxn ang="0">
                <a:pos x="692" y="44"/>
              </a:cxn>
              <a:cxn ang="0">
                <a:pos x="694" y="30"/>
              </a:cxn>
              <a:cxn ang="0">
                <a:pos x="734" y="32"/>
              </a:cxn>
              <a:cxn ang="0">
                <a:pos x="746" y="27"/>
              </a:cxn>
              <a:cxn ang="0">
                <a:pos x="773" y="30"/>
              </a:cxn>
              <a:cxn ang="0">
                <a:pos x="781" y="21"/>
              </a:cxn>
              <a:cxn ang="0">
                <a:pos x="824" y="23"/>
              </a:cxn>
              <a:cxn ang="0">
                <a:pos x="835" y="14"/>
              </a:cxn>
              <a:cxn ang="0">
                <a:pos x="911" y="17"/>
              </a:cxn>
              <a:cxn ang="0">
                <a:pos x="914" y="6"/>
              </a:cxn>
              <a:cxn ang="0">
                <a:pos x="952" y="8"/>
              </a:cxn>
              <a:cxn ang="0">
                <a:pos x="964" y="0"/>
              </a:cxn>
              <a:cxn ang="0">
                <a:pos x="1307" y="3"/>
              </a:cxn>
            </a:cxnLst>
            <a:rect l="0" t="0" r="r" b="b"/>
            <a:pathLst>
              <a:path w="1307" h="845">
                <a:moveTo>
                  <a:pt x="0" y="845"/>
                </a:moveTo>
                <a:lnTo>
                  <a:pt x="0" y="583"/>
                </a:lnTo>
                <a:lnTo>
                  <a:pt x="19" y="585"/>
                </a:lnTo>
                <a:lnTo>
                  <a:pt x="25" y="405"/>
                </a:lnTo>
                <a:lnTo>
                  <a:pt x="62" y="408"/>
                </a:lnTo>
                <a:lnTo>
                  <a:pt x="70" y="309"/>
                </a:lnTo>
                <a:lnTo>
                  <a:pt x="107" y="311"/>
                </a:lnTo>
                <a:lnTo>
                  <a:pt x="113" y="245"/>
                </a:lnTo>
                <a:lnTo>
                  <a:pt x="161" y="242"/>
                </a:lnTo>
                <a:lnTo>
                  <a:pt x="161" y="218"/>
                </a:lnTo>
                <a:lnTo>
                  <a:pt x="197" y="219"/>
                </a:lnTo>
                <a:lnTo>
                  <a:pt x="205" y="170"/>
                </a:lnTo>
                <a:lnTo>
                  <a:pt x="250" y="170"/>
                </a:lnTo>
                <a:lnTo>
                  <a:pt x="287" y="167"/>
                </a:lnTo>
                <a:lnTo>
                  <a:pt x="298" y="137"/>
                </a:lnTo>
                <a:lnTo>
                  <a:pt x="335" y="135"/>
                </a:lnTo>
                <a:lnTo>
                  <a:pt x="345" y="111"/>
                </a:lnTo>
                <a:lnTo>
                  <a:pt x="387" y="111"/>
                </a:lnTo>
                <a:lnTo>
                  <a:pt x="387" y="80"/>
                </a:lnTo>
                <a:lnTo>
                  <a:pt x="431" y="80"/>
                </a:lnTo>
                <a:lnTo>
                  <a:pt x="472" y="77"/>
                </a:lnTo>
                <a:lnTo>
                  <a:pt x="503" y="74"/>
                </a:lnTo>
                <a:lnTo>
                  <a:pt x="511" y="63"/>
                </a:lnTo>
                <a:lnTo>
                  <a:pt x="551" y="62"/>
                </a:lnTo>
                <a:lnTo>
                  <a:pt x="560" y="47"/>
                </a:lnTo>
                <a:lnTo>
                  <a:pt x="599" y="50"/>
                </a:lnTo>
                <a:lnTo>
                  <a:pt x="614" y="42"/>
                </a:lnTo>
                <a:lnTo>
                  <a:pt x="646" y="41"/>
                </a:lnTo>
                <a:lnTo>
                  <a:pt x="692" y="44"/>
                </a:lnTo>
                <a:lnTo>
                  <a:pt x="694" y="30"/>
                </a:lnTo>
                <a:lnTo>
                  <a:pt x="734" y="32"/>
                </a:lnTo>
                <a:lnTo>
                  <a:pt x="746" y="27"/>
                </a:lnTo>
                <a:lnTo>
                  <a:pt x="773" y="30"/>
                </a:lnTo>
                <a:lnTo>
                  <a:pt x="781" y="21"/>
                </a:lnTo>
                <a:lnTo>
                  <a:pt x="824" y="23"/>
                </a:lnTo>
                <a:lnTo>
                  <a:pt x="835" y="14"/>
                </a:lnTo>
                <a:lnTo>
                  <a:pt x="911" y="17"/>
                </a:lnTo>
                <a:lnTo>
                  <a:pt x="914" y="6"/>
                </a:lnTo>
                <a:lnTo>
                  <a:pt x="952" y="8"/>
                </a:lnTo>
                <a:lnTo>
                  <a:pt x="964" y="0"/>
                </a:lnTo>
                <a:lnTo>
                  <a:pt x="1307" y="3"/>
                </a:lnTo>
              </a:path>
            </a:pathLst>
          </a:custGeom>
          <a:noFill/>
          <a:ln w="38100" cap="flat" cmpd="sng">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894" name="Freeform 126"/>
          <p:cNvSpPr>
            <a:spLocks/>
          </p:cNvSpPr>
          <p:nvPr/>
        </p:nvSpPr>
        <p:spPr bwMode="auto">
          <a:xfrm>
            <a:off x="791300" y="3925168"/>
            <a:ext cx="2065337" cy="1084263"/>
          </a:xfrm>
          <a:custGeom>
            <a:avLst/>
            <a:gdLst/>
            <a:ahLst/>
            <a:cxnLst>
              <a:cxn ang="0">
                <a:pos x="0" y="683"/>
              </a:cxn>
              <a:cxn ang="0">
                <a:pos x="0" y="497"/>
              </a:cxn>
              <a:cxn ang="0">
                <a:pos x="17" y="500"/>
              </a:cxn>
              <a:cxn ang="0">
                <a:pos x="21" y="342"/>
              </a:cxn>
              <a:cxn ang="0">
                <a:pos x="64" y="345"/>
              </a:cxn>
              <a:cxn ang="0">
                <a:pos x="69" y="238"/>
              </a:cxn>
              <a:cxn ang="0">
                <a:pos x="105" y="238"/>
              </a:cxn>
              <a:cxn ang="0">
                <a:pos x="111" y="192"/>
              </a:cxn>
              <a:cxn ang="0">
                <a:pos x="145" y="192"/>
              </a:cxn>
              <a:cxn ang="0">
                <a:pos x="154" y="155"/>
              </a:cxn>
              <a:cxn ang="0">
                <a:pos x="202" y="153"/>
              </a:cxn>
              <a:cxn ang="0">
                <a:pos x="205" y="143"/>
              </a:cxn>
              <a:cxn ang="0">
                <a:pos x="241" y="146"/>
              </a:cxn>
              <a:cxn ang="0">
                <a:pos x="243" y="128"/>
              </a:cxn>
              <a:cxn ang="0">
                <a:pos x="276" y="131"/>
              </a:cxn>
              <a:cxn ang="0">
                <a:pos x="277" y="120"/>
              </a:cxn>
              <a:cxn ang="0">
                <a:pos x="324" y="125"/>
              </a:cxn>
              <a:cxn ang="0">
                <a:pos x="336" y="116"/>
              </a:cxn>
              <a:cxn ang="0">
                <a:pos x="369" y="119"/>
              </a:cxn>
              <a:cxn ang="0">
                <a:pos x="373" y="98"/>
              </a:cxn>
              <a:cxn ang="0">
                <a:pos x="411" y="98"/>
              </a:cxn>
              <a:cxn ang="0">
                <a:pos x="424" y="74"/>
              </a:cxn>
              <a:cxn ang="0">
                <a:pos x="457" y="75"/>
              </a:cxn>
              <a:cxn ang="0">
                <a:pos x="463" y="63"/>
              </a:cxn>
              <a:cxn ang="0">
                <a:pos x="504" y="65"/>
              </a:cxn>
              <a:cxn ang="0">
                <a:pos x="510" y="59"/>
              </a:cxn>
              <a:cxn ang="0">
                <a:pos x="549" y="60"/>
              </a:cxn>
              <a:cxn ang="0">
                <a:pos x="600" y="63"/>
              </a:cxn>
              <a:cxn ang="0">
                <a:pos x="610" y="51"/>
              </a:cxn>
              <a:cxn ang="0">
                <a:pos x="642" y="54"/>
              </a:cxn>
              <a:cxn ang="0">
                <a:pos x="693" y="57"/>
              </a:cxn>
              <a:cxn ang="0">
                <a:pos x="693" y="47"/>
              </a:cxn>
              <a:cxn ang="0">
                <a:pos x="736" y="47"/>
              </a:cxn>
              <a:cxn ang="0">
                <a:pos x="736" y="42"/>
              </a:cxn>
              <a:cxn ang="0">
                <a:pos x="780" y="42"/>
              </a:cxn>
              <a:cxn ang="0">
                <a:pos x="780" y="32"/>
              </a:cxn>
              <a:cxn ang="0">
                <a:pos x="910" y="32"/>
              </a:cxn>
              <a:cxn ang="0">
                <a:pos x="910" y="30"/>
              </a:cxn>
              <a:cxn ang="0">
                <a:pos x="954" y="30"/>
              </a:cxn>
              <a:cxn ang="0">
                <a:pos x="954" y="25"/>
              </a:cxn>
              <a:cxn ang="0">
                <a:pos x="998" y="25"/>
              </a:cxn>
              <a:cxn ang="0">
                <a:pos x="998" y="20"/>
              </a:cxn>
              <a:cxn ang="0">
                <a:pos x="1040" y="20"/>
              </a:cxn>
              <a:cxn ang="0">
                <a:pos x="1040" y="10"/>
              </a:cxn>
              <a:cxn ang="0">
                <a:pos x="1084" y="10"/>
              </a:cxn>
              <a:cxn ang="0">
                <a:pos x="1084" y="5"/>
              </a:cxn>
              <a:cxn ang="0">
                <a:pos x="1127" y="5"/>
              </a:cxn>
              <a:cxn ang="0">
                <a:pos x="1127" y="0"/>
              </a:cxn>
              <a:cxn ang="0">
                <a:pos x="1301" y="0"/>
              </a:cxn>
            </a:cxnLst>
            <a:rect l="0" t="0" r="r" b="b"/>
            <a:pathLst>
              <a:path w="1301" h="683">
                <a:moveTo>
                  <a:pt x="0" y="683"/>
                </a:moveTo>
                <a:lnTo>
                  <a:pt x="0" y="497"/>
                </a:lnTo>
                <a:lnTo>
                  <a:pt x="17" y="500"/>
                </a:lnTo>
                <a:lnTo>
                  <a:pt x="21" y="342"/>
                </a:lnTo>
                <a:lnTo>
                  <a:pt x="64" y="345"/>
                </a:lnTo>
                <a:lnTo>
                  <a:pt x="69" y="238"/>
                </a:lnTo>
                <a:lnTo>
                  <a:pt x="105" y="238"/>
                </a:lnTo>
                <a:lnTo>
                  <a:pt x="111" y="192"/>
                </a:lnTo>
                <a:lnTo>
                  <a:pt x="145" y="192"/>
                </a:lnTo>
                <a:lnTo>
                  <a:pt x="154" y="155"/>
                </a:lnTo>
                <a:lnTo>
                  <a:pt x="202" y="153"/>
                </a:lnTo>
                <a:lnTo>
                  <a:pt x="205" y="143"/>
                </a:lnTo>
                <a:lnTo>
                  <a:pt x="241" y="146"/>
                </a:lnTo>
                <a:lnTo>
                  <a:pt x="243" y="128"/>
                </a:lnTo>
                <a:lnTo>
                  <a:pt x="276" y="131"/>
                </a:lnTo>
                <a:lnTo>
                  <a:pt x="277" y="120"/>
                </a:lnTo>
                <a:lnTo>
                  <a:pt x="324" y="125"/>
                </a:lnTo>
                <a:lnTo>
                  <a:pt x="336" y="116"/>
                </a:lnTo>
                <a:lnTo>
                  <a:pt x="369" y="119"/>
                </a:lnTo>
                <a:lnTo>
                  <a:pt x="373" y="98"/>
                </a:lnTo>
                <a:lnTo>
                  <a:pt x="411" y="98"/>
                </a:lnTo>
                <a:lnTo>
                  <a:pt x="424" y="74"/>
                </a:lnTo>
                <a:lnTo>
                  <a:pt x="457" y="75"/>
                </a:lnTo>
                <a:lnTo>
                  <a:pt x="463" y="63"/>
                </a:lnTo>
                <a:lnTo>
                  <a:pt x="504" y="65"/>
                </a:lnTo>
                <a:lnTo>
                  <a:pt x="510" y="59"/>
                </a:lnTo>
                <a:lnTo>
                  <a:pt x="549" y="60"/>
                </a:lnTo>
                <a:lnTo>
                  <a:pt x="600" y="63"/>
                </a:lnTo>
                <a:lnTo>
                  <a:pt x="610" y="51"/>
                </a:lnTo>
                <a:lnTo>
                  <a:pt x="642" y="54"/>
                </a:lnTo>
                <a:lnTo>
                  <a:pt x="693" y="57"/>
                </a:lnTo>
                <a:lnTo>
                  <a:pt x="693" y="47"/>
                </a:lnTo>
                <a:lnTo>
                  <a:pt x="736" y="47"/>
                </a:lnTo>
                <a:lnTo>
                  <a:pt x="736" y="42"/>
                </a:lnTo>
                <a:lnTo>
                  <a:pt x="780" y="42"/>
                </a:lnTo>
                <a:lnTo>
                  <a:pt x="780" y="32"/>
                </a:lnTo>
                <a:lnTo>
                  <a:pt x="910" y="32"/>
                </a:lnTo>
                <a:lnTo>
                  <a:pt x="910" y="30"/>
                </a:lnTo>
                <a:lnTo>
                  <a:pt x="954" y="30"/>
                </a:lnTo>
                <a:lnTo>
                  <a:pt x="954" y="25"/>
                </a:lnTo>
                <a:lnTo>
                  <a:pt x="998" y="25"/>
                </a:lnTo>
                <a:lnTo>
                  <a:pt x="998" y="20"/>
                </a:lnTo>
                <a:lnTo>
                  <a:pt x="1040" y="20"/>
                </a:lnTo>
                <a:lnTo>
                  <a:pt x="1040" y="10"/>
                </a:lnTo>
                <a:lnTo>
                  <a:pt x="1084" y="10"/>
                </a:lnTo>
                <a:lnTo>
                  <a:pt x="1084" y="5"/>
                </a:lnTo>
                <a:lnTo>
                  <a:pt x="1127" y="5"/>
                </a:lnTo>
                <a:lnTo>
                  <a:pt x="1127" y="0"/>
                </a:lnTo>
                <a:lnTo>
                  <a:pt x="1301" y="0"/>
                </a:lnTo>
              </a:path>
            </a:pathLst>
          </a:custGeom>
          <a:noFill/>
          <a:ln w="38100" cap="flat" cmpd="sng">
            <a:solidFill>
              <a:schemeClr val="accent2"/>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895" name="Rectangle 16"/>
          <p:cNvSpPr>
            <a:spLocks noChangeArrowheads="1"/>
          </p:cNvSpPr>
          <p:nvPr/>
        </p:nvSpPr>
        <p:spPr bwMode="auto">
          <a:xfrm rot="-5400000">
            <a:off x="-713484" y="3628237"/>
            <a:ext cx="1872629"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Death or RRT (%)</a:t>
            </a:r>
          </a:p>
        </p:txBody>
      </p:sp>
      <p:sp>
        <p:nvSpPr>
          <p:cNvPr id="32896" name="Rectangle 128"/>
          <p:cNvSpPr>
            <a:spLocks noChangeArrowheads="1"/>
          </p:cNvSpPr>
          <p:nvPr/>
        </p:nvSpPr>
        <p:spPr bwMode="auto">
          <a:xfrm>
            <a:off x="986707" y="4263739"/>
            <a:ext cx="1830387"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897" name="Rectangle 129"/>
          <p:cNvSpPr>
            <a:spLocks noChangeArrowheads="1"/>
          </p:cNvSpPr>
          <p:nvPr/>
        </p:nvSpPr>
        <p:spPr bwMode="auto">
          <a:xfrm>
            <a:off x="896075" y="3428713"/>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898" name="Rectangle 6"/>
          <p:cNvSpPr>
            <a:spLocks noChangeArrowheads="1"/>
          </p:cNvSpPr>
          <p:nvPr/>
        </p:nvSpPr>
        <p:spPr bwMode="auto">
          <a:xfrm>
            <a:off x="1471303"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899" name="Line 48"/>
          <p:cNvSpPr>
            <a:spLocks noChangeShapeType="1"/>
          </p:cNvSpPr>
          <p:nvPr/>
        </p:nvSpPr>
        <p:spPr bwMode="auto">
          <a:xfrm rot="5400000">
            <a:off x="732563"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0" name="Line 48"/>
          <p:cNvSpPr>
            <a:spLocks noChangeShapeType="1"/>
          </p:cNvSpPr>
          <p:nvPr/>
        </p:nvSpPr>
        <p:spPr bwMode="auto">
          <a:xfrm rot="5400000">
            <a:off x="1808887"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2" name="Rectangle 49"/>
          <p:cNvSpPr>
            <a:spLocks noChangeArrowheads="1"/>
          </p:cNvSpPr>
          <p:nvPr/>
        </p:nvSpPr>
        <p:spPr bwMode="auto">
          <a:xfrm>
            <a:off x="18977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03" name="Line 48"/>
          <p:cNvSpPr>
            <a:spLocks noChangeShapeType="1"/>
          </p:cNvSpPr>
          <p:nvPr/>
        </p:nvSpPr>
        <p:spPr bwMode="auto">
          <a:xfrm>
            <a:off x="21565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4" name="Rectangle 49"/>
          <p:cNvSpPr>
            <a:spLocks noChangeArrowheads="1"/>
          </p:cNvSpPr>
          <p:nvPr/>
        </p:nvSpPr>
        <p:spPr bwMode="auto">
          <a:xfrm>
            <a:off x="2254975"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905" name="Line 48"/>
          <p:cNvSpPr>
            <a:spLocks noChangeShapeType="1"/>
          </p:cNvSpPr>
          <p:nvPr/>
        </p:nvSpPr>
        <p:spPr bwMode="auto">
          <a:xfrm>
            <a:off x="251373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6" name="Line 48"/>
          <p:cNvSpPr>
            <a:spLocks noChangeShapeType="1"/>
          </p:cNvSpPr>
          <p:nvPr/>
        </p:nvSpPr>
        <p:spPr bwMode="auto">
          <a:xfrm>
            <a:off x="2845525"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07" name="Rectangle 49"/>
          <p:cNvSpPr>
            <a:spLocks noChangeArrowheads="1"/>
          </p:cNvSpPr>
          <p:nvPr/>
        </p:nvSpPr>
        <p:spPr bwMode="auto">
          <a:xfrm>
            <a:off x="26042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184</a:t>
            </a:r>
          </a:p>
        </p:txBody>
      </p:sp>
      <p:sp>
        <p:nvSpPr>
          <p:cNvPr id="32908" name="Rectangle 49"/>
          <p:cNvSpPr>
            <a:spLocks noChangeArrowheads="1"/>
          </p:cNvSpPr>
          <p:nvPr/>
        </p:nvSpPr>
        <p:spPr bwMode="auto">
          <a:xfrm>
            <a:off x="226926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189</a:t>
            </a:r>
          </a:p>
        </p:txBody>
      </p:sp>
      <p:sp>
        <p:nvSpPr>
          <p:cNvPr id="32909" name="Rectangle 49"/>
          <p:cNvSpPr>
            <a:spLocks noChangeArrowheads="1"/>
          </p:cNvSpPr>
          <p:nvPr/>
        </p:nvSpPr>
        <p:spPr bwMode="auto">
          <a:xfrm>
            <a:off x="19184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192</a:t>
            </a:r>
          </a:p>
        </p:txBody>
      </p:sp>
      <p:sp>
        <p:nvSpPr>
          <p:cNvPr id="32910" name="Rectangle 49"/>
          <p:cNvSpPr>
            <a:spLocks noChangeArrowheads="1"/>
          </p:cNvSpPr>
          <p:nvPr/>
        </p:nvSpPr>
        <p:spPr bwMode="auto">
          <a:xfrm>
            <a:off x="15421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911" name="Line 48"/>
          <p:cNvSpPr>
            <a:spLocks noChangeShapeType="1"/>
          </p:cNvSpPr>
          <p:nvPr/>
        </p:nvSpPr>
        <p:spPr bwMode="auto">
          <a:xfrm>
            <a:off x="18009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2" name="Rectangle 49"/>
          <p:cNvSpPr>
            <a:spLocks noChangeArrowheads="1"/>
          </p:cNvSpPr>
          <p:nvPr/>
        </p:nvSpPr>
        <p:spPr bwMode="auto">
          <a:xfrm>
            <a:off x="15628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913" name="Rectangle 49"/>
          <p:cNvSpPr>
            <a:spLocks noChangeArrowheads="1"/>
          </p:cNvSpPr>
          <p:nvPr/>
        </p:nvSpPr>
        <p:spPr bwMode="auto">
          <a:xfrm>
            <a:off x="1186587"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14" name="Line 48"/>
          <p:cNvSpPr>
            <a:spLocks noChangeShapeType="1"/>
          </p:cNvSpPr>
          <p:nvPr/>
        </p:nvSpPr>
        <p:spPr bwMode="auto">
          <a:xfrm>
            <a:off x="1445350"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5" name="Rectangle 49"/>
          <p:cNvSpPr>
            <a:spLocks noChangeArrowheads="1"/>
          </p:cNvSpPr>
          <p:nvPr/>
        </p:nvSpPr>
        <p:spPr bwMode="auto">
          <a:xfrm>
            <a:off x="1207225"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207</a:t>
            </a:r>
          </a:p>
        </p:txBody>
      </p:sp>
      <p:sp>
        <p:nvSpPr>
          <p:cNvPr id="32916" name="Rectangle 49"/>
          <p:cNvSpPr>
            <a:spLocks noChangeArrowheads="1"/>
          </p:cNvSpPr>
          <p:nvPr/>
        </p:nvSpPr>
        <p:spPr bwMode="auto">
          <a:xfrm>
            <a:off x="835750"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917" name="Line 48"/>
          <p:cNvSpPr>
            <a:spLocks noChangeShapeType="1"/>
          </p:cNvSpPr>
          <p:nvPr/>
        </p:nvSpPr>
        <p:spPr bwMode="auto">
          <a:xfrm>
            <a:off x="109451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18" name="Rectangle 49"/>
          <p:cNvSpPr>
            <a:spLocks noChangeArrowheads="1"/>
          </p:cNvSpPr>
          <p:nvPr/>
        </p:nvSpPr>
        <p:spPr bwMode="auto">
          <a:xfrm>
            <a:off x="85638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219</a:t>
            </a:r>
          </a:p>
        </p:txBody>
      </p:sp>
      <p:sp>
        <p:nvSpPr>
          <p:cNvPr id="32919" name="Rectangle 49"/>
          <p:cNvSpPr>
            <a:spLocks noChangeArrowheads="1"/>
          </p:cNvSpPr>
          <p:nvPr/>
        </p:nvSpPr>
        <p:spPr bwMode="auto">
          <a:xfrm>
            <a:off x="511900"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20" name="Line 48"/>
          <p:cNvSpPr>
            <a:spLocks noChangeShapeType="1"/>
          </p:cNvSpPr>
          <p:nvPr/>
        </p:nvSpPr>
        <p:spPr bwMode="auto">
          <a:xfrm>
            <a:off x="77066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1" name="Rectangle 49"/>
          <p:cNvSpPr>
            <a:spLocks noChangeArrowheads="1"/>
          </p:cNvSpPr>
          <p:nvPr/>
        </p:nvSpPr>
        <p:spPr bwMode="auto">
          <a:xfrm>
            <a:off x="53253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922" name="Rectangle 49"/>
          <p:cNvSpPr>
            <a:spLocks noChangeArrowheads="1"/>
          </p:cNvSpPr>
          <p:nvPr/>
        </p:nvSpPr>
        <p:spPr bwMode="auto">
          <a:xfrm>
            <a:off x="197575" y="49856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mn-cs"/>
              </a:rPr>
              <a:t>0</a:t>
            </a:r>
          </a:p>
        </p:txBody>
      </p:sp>
      <p:sp>
        <p:nvSpPr>
          <p:cNvPr id="32923" name="Line 48"/>
          <p:cNvSpPr>
            <a:spLocks noChangeShapeType="1"/>
          </p:cNvSpPr>
          <p:nvPr/>
        </p:nvSpPr>
        <p:spPr bwMode="auto">
          <a:xfrm rot="5400000">
            <a:off x="734150"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4" name="Rectangle 49"/>
          <p:cNvSpPr>
            <a:spLocks noChangeArrowheads="1"/>
          </p:cNvSpPr>
          <p:nvPr/>
        </p:nvSpPr>
        <p:spPr bwMode="auto">
          <a:xfrm>
            <a:off x="197575" y="47189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25" name="Line 48"/>
          <p:cNvSpPr>
            <a:spLocks noChangeShapeType="1"/>
          </p:cNvSpPr>
          <p:nvPr/>
        </p:nvSpPr>
        <p:spPr bwMode="auto">
          <a:xfrm rot="5400000">
            <a:off x="734150"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6" name="Rectangle 49"/>
          <p:cNvSpPr>
            <a:spLocks noChangeArrowheads="1"/>
          </p:cNvSpPr>
          <p:nvPr/>
        </p:nvSpPr>
        <p:spPr bwMode="auto">
          <a:xfrm>
            <a:off x="197575" y="444428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27" name="Line 48"/>
          <p:cNvSpPr>
            <a:spLocks noChangeShapeType="1"/>
          </p:cNvSpPr>
          <p:nvPr/>
        </p:nvSpPr>
        <p:spPr bwMode="auto">
          <a:xfrm rot="5400000">
            <a:off x="734150"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28" name="Rectangle 49"/>
          <p:cNvSpPr>
            <a:spLocks noChangeArrowheads="1"/>
          </p:cNvSpPr>
          <p:nvPr/>
        </p:nvSpPr>
        <p:spPr bwMode="auto">
          <a:xfrm>
            <a:off x="197575" y="41855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29" name="Line 48"/>
          <p:cNvSpPr>
            <a:spLocks noChangeShapeType="1"/>
          </p:cNvSpPr>
          <p:nvPr/>
        </p:nvSpPr>
        <p:spPr bwMode="auto">
          <a:xfrm rot="5400000">
            <a:off x="734150"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0" name="Rectangle 49"/>
          <p:cNvSpPr>
            <a:spLocks noChangeArrowheads="1"/>
          </p:cNvSpPr>
          <p:nvPr/>
        </p:nvSpPr>
        <p:spPr bwMode="auto">
          <a:xfrm>
            <a:off x="197575" y="3926756"/>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931" name="Line 48"/>
          <p:cNvSpPr>
            <a:spLocks noChangeShapeType="1"/>
          </p:cNvSpPr>
          <p:nvPr/>
        </p:nvSpPr>
        <p:spPr bwMode="auto">
          <a:xfrm rot="5400000">
            <a:off x="734150"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2" name="Rectangle 49"/>
          <p:cNvSpPr>
            <a:spLocks noChangeArrowheads="1"/>
          </p:cNvSpPr>
          <p:nvPr/>
        </p:nvSpPr>
        <p:spPr bwMode="auto">
          <a:xfrm>
            <a:off x="197575" y="365053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933" name="Line 48"/>
          <p:cNvSpPr>
            <a:spLocks noChangeShapeType="1"/>
          </p:cNvSpPr>
          <p:nvPr/>
        </p:nvSpPr>
        <p:spPr bwMode="auto">
          <a:xfrm rot="5400000">
            <a:off x="734150"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4" name="Rectangle 49"/>
          <p:cNvSpPr>
            <a:spLocks noChangeArrowheads="1"/>
          </p:cNvSpPr>
          <p:nvPr/>
        </p:nvSpPr>
        <p:spPr bwMode="auto">
          <a:xfrm>
            <a:off x="197575" y="337906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935" name="Line 48"/>
          <p:cNvSpPr>
            <a:spLocks noChangeShapeType="1"/>
          </p:cNvSpPr>
          <p:nvPr/>
        </p:nvSpPr>
        <p:spPr bwMode="auto">
          <a:xfrm rot="5400000">
            <a:off x="734150"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6" name="Rectangle 49"/>
          <p:cNvSpPr>
            <a:spLocks noChangeArrowheads="1"/>
          </p:cNvSpPr>
          <p:nvPr/>
        </p:nvSpPr>
        <p:spPr bwMode="auto">
          <a:xfrm>
            <a:off x="197575" y="311713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937" name="Line 48"/>
          <p:cNvSpPr>
            <a:spLocks noChangeShapeType="1"/>
          </p:cNvSpPr>
          <p:nvPr/>
        </p:nvSpPr>
        <p:spPr bwMode="auto">
          <a:xfrm rot="5400000">
            <a:off x="734150"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38" name="Rectangle 49"/>
          <p:cNvSpPr>
            <a:spLocks noChangeArrowheads="1"/>
          </p:cNvSpPr>
          <p:nvPr/>
        </p:nvSpPr>
        <p:spPr bwMode="auto">
          <a:xfrm>
            <a:off x="197575" y="285201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939" name="Line 48"/>
          <p:cNvSpPr>
            <a:spLocks noChangeShapeType="1"/>
          </p:cNvSpPr>
          <p:nvPr/>
        </p:nvSpPr>
        <p:spPr bwMode="auto">
          <a:xfrm rot="5400000">
            <a:off x="734150"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40" name="Rectangle 49"/>
          <p:cNvSpPr>
            <a:spLocks noChangeArrowheads="1"/>
          </p:cNvSpPr>
          <p:nvPr/>
        </p:nvSpPr>
        <p:spPr bwMode="auto">
          <a:xfrm>
            <a:off x="197575" y="2577381"/>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941" name="Line 48"/>
          <p:cNvSpPr>
            <a:spLocks noChangeShapeType="1"/>
          </p:cNvSpPr>
          <p:nvPr/>
        </p:nvSpPr>
        <p:spPr bwMode="auto">
          <a:xfrm rot="5400000">
            <a:off x="734150"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42" name="Rectangle 49"/>
          <p:cNvSpPr>
            <a:spLocks noChangeArrowheads="1"/>
          </p:cNvSpPr>
          <p:nvPr/>
        </p:nvSpPr>
        <p:spPr bwMode="auto">
          <a:xfrm>
            <a:off x="197575" y="2312268"/>
            <a:ext cx="517525" cy="261610"/>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943" name="Rectangle 49"/>
          <p:cNvSpPr>
            <a:spLocks noChangeArrowheads="1"/>
          </p:cNvSpPr>
          <p:nvPr/>
        </p:nvSpPr>
        <p:spPr bwMode="auto">
          <a:xfrm>
            <a:off x="2591525" y="5204693"/>
            <a:ext cx="517525" cy="26161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44" name="Freeform 176"/>
          <p:cNvSpPr>
            <a:spLocks/>
          </p:cNvSpPr>
          <p:nvPr/>
        </p:nvSpPr>
        <p:spPr bwMode="auto">
          <a:xfrm>
            <a:off x="6832604" y="4607793"/>
            <a:ext cx="2070100" cy="519113"/>
          </a:xfrm>
          <a:custGeom>
            <a:avLst/>
            <a:gdLst/>
            <a:ahLst/>
            <a:cxnLst>
              <a:cxn ang="0">
                <a:pos x="0" y="327"/>
              </a:cxn>
              <a:cxn ang="0">
                <a:pos x="0" y="208"/>
              </a:cxn>
              <a:cxn ang="0">
                <a:pos x="24" y="208"/>
              </a:cxn>
              <a:cxn ang="0">
                <a:pos x="32" y="138"/>
              </a:cxn>
              <a:cxn ang="0">
                <a:pos x="72" y="140"/>
              </a:cxn>
              <a:cxn ang="0">
                <a:pos x="76" y="96"/>
              </a:cxn>
              <a:cxn ang="0">
                <a:pos x="116" y="94"/>
              </a:cxn>
              <a:cxn ang="0">
                <a:pos x="120" y="60"/>
              </a:cxn>
              <a:cxn ang="0">
                <a:pos x="162" y="62"/>
              </a:cxn>
              <a:cxn ang="0">
                <a:pos x="166" y="46"/>
              </a:cxn>
              <a:cxn ang="0">
                <a:pos x="204" y="46"/>
              </a:cxn>
              <a:cxn ang="0">
                <a:pos x="206" y="10"/>
              </a:cxn>
              <a:cxn ang="0">
                <a:pos x="420" y="12"/>
              </a:cxn>
              <a:cxn ang="0">
                <a:pos x="422" y="6"/>
              </a:cxn>
              <a:cxn ang="0">
                <a:pos x="510" y="6"/>
              </a:cxn>
              <a:cxn ang="0">
                <a:pos x="526" y="0"/>
              </a:cxn>
              <a:cxn ang="0">
                <a:pos x="1304" y="2"/>
              </a:cxn>
            </a:cxnLst>
            <a:rect l="0" t="0" r="r" b="b"/>
            <a:pathLst>
              <a:path w="1304" h="327">
                <a:moveTo>
                  <a:pt x="0" y="327"/>
                </a:moveTo>
                <a:lnTo>
                  <a:pt x="0" y="208"/>
                </a:lnTo>
                <a:lnTo>
                  <a:pt x="24" y="208"/>
                </a:lnTo>
                <a:lnTo>
                  <a:pt x="32" y="138"/>
                </a:lnTo>
                <a:lnTo>
                  <a:pt x="72" y="140"/>
                </a:lnTo>
                <a:lnTo>
                  <a:pt x="76" y="96"/>
                </a:lnTo>
                <a:lnTo>
                  <a:pt x="116" y="94"/>
                </a:lnTo>
                <a:lnTo>
                  <a:pt x="120" y="60"/>
                </a:lnTo>
                <a:lnTo>
                  <a:pt x="162" y="62"/>
                </a:lnTo>
                <a:lnTo>
                  <a:pt x="166" y="46"/>
                </a:lnTo>
                <a:lnTo>
                  <a:pt x="204" y="46"/>
                </a:lnTo>
                <a:lnTo>
                  <a:pt x="206" y="10"/>
                </a:lnTo>
                <a:lnTo>
                  <a:pt x="420" y="12"/>
                </a:lnTo>
                <a:lnTo>
                  <a:pt x="422" y="6"/>
                </a:lnTo>
                <a:lnTo>
                  <a:pt x="510" y="6"/>
                </a:lnTo>
                <a:lnTo>
                  <a:pt x="526" y="0"/>
                </a:lnTo>
                <a:lnTo>
                  <a:pt x="1304" y="2"/>
                </a:lnTo>
              </a:path>
            </a:pathLst>
          </a:custGeom>
          <a:noFill/>
          <a:ln w="38100">
            <a:solidFill>
              <a:schemeClr val="accent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45" name="Freeform 177"/>
          <p:cNvSpPr>
            <a:spLocks/>
          </p:cNvSpPr>
          <p:nvPr/>
        </p:nvSpPr>
        <p:spPr bwMode="auto">
          <a:xfrm>
            <a:off x="6826254" y="4744318"/>
            <a:ext cx="2082800" cy="371475"/>
          </a:xfrm>
          <a:custGeom>
            <a:avLst/>
            <a:gdLst/>
            <a:ahLst/>
            <a:cxnLst>
              <a:cxn ang="0">
                <a:pos x="0" y="234"/>
              </a:cxn>
              <a:cxn ang="0">
                <a:pos x="4" y="177"/>
              </a:cxn>
              <a:cxn ang="0">
                <a:pos x="46" y="177"/>
              </a:cxn>
              <a:cxn ang="0">
                <a:pos x="46" y="123"/>
              </a:cxn>
              <a:cxn ang="0">
                <a:pos x="90" y="123"/>
              </a:cxn>
              <a:cxn ang="0">
                <a:pos x="90" y="82"/>
              </a:cxn>
              <a:cxn ang="0">
                <a:pos x="134" y="82"/>
              </a:cxn>
              <a:cxn ang="0">
                <a:pos x="134" y="66"/>
              </a:cxn>
              <a:cxn ang="0">
                <a:pos x="178" y="66"/>
              </a:cxn>
              <a:cxn ang="0">
                <a:pos x="178" y="56"/>
              </a:cxn>
              <a:cxn ang="0">
                <a:pos x="220" y="56"/>
              </a:cxn>
              <a:cxn ang="0">
                <a:pos x="220" y="53"/>
              </a:cxn>
              <a:cxn ang="0">
                <a:pos x="264" y="53"/>
              </a:cxn>
              <a:cxn ang="0">
                <a:pos x="264" y="47"/>
              </a:cxn>
              <a:cxn ang="0">
                <a:pos x="307" y="47"/>
              </a:cxn>
              <a:cxn ang="0">
                <a:pos x="307" y="45"/>
              </a:cxn>
              <a:cxn ang="0">
                <a:pos x="351" y="45"/>
              </a:cxn>
              <a:cxn ang="0">
                <a:pos x="351" y="42"/>
              </a:cxn>
              <a:cxn ang="0">
                <a:pos x="393" y="42"/>
              </a:cxn>
              <a:cxn ang="0">
                <a:pos x="393" y="37"/>
              </a:cxn>
              <a:cxn ang="0">
                <a:pos x="437" y="37"/>
              </a:cxn>
              <a:cxn ang="0">
                <a:pos x="437" y="29"/>
              </a:cxn>
              <a:cxn ang="0">
                <a:pos x="481" y="29"/>
              </a:cxn>
              <a:cxn ang="0">
                <a:pos x="481" y="24"/>
              </a:cxn>
              <a:cxn ang="0">
                <a:pos x="525" y="24"/>
              </a:cxn>
              <a:cxn ang="0">
                <a:pos x="525" y="20"/>
              </a:cxn>
              <a:cxn ang="0">
                <a:pos x="567" y="20"/>
              </a:cxn>
              <a:cxn ang="0">
                <a:pos x="567" y="17"/>
              </a:cxn>
              <a:cxn ang="0">
                <a:pos x="611" y="17"/>
              </a:cxn>
              <a:cxn ang="0">
                <a:pos x="611" y="10"/>
              </a:cxn>
              <a:cxn ang="0">
                <a:pos x="655" y="10"/>
              </a:cxn>
              <a:cxn ang="0">
                <a:pos x="655" y="6"/>
              </a:cxn>
              <a:cxn ang="0">
                <a:pos x="776" y="6"/>
              </a:cxn>
              <a:cxn ang="0">
                <a:pos x="816" y="0"/>
              </a:cxn>
              <a:cxn ang="0">
                <a:pos x="1058" y="2"/>
              </a:cxn>
              <a:cxn ang="0">
                <a:pos x="1136" y="4"/>
              </a:cxn>
              <a:cxn ang="0">
                <a:pos x="1312" y="2"/>
              </a:cxn>
            </a:cxnLst>
            <a:rect l="0" t="0" r="r" b="b"/>
            <a:pathLst>
              <a:path w="1312" h="234">
                <a:moveTo>
                  <a:pt x="0" y="234"/>
                </a:moveTo>
                <a:lnTo>
                  <a:pt x="4" y="177"/>
                </a:lnTo>
                <a:lnTo>
                  <a:pt x="46" y="177"/>
                </a:lnTo>
                <a:lnTo>
                  <a:pt x="46" y="123"/>
                </a:lnTo>
                <a:lnTo>
                  <a:pt x="90" y="123"/>
                </a:lnTo>
                <a:lnTo>
                  <a:pt x="90" y="82"/>
                </a:lnTo>
                <a:lnTo>
                  <a:pt x="134" y="82"/>
                </a:lnTo>
                <a:lnTo>
                  <a:pt x="134" y="66"/>
                </a:lnTo>
                <a:lnTo>
                  <a:pt x="178" y="66"/>
                </a:lnTo>
                <a:lnTo>
                  <a:pt x="178" y="56"/>
                </a:lnTo>
                <a:lnTo>
                  <a:pt x="220" y="56"/>
                </a:lnTo>
                <a:lnTo>
                  <a:pt x="220" y="53"/>
                </a:lnTo>
                <a:lnTo>
                  <a:pt x="264" y="53"/>
                </a:lnTo>
                <a:lnTo>
                  <a:pt x="264" y="47"/>
                </a:lnTo>
                <a:lnTo>
                  <a:pt x="307" y="47"/>
                </a:lnTo>
                <a:lnTo>
                  <a:pt x="307" y="45"/>
                </a:lnTo>
                <a:lnTo>
                  <a:pt x="351" y="45"/>
                </a:lnTo>
                <a:lnTo>
                  <a:pt x="351" y="42"/>
                </a:lnTo>
                <a:lnTo>
                  <a:pt x="393" y="42"/>
                </a:lnTo>
                <a:lnTo>
                  <a:pt x="393" y="37"/>
                </a:lnTo>
                <a:lnTo>
                  <a:pt x="437" y="37"/>
                </a:lnTo>
                <a:lnTo>
                  <a:pt x="437" y="29"/>
                </a:lnTo>
                <a:lnTo>
                  <a:pt x="481" y="29"/>
                </a:lnTo>
                <a:lnTo>
                  <a:pt x="481" y="24"/>
                </a:lnTo>
                <a:lnTo>
                  <a:pt x="525" y="24"/>
                </a:lnTo>
                <a:lnTo>
                  <a:pt x="525" y="20"/>
                </a:lnTo>
                <a:lnTo>
                  <a:pt x="567" y="20"/>
                </a:lnTo>
                <a:lnTo>
                  <a:pt x="567" y="17"/>
                </a:lnTo>
                <a:lnTo>
                  <a:pt x="611" y="17"/>
                </a:lnTo>
                <a:lnTo>
                  <a:pt x="611" y="10"/>
                </a:lnTo>
                <a:lnTo>
                  <a:pt x="655" y="10"/>
                </a:lnTo>
                <a:lnTo>
                  <a:pt x="655" y="6"/>
                </a:lnTo>
                <a:lnTo>
                  <a:pt x="776" y="6"/>
                </a:lnTo>
                <a:lnTo>
                  <a:pt x="816" y="0"/>
                </a:lnTo>
                <a:lnTo>
                  <a:pt x="1058" y="2"/>
                </a:lnTo>
                <a:lnTo>
                  <a:pt x="1136" y="4"/>
                </a:lnTo>
                <a:lnTo>
                  <a:pt x="1312" y="2"/>
                </a:lnTo>
              </a:path>
            </a:pathLst>
          </a:custGeom>
          <a:noFill/>
          <a:ln w="38100">
            <a:solidFill>
              <a:schemeClr val="accent2"/>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46" name="Rectangle 16"/>
          <p:cNvSpPr>
            <a:spLocks noChangeArrowheads="1"/>
          </p:cNvSpPr>
          <p:nvPr/>
        </p:nvSpPr>
        <p:spPr bwMode="auto">
          <a:xfrm rot="-5400000">
            <a:off x="5824608" y="3628237"/>
            <a:ext cx="98296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ヒラギノ角ゴ Pro W3"/>
              </a:rPr>
              <a:t>RRT (%)</a:t>
            </a:r>
          </a:p>
        </p:txBody>
      </p:sp>
      <p:sp>
        <p:nvSpPr>
          <p:cNvPr id="32947" name="Rectangle 179"/>
          <p:cNvSpPr>
            <a:spLocks noChangeArrowheads="1"/>
          </p:cNvSpPr>
          <p:nvPr/>
        </p:nvSpPr>
        <p:spPr bwMode="auto">
          <a:xfrm>
            <a:off x="6907939" y="4861650"/>
            <a:ext cx="1830388" cy="27463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Culprit-lesion-only PCI</a:t>
            </a:r>
          </a:p>
        </p:txBody>
      </p:sp>
      <p:sp>
        <p:nvSpPr>
          <p:cNvPr id="32948" name="Rectangle 180"/>
          <p:cNvSpPr>
            <a:spLocks noChangeArrowheads="1"/>
          </p:cNvSpPr>
          <p:nvPr/>
        </p:nvSpPr>
        <p:spPr bwMode="auto">
          <a:xfrm>
            <a:off x="7108251" y="4330702"/>
            <a:ext cx="1301750" cy="2746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Multivessel PCI</a:t>
            </a:r>
          </a:p>
        </p:txBody>
      </p:sp>
      <p:sp>
        <p:nvSpPr>
          <p:cNvPr id="32949" name="Rectangle 6"/>
          <p:cNvSpPr>
            <a:spLocks noChangeArrowheads="1"/>
          </p:cNvSpPr>
          <p:nvPr/>
        </p:nvSpPr>
        <p:spPr bwMode="auto">
          <a:xfrm>
            <a:off x="7503082" y="5372248"/>
            <a:ext cx="673582" cy="33855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EE9E"/>
                </a:solidFill>
                <a:effectLst/>
                <a:uLnTx/>
                <a:uFillTx/>
                <a:latin typeface="Arial"/>
                <a:ea typeface="MS PGothic" pitchFamily="34" charset="-128"/>
                <a:cs typeface="+mn-cs"/>
              </a:rPr>
              <a:t>Days</a:t>
            </a:r>
          </a:p>
        </p:txBody>
      </p:sp>
      <p:sp>
        <p:nvSpPr>
          <p:cNvPr id="32950" name="Line 48"/>
          <p:cNvSpPr>
            <a:spLocks noChangeShapeType="1"/>
          </p:cNvSpPr>
          <p:nvPr/>
        </p:nvSpPr>
        <p:spPr bwMode="auto">
          <a:xfrm rot="5400000">
            <a:off x="6773867" y="50856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1" name="Line 48"/>
          <p:cNvSpPr>
            <a:spLocks noChangeShapeType="1"/>
          </p:cNvSpPr>
          <p:nvPr/>
        </p:nvSpPr>
        <p:spPr bwMode="auto">
          <a:xfrm rot="5400000">
            <a:off x="7850192" y="4071218"/>
            <a:ext cx="0" cy="2095500"/>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3" name="Rectangle 49"/>
          <p:cNvSpPr>
            <a:spLocks noChangeArrowheads="1"/>
          </p:cNvSpPr>
          <p:nvPr/>
        </p:nvSpPr>
        <p:spPr bwMode="auto">
          <a:xfrm>
            <a:off x="79390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54" name="Line 48"/>
          <p:cNvSpPr>
            <a:spLocks noChangeShapeType="1"/>
          </p:cNvSpPr>
          <p:nvPr/>
        </p:nvSpPr>
        <p:spPr bwMode="auto">
          <a:xfrm>
            <a:off x="81978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5" name="Rectangle 49"/>
          <p:cNvSpPr>
            <a:spLocks noChangeArrowheads="1"/>
          </p:cNvSpPr>
          <p:nvPr/>
        </p:nvSpPr>
        <p:spPr bwMode="auto">
          <a:xfrm>
            <a:off x="8296279"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25</a:t>
            </a:r>
          </a:p>
        </p:txBody>
      </p:sp>
      <p:sp>
        <p:nvSpPr>
          <p:cNvPr id="32956" name="Line 48"/>
          <p:cNvSpPr>
            <a:spLocks noChangeShapeType="1"/>
          </p:cNvSpPr>
          <p:nvPr/>
        </p:nvSpPr>
        <p:spPr bwMode="auto">
          <a:xfrm>
            <a:off x="8555042"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7" name="Rectangle 49"/>
          <p:cNvSpPr>
            <a:spLocks noChangeArrowheads="1"/>
          </p:cNvSpPr>
          <p:nvPr/>
        </p:nvSpPr>
        <p:spPr bwMode="auto">
          <a:xfrm>
            <a:off x="8645529" y="5204693"/>
            <a:ext cx="482600"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58" name="Line 48"/>
          <p:cNvSpPr>
            <a:spLocks noChangeShapeType="1"/>
          </p:cNvSpPr>
          <p:nvPr/>
        </p:nvSpPr>
        <p:spPr bwMode="auto">
          <a:xfrm>
            <a:off x="8886829"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59" name="Rectangle 49"/>
          <p:cNvSpPr>
            <a:spLocks noChangeArrowheads="1"/>
          </p:cNvSpPr>
          <p:nvPr/>
        </p:nvSpPr>
        <p:spPr bwMode="auto">
          <a:xfrm>
            <a:off x="86455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193</a:t>
            </a:r>
          </a:p>
        </p:txBody>
      </p:sp>
      <p:sp>
        <p:nvSpPr>
          <p:cNvPr id="32960" name="Rectangle 49"/>
          <p:cNvSpPr>
            <a:spLocks noChangeArrowheads="1"/>
          </p:cNvSpPr>
          <p:nvPr/>
        </p:nvSpPr>
        <p:spPr bwMode="auto">
          <a:xfrm>
            <a:off x="8310567"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189</a:t>
            </a:r>
          </a:p>
        </p:txBody>
      </p:sp>
      <p:sp>
        <p:nvSpPr>
          <p:cNvPr id="32961" name="Rectangle 49"/>
          <p:cNvSpPr>
            <a:spLocks noChangeArrowheads="1"/>
          </p:cNvSpPr>
          <p:nvPr/>
        </p:nvSpPr>
        <p:spPr bwMode="auto">
          <a:xfrm>
            <a:off x="79597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192</a:t>
            </a:r>
          </a:p>
        </p:txBody>
      </p:sp>
      <p:sp>
        <p:nvSpPr>
          <p:cNvPr id="32962" name="Rectangle 49"/>
          <p:cNvSpPr>
            <a:spLocks noChangeArrowheads="1"/>
          </p:cNvSpPr>
          <p:nvPr/>
        </p:nvSpPr>
        <p:spPr bwMode="auto">
          <a:xfrm>
            <a:off x="75834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15</a:t>
            </a:r>
          </a:p>
        </p:txBody>
      </p:sp>
      <p:sp>
        <p:nvSpPr>
          <p:cNvPr id="32963" name="Line 48"/>
          <p:cNvSpPr>
            <a:spLocks noChangeShapeType="1"/>
          </p:cNvSpPr>
          <p:nvPr/>
        </p:nvSpPr>
        <p:spPr bwMode="auto">
          <a:xfrm>
            <a:off x="78422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64" name="Rectangle 49"/>
          <p:cNvSpPr>
            <a:spLocks noChangeArrowheads="1"/>
          </p:cNvSpPr>
          <p:nvPr/>
        </p:nvSpPr>
        <p:spPr bwMode="auto">
          <a:xfrm>
            <a:off x="76041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198</a:t>
            </a:r>
          </a:p>
        </p:txBody>
      </p:sp>
      <p:sp>
        <p:nvSpPr>
          <p:cNvPr id="32965" name="Rectangle 49"/>
          <p:cNvSpPr>
            <a:spLocks noChangeArrowheads="1"/>
          </p:cNvSpPr>
          <p:nvPr/>
        </p:nvSpPr>
        <p:spPr bwMode="auto">
          <a:xfrm>
            <a:off x="7227892"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66" name="Line 48"/>
          <p:cNvSpPr>
            <a:spLocks noChangeShapeType="1"/>
          </p:cNvSpPr>
          <p:nvPr/>
        </p:nvSpPr>
        <p:spPr bwMode="auto">
          <a:xfrm>
            <a:off x="7486654"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67" name="Rectangle 49"/>
          <p:cNvSpPr>
            <a:spLocks noChangeArrowheads="1"/>
          </p:cNvSpPr>
          <p:nvPr/>
        </p:nvSpPr>
        <p:spPr bwMode="auto">
          <a:xfrm>
            <a:off x="7248529"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207</a:t>
            </a:r>
          </a:p>
        </p:txBody>
      </p:sp>
      <p:sp>
        <p:nvSpPr>
          <p:cNvPr id="32968" name="Rectangle 49"/>
          <p:cNvSpPr>
            <a:spLocks noChangeArrowheads="1"/>
          </p:cNvSpPr>
          <p:nvPr/>
        </p:nvSpPr>
        <p:spPr bwMode="auto">
          <a:xfrm>
            <a:off x="6877054"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a:t>
            </a:r>
          </a:p>
        </p:txBody>
      </p:sp>
      <p:sp>
        <p:nvSpPr>
          <p:cNvPr id="32969" name="Line 48"/>
          <p:cNvSpPr>
            <a:spLocks noChangeShapeType="1"/>
          </p:cNvSpPr>
          <p:nvPr/>
        </p:nvSpPr>
        <p:spPr bwMode="auto">
          <a:xfrm>
            <a:off x="713581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0" name="Rectangle 49"/>
          <p:cNvSpPr>
            <a:spLocks noChangeArrowheads="1"/>
          </p:cNvSpPr>
          <p:nvPr/>
        </p:nvSpPr>
        <p:spPr bwMode="auto">
          <a:xfrm>
            <a:off x="689769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219</a:t>
            </a:r>
          </a:p>
        </p:txBody>
      </p:sp>
      <p:sp>
        <p:nvSpPr>
          <p:cNvPr id="32971" name="Rectangle 49"/>
          <p:cNvSpPr>
            <a:spLocks noChangeArrowheads="1"/>
          </p:cNvSpPr>
          <p:nvPr/>
        </p:nvSpPr>
        <p:spPr bwMode="auto">
          <a:xfrm>
            <a:off x="6553204" y="5204693"/>
            <a:ext cx="517525" cy="2746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72" name="Line 48"/>
          <p:cNvSpPr>
            <a:spLocks noChangeShapeType="1"/>
          </p:cNvSpPr>
          <p:nvPr/>
        </p:nvSpPr>
        <p:spPr bwMode="auto">
          <a:xfrm>
            <a:off x="6811967" y="51189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3" name="Rectangle 49"/>
          <p:cNvSpPr>
            <a:spLocks noChangeArrowheads="1"/>
          </p:cNvSpPr>
          <p:nvPr/>
        </p:nvSpPr>
        <p:spPr bwMode="auto">
          <a:xfrm>
            <a:off x="6573842" y="5706490"/>
            <a:ext cx="482600" cy="3651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S PGothic" pitchFamily="34" charset="-128"/>
                <a:cs typeface="+mn-cs"/>
              </a:rPr>
              <a:t>344</a:t>
            </a:r>
          </a:p>
        </p:txBody>
      </p:sp>
      <p:sp>
        <p:nvSpPr>
          <p:cNvPr id="32974" name="Rectangle 49"/>
          <p:cNvSpPr>
            <a:spLocks noChangeArrowheads="1"/>
          </p:cNvSpPr>
          <p:nvPr/>
        </p:nvSpPr>
        <p:spPr bwMode="auto">
          <a:xfrm>
            <a:off x="6238879" y="49856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0</a:t>
            </a:r>
          </a:p>
        </p:txBody>
      </p:sp>
      <p:sp>
        <p:nvSpPr>
          <p:cNvPr id="32975" name="Line 48"/>
          <p:cNvSpPr>
            <a:spLocks noChangeShapeType="1"/>
          </p:cNvSpPr>
          <p:nvPr/>
        </p:nvSpPr>
        <p:spPr bwMode="auto">
          <a:xfrm rot="5400000">
            <a:off x="6775455" y="48189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6" name="Rectangle 49"/>
          <p:cNvSpPr>
            <a:spLocks noChangeArrowheads="1"/>
          </p:cNvSpPr>
          <p:nvPr/>
        </p:nvSpPr>
        <p:spPr bwMode="auto">
          <a:xfrm>
            <a:off x="6238879" y="47189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a:t>
            </a:r>
          </a:p>
        </p:txBody>
      </p:sp>
      <p:sp>
        <p:nvSpPr>
          <p:cNvPr id="32977" name="Line 48"/>
          <p:cNvSpPr>
            <a:spLocks noChangeShapeType="1"/>
          </p:cNvSpPr>
          <p:nvPr/>
        </p:nvSpPr>
        <p:spPr bwMode="auto">
          <a:xfrm rot="5400000">
            <a:off x="6775455" y="45442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78" name="Rectangle 49"/>
          <p:cNvSpPr>
            <a:spLocks noChangeArrowheads="1"/>
          </p:cNvSpPr>
          <p:nvPr/>
        </p:nvSpPr>
        <p:spPr bwMode="auto">
          <a:xfrm>
            <a:off x="6238879" y="44442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20</a:t>
            </a:r>
          </a:p>
        </p:txBody>
      </p:sp>
      <p:sp>
        <p:nvSpPr>
          <p:cNvPr id="32979" name="Line 48"/>
          <p:cNvSpPr>
            <a:spLocks noChangeShapeType="1"/>
          </p:cNvSpPr>
          <p:nvPr/>
        </p:nvSpPr>
        <p:spPr bwMode="auto">
          <a:xfrm rot="5400000">
            <a:off x="6775455" y="42855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0" name="Rectangle 49"/>
          <p:cNvSpPr>
            <a:spLocks noChangeArrowheads="1"/>
          </p:cNvSpPr>
          <p:nvPr/>
        </p:nvSpPr>
        <p:spPr bwMode="auto">
          <a:xfrm>
            <a:off x="6238879" y="41855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30</a:t>
            </a:r>
          </a:p>
        </p:txBody>
      </p:sp>
      <p:sp>
        <p:nvSpPr>
          <p:cNvPr id="32981" name="Line 48"/>
          <p:cNvSpPr>
            <a:spLocks noChangeShapeType="1"/>
          </p:cNvSpPr>
          <p:nvPr/>
        </p:nvSpPr>
        <p:spPr bwMode="auto">
          <a:xfrm rot="5400000">
            <a:off x="6775455" y="4026768"/>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2" name="Rectangle 49"/>
          <p:cNvSpPr>
            <a:spLocks noChangeArrowheads="1"/>
          </p:cNvSpPr>
          <p:nvPr/>
        </p:nvSpPr>
        <p:spPr bwMode="auto">
          <a:xfrm>
            <a:off x="6238879" y="3926756"/>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40</a:t>
            </a:r>
          </a:p>
        </p:txBody>
      </p:sp>
      <p:sp>
        <p:nvSpPr>
          <p:cNvPr id="32983" name="Line 48"/>
          <p:cNvSpPr>
            <a:spLocks noChangeShapeType="1"/>
          </p:cNvSpPr>
          <p:nvPr/>
        </p:nvSpPr>
        <p:spPr bwMode="auto">
          <a:xfrm rot="5400000">
            <a:off x="6775455" y="37505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4" name="Rectangle 49"/>
          <p:cNvSpPr>
            <a:spLocks noChangeArrowheads="1"/>
          </p:cNvSpPr>
          <p:nvPr/>
        </p:nvSpPr>
        <p:spPr bwMode="auto">
          <a:xfrm>
            <a:off x="6238879" y="36505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50</a:t>
            </a:r>
          </a:p>
        </p:txBody>
      </p:sp>
      <p:sp>
        <p:nvSpPr>
          <p:cNvPr id="32985" name="Line 48"/>
          <p:cNvSpPr>
            <a:spLocks noChangeShapeType="1"/>
          </p:cNvSpPr>
          <p:nvPr/>
        </p:nvSpPr>
        <p:spPr bwMode="auto">
          <a:xfrm rot="5400000">
            <a:off x="6775455" y="34790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6" name="Rectangle 49"/>
          <p:cNvSpPr>
            <a:spLocks noChangeArrowheads="1"/>
          </p:cNvSpPr>
          <p:nvPr/>
        </p:nvSpPr>
        <p:spPr bwMode="auto">
          <a:xfrm>
            <a:off x="6238879" y="33790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60</a:t>
            </a:r>
          </a:p>
        </p:txBody>
      </p:sp>
      <p:sp>
        <p:nvSpPr>
          <p:cNvPr id="32987" name="Line 48"/>
          <p:cNvSpPr>
            <a:spLocks noChangeShapeType="1"/>
          </p:cNvSpPr>
          <p:nvPr/>
        </p:nvSpPr>
        <p:spPr bwMode="auto">
          <a:xfrm rot="5400000">
            <a:off x="6775455" y="321714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88" name="Rectangle 49"/>
          <p:cNvSpPr>
            <a:spLocks noChangeArrowheads="1"/>
          </p:cNvSpPr>
          <p:nvPr/>
        </p:nvSpPr>
        <p:spPr bwMode="auto">
          <a:xfrm>
            <a:off x="6238879" y="311713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70</a:t>
            </a:r>
          </a:p>
        </p:txBody>
      </p:sp>
      <p:sp>
        <p:nvSpPr>
          <p:cNvPr id="32989" name="Line 48"/>
          <p:cNvSpPr>
            <a:spLocks noChangeShapeType="1"/>
          </p:cNvSpPr>
          <p:nvPr/>
        </p:nvSpPr>
        <p:spPr bwMode="auto">
          <a:xfrm rot="5400000">
            <a:off x="6775455" y="295203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0" name="Rectangle 49"/>
          <p:cNvSpPr>
            <a:spLocks noChangeArrowheads="1"/>
          </p:cNvSpPr>
          <p:nvPr/>
        </p:nvSpPr>
        <p:spPr bwMode="auto">
          <a:xfrm>
            <a:off x="6238879" y="285201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80</a:t>
            </a:r>
          </a:p>
        </p:txBody>
      </p:sp>
      <p:sp>
        <p:nvSpPr>
          <p:cNvPr id="32991" name="Line 48"/>
          <p:cNvSpPr>
            <a:spLocks noChangeShapeType="1"/>
          </p:cNvSpPr>
          <p:nvPr/>
        </p:nvSpPr>
        <p:spPr bwMode="auto">
          <a:xfrm rot="5400000">
            <a:off x="6775455" y="2677393"/>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2" name="Rectangle 49"/>
          <p:cNvSpPr>
            <a:spLocks noChangeArrowheads="1"/>
          </p:cNvSpPr>
          <p:nvPr/>
        </p:nvSpPr>
        <p:spPr bwMode="auto">
          <a:xfrm>
            <a:off x="6238879" y="2577381"/>
            <a:ext cx="517525" cy="274637"/>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90</a:t>
            </a:r>
          </a:p>
        </p:txBody>
      </p:sp>
      <p:sp>
        <p:nvSpPr>
          <p:cNvPr id="32993" name="Line 48"/>
          <p:cNvSpPr>
            <a:spLocks noChangeShapeType="1"/>
          </p:cNvSpPr>
          <p:nvPr/>
        </p:nvSpPr>
        <p:spPr bwMode="auto">
          <a:xfrm rot="5400000">
            <a:off x="6775455" y="2412280"/>
            <a:ext cx="0" cy="73025"/>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94" name="Rectangle 49"/>
          <p:cNvSpPr>
            <a:spLocks noChangeArrowheads="1"/>
          </p:cNvSpPr>
          <p:nvPr/>
        </p:nvSpPr>
        <p:spPr bwMode="auto">
          <a:xfrm>
            <a:off x="6238879" y="2312268"/>
            <a:ext cx="517525" cy="274638"/>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mn-cs"/>
              </a:rPr>
              <a:t>100</a:t>
            </a:r>
          </a:p>
        </p:txBody>
      </p:sp>
      <p:sp>
        <p:nvSpPr>
          <p:cNvPr id="32901" name="Line 48"/>
          <p:cNvSpPr>
            <a:spLocks noChangeShapeType="1"/>
          </p:cNvSpPr>
          <p:nvPr/>
        </p:nvSpPr>
        <p:spPr bwMode="auto">
          <a:xfrm>
            <a:off x="761137"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952" name="Line 48"/>
          <p:cNvSpPr>
            <a:spLocks noChangeShapeType="1"/>
          </p:cNvSpPr>
          <p:nvPr/>
        </p:nvSpPr>
        <p:spPr bwMode="auto">
          <a:xfrm>
            <a:off x="6802442" y="2448793"/>
            <a:ext cx="0" cy="2681288"/>
          </a:xfrm>
          <a:prstGeom prst="line">
            <a:avLst/>
          </a:prstGeom>
          <a:noFill/>
          <a:ln w="1905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E220669F-FF4C-A64F-B4A9-9208DBC62976}"/>
              </a:ext>
            </a:extLst>
          </p:cNvPr>
          <p:cNvSpPr/>
          <p:nvPr/>
        </p:nvSpPr>
        <p:spPr>
          <a:xfrm>
            <a:off x="2375231" y="3395289"/>
            <a:ext cx="619080" cy="272767"/>
          </a:xfrm>
          <a:prstGeom prst="rect">
            <a:avLst/>
          </a:prstGeom>
        </p:spPr>
        <p:txBody>
          <a:bodyPr wrap="non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55.4%</a:t>
            </a:r>
          </a:p>
        </p:txBody>
      </p:sp>
      <p:sp>
        <p:nvSpPr>
          <p:cNvPr id="4" name="Rectangle 3">
            <a:extLst>
              <a:ext uri="{FF2B5EF4-FFF2-40B4-BE49-F238E27FC236}">
                <a16:creationId xmlns:a16="http://schemas.microsoft.com/office/drawing/2014/main" id="{DD70B910-CF3F-8F48-9D5E-EC1CF1CB9D12}"/>
              </a:ext>
            </a:extLst>
          </p:cNvPr>
          <p:cNvSpPr/>
          <p:nvPr/>
        </p:nvSpPr>
        <p:spPr>
          <a:xfrm>
            <a:off x="2375231" y="3946297"/>
            <a:ext cx="61908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45.9%</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77B7FA82-D4CD-CC4C-AB96-816FFAFFE374}"/>
              </a:ext>
            </a:extLst>
          </p:cNvPr>
          <p:cNvSpPr/>
          <p:nvPr/>
        </p:nvSpPr>
        <p:spPr>
          <a:xfrm>
            <a:off x="5395215" y="3502951"/>
            <a:ext cx="66236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51.6%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5772AB8-D602-E74A-83DB-B85AC355CC50}"/>
              </a:ext>
            </a:extLst>
          </p:cNvPr>
          <p:cNvSpPr/>
          <p:nvPr/>
        </p:nvSpPr>
        <p:spPr>
          <a:xfrm>
            <a:off x="5404065" y="4023362"/>
            <a:ext cx="619080" cy="272767"/>
          </a:xfrm>
          <a:prstGeom prst="rect">
            <a:avLst/>
          </a:prstGeom>
        </p:spPr>
        <p:txBody>
          <a:bodyPr wrap="non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43.3%</a:t>
            </a:r>
          </a:p>
        </p:txBody>
      </p:sp>
      <p:sp>
        <p:nvSpPr>
          <p:cNvPr id="8" name="Rectangle 7">
            <a:extLst>
              <a:ext uri="{FF2B5EF4-FFF2-40B4-BE49-F238E27FC236}">
                <a16:creationId xmlns:a16="http://schemas.microsoft.com/office/drawing/2014/main" id="{A32A6178-A767-3641-B777-76B362A69C2C}"/>
              </a:ext>
            </a:extLst>
          </p:cNvPr>
          <p:cNvSpPr/>
          <p:nvPr/>
        </p:nvSpPr>
        <p:spPr>
          <a:xfrm>
            <a:off x="8571102" y="4328162"/>
            <a:ext cx="619080" cy="272767"/>
          </a:xfrm>
          <a:prstGeom prst="rect">
            <a:avLst/>
          </a:prstGeom>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16.4%</a:t>
            </a:r>
          </a:p>
        </p:txBody>
      </p:sp>
      <p:sp>
        <p:nvSpPr>
          <p:cNvPr id="174" name="Rectangle 173">
            <a:extLst>
              <a:ext uri="{FF2B5EF4-FFF2-40B4-BE49-F238E27FC236}">
                <a16:creationId xmlns:a16="http://schemas.microsoft.com/office/drawing/2014/main" id="{E00441FC-21C9-FF44-89D9-699189662247}"/>
              </a:ext>
            </a:extLst>
          </p:cNvPr>
          <p:cNvSpPr/>
          <p:nvPr/>
        </p:nvSpPr>
        <p:spPr>
          <a:xfrm>
            <a:off x="8582516" y="4757653"/>
            <a:ext cx="607666" cy="272767"/>
          </a:xfrm>
          <a:prstGeom prst="rect">
            <a:avLst/>
          </a:prstGeom>
        </p:spPr>
        <p:txBody>
          <a:bodyPr wrap="non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11.6%</a:t>
            </a:r>
          </a:p>
        </p:txBody>
      </p:sp>
      <p:sp>
        <p:nvSpPr>
          <p:cNvPr id="9" name="TextBox 8">
            <a:extLst>
              <a:ext uri="{FF2B5EF4-FFF2-40B4-BE49-F238E27FC236}">
                <a16:creationId xmlns:a16="http://schemas.microsoft.com/office/drawing/2014/main" id="{25F57A83-0D67-42DA-AB23-17E45AB24ED0}"/>
              </a:ext>
            </a:extLst>
          </p:cNvPr>
          <p:cNvSpPr txBox="1"/>
          <p:nvPr/>
        </p:nvSpPr>
        <p:spPr>
          <a:xfrm>
            <a:off x="696331" y="1581150"/>
            <a:ext cx="8096836" cy="3785652"/>
          </a:xfrm>
          <a:prstGeom prst="rect">
            <a:avLst/>
          </a:prstGeom>
          <a:solidFill>
            <a:schemeClr val="accent5">
              <a:lumMod val="25000"/>
            </a:schemeClr>
          </a:solidFill>
        </p:spPr>
        <p:txBody>
          <a:bodyPr wrap="square" rtlCol="0">
            <a:spAutoFit/>
          </a:bodyPr>
          <a:lstStyle/>
          <a:p>
            <a:pPr algn="ctr"/>
            <a:r>
              <a:rPr lang="en-US" sz="4800" dirty="0" err="1"/>
              <a:t>Không</a:t>
            </a:r>
            <a:r>
              <a:rPr lang="en-US" sz="4800" dirty="0"/>
              <a:t> </a:t>
            </a:r>
            <a:r>
              <a:rPr lang="en-US" sz="4800" dirty="0" err="1"/>
              <a:t>nên</a:t>
            </a:r>
            <a:r>
              <a:rPr lang="en-US" sz="4800" dirty="0"/>
              <a:t> can </a:t>
            </a:r>
            <a:r>
              <a:rPr lang="en-US" sz="4800" dirty="0" err="1"/>
              <a:t>thiệp</a:t>
            </a:r>
            <a:r>
              <a:rPr lang="en-US" sz="4800" dirty="0"/>
              <a:t> </a:t>
            </a:r>
            <a:r>
              <a:rPr lang="en-US" sz="4800" dirty="0" err="1"/>
              <a:t>nhiều</a:t>
            </a:r>
            <a:r>
              <a:rPr lang="en-US" sz="4800" dirty="0"/>
              <a:t> </a:t>
            </a:r>
            <a:r>
              <a:rPr lang="en-US" sz="4800" dirty="0" err="1"/>
              <a:t>nhánh</a:t>
            </a:r>
            <a:r>
              <a:rPr lang="en-US" sz="4800" dirty="0"/>
              <a:t> ĐMV </a:t>
            </a:r>
            <a:r>
              <a:rPr lang="en-US" sz="4800" dirty="0" err="1"/>
              <a:t>không</a:t>
            </a:r>
            <a:r>
              <a:rPr lang="en-US" sz="4800" dirty="0"/>
              <a:t> </a:t>
            </a:r>
            <a:r>
              <a:rPr lang="en-US" sz="4800" dirty="0" err="1"/>
              <a:t>phải</a:t>
            </a:r>
            <a:r>
              <a:rPr lang="en-US" sz="4800" dirty="0"/>
              <a:t> </a:t>
            </a:r>
            <a:r>
              <a:rPr lang="en-US" sz="4800" dirty="0" err="1"/>
              <a:t>thủ</a:t>
            </a:r>
            <a:r>
              <a:rPr lang="en-US" sz="4800" dirty="0"/>
              <a:t> </a:t>
            </a:r>
            <a:r>
              <a:rPr lang="en-US" sz="4800" dirty="0" err="1"/>
              <a:t>phạm</a:t>
            </a:r>
            <a:r>
              <a:rPr lang="en-US" sz="4800" dirty="0"/>
              <a:t> </a:t>
            </a:r>
            <a:r>
              <a:rPr lang="en-US" sz="4800" dirty="0" err="1"/>
              <a:t>sớm</a:t>
            </a:r>
            <a:r>
              <a:rPr lang="en-US" sz="4800" dirty="0"/>
              <a:t>/</a:t>
            </a:r>
            <a:r>
              <a:rPr lang="en-US" sz="4800" dirty="0" err="1"/>
              <a:t>trong</a:t>
            </a:r>
            <a:r>
              <a:rPr lang="en-US" sz="4800" dirty="0"/>
              <a:t> </a:t>
            </a:r>
            <a:r>
              <a:rPr lang="en-US" sz="4800" dirty="0" err="1"/>
              <a:t>cùng</a:t>
            </a:r>
            <a:r>
              <a:rPr lang="en-US" sz="4800" dirty="0"/>
              <a:t> </a:t>
            </a:r>
            <a:r>
              <a:rPr lang="en-US" sz="4800" dirty="0" err="1"/>
              <a:t>thì</a:t>
            </a:r>
            <a:r>
              <a:rPr lang="en-US" sz="4800" dirty="0"/>
              <a:t> </a:t>
            </a:r>
            <a:r>
              <a:rPr lang="en-US" sz="4800" dirty="0" err="1"/>
              <a:t>với</a:t>
            </a:r>
            <a:r>
              <a:rPr lang="en-US" sz="4800" dirty="0"/>
              <a:t> can </a:t>
            </a:r>
            <a:r>
              <a:rPr lang="en-US" sz="4800" dirty="0" err="1"/>
              <a:t>thiệp</a:t>
            </a:r>
            <a:r>
              <a:rPr lang="en-US" sz="4800" dirty="0"/>
              <a:t> ĐMV </a:t>
            </a:r>
            <a:r>
              <a:rPr lang="en-US" sz="4800" dirty="0" err="1"/>
              <a:t>thủ</a:t>
            </a:r>
            <a:r>
              <a:rPr lang="en-US" sz="4800" dirty="0"/>
              <a:t> </a:t>
            </a:r>
            <a:r>
              <a:rPr lang="en-US" sz="4800" dirty="0" err="1"/>
              <a:t>phạm</a:t>
            </a:r>
            <a:r>
              <a:rPr lang="en-US" sz="4800" dirty="0"/>
              <a:t> ở </a:t>
            </a:r>
            <a:r>
              <a:rPr lang="en-US" sz="4800" dirty="0" err="1"/>
              <a:t>bệnh</a:t>
            </a:r>
            <a:r>
              <a:rPr lang="en-US" sz="4800" dirty="0"/>
              <a:t> </a:t>
            </a:r>
            <a:r>
              <a:rPr lang="en-US" sz="4800" dirty="0" err="1"/>
              <a:t>nhân</a:t>
            </a:r>
            <a:r>
              <a:rPr lang="en-US" sz="4800" dirty="0"/>
              <a:t> shock </a:t>
            </a:r>
            <a:r>
              <a:rPr lang="en-US" sz="4800" dirty="0" err="1"/>
              <a:t>tim</a:t>
            </a:r>
            <a:endParaRPr lang="en-US" sz="4800" dirty="0"/>
          </a:p>
        </p:txBody>
      </p:sp>
    </p:spTree>
    <p:extLst>
      <p:ext uri="{BB962C8B-B14F-4D97-AF65-F5344CB8AC3E}">
        <p14:creationId xmlns:p14="http://schemas.microsoft.com/office/powerpoint/2010/main" val="1647299767"/>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75AB-EC4E-5D45-BDD4-A68700F1F0FA}"/>
              </a:ext>
            </a:extLst>
          </p:cNvPr>
          <p:cNvSpPr>
            <a:spLocks noGrp="1"/>
          </p:cNvSpPr>
          <p:nvPr>
            <p:ph type="title"/>
          </p:nvPr>
        </p:nvSpPr>
        <p:spPr>
          <a:xfrm>
            <a:off x="123825" y="212738"/>
            <a:ext cx="8896350" cy="755650"/>
          </a:xfrm>
        </p:spPr>
        <p:txBody>
          <a:bodyPr/>
          <a:lstStyle/>
          <a:p>
            <a:r>
              <a:rPr lang="en-US" sz="4000" dirty="0" err="1"/>
              <a:t>Các</a:t>
            </a:r>
            <a:r>
              <a:rPr lang="en-US" sz="4000" dirty="0"/>
              <a:t> </a:t>
            </a:r>
            <a:r>
              <a:rPr lang="en-US" sz="4000" dirty="0" err="1"/>
              <a:t>thiết</a:t>
            </a:r>
            <a:r>
              <a:rPr lang="en-US" sz="4000" dirty="0"/>
              <a:t> </a:t>
            </a:r>
            <a:r>
              <a:rPr lang="en-US" sz="4000" dirty="0" err="1"/>
              <a:t>bị</a:t>
            </a:r>
            <a:r>
              <a:rPr lang="en-US" sz="4000" dirty="0"/>
              <a:t> c</a:t>
            </a:r>
            <a:r>
              <a:rPr lang="vi-VN" sz="4000" dirty="0"/>
              <a:t>ơ</a:t>
            </a:r>
            <a:r>
              <a:rPr lang="en-US" sz="4000" dirty="0"/>
              <a:t> </a:t>
            </a:r>
            <a:r>
              <a:rPr lang="en-US" sz="4000" dirty="0" err="1"/>
              <a:t>học</a:t>
            </a:r>
            <a:r>
              <a:rPr lang="en-US" sz="4000" dirty="0"/>
              <a:t> </a:t>
            </a:r>
            <a:r>
              <a:rPr lang="en-US" sz="4000" dirty="0" err="1"/>
              <a:t>hỗ</a:t>
            </a:r>
            <a:r>
              <a:rPr lang="en-US" sz="4000" dirty="0"/>
              <a:t> </a:t>
            </a:r>
            <a:r>
              <a:rPr lang="en-US" sz="4000" dirty="0" err="1"/>
              <a:t>trợ</a:t>
            </a:r>
            <a:r>
              <a:rPr lang="en-US" sz="4000" dirty="0"/>
              <a:t> </a:t>
            </a:r>
            <a:r>
              <a:rPr lang="en-US" sz="4000" dirty="0" err="1"/>
              <a:t>tuần</a:t>
            </a:r>
            <a:r>
              <a:rPr lang="en-US" sz="4000" dirty="0"/>
              <a:t> </a:t>
            </a:r>
            <a:r>
              <a:rPr lang="en-US" sz="4000" dirty="0" err="1"/>
              <a:t>hoàn</a:t>
            </a:r>
            <a:r>
              <a:rPr lang="en-US" sz="4000" dirty="0"/>
              <a:t> ở </a:t>
            </a:r>
            <a:r>
              <a:rPr lang="en-US" sz="4000" dirty="0" err="1"/>
              <a:t>bệnh</a:t>
            </a:r>
            <a:r>
              <a:rPr lang="en-US" sz="4000" dirty="0"/>
              <a:t> </a:t>
            </a:r>
            <a:r>
              <a:rPr lang="en-US" sz="4000" dirty="0" err="1"/>
              <a:t>nhân</a:t>
            </a:r>
            <a:r>
              <a:rPr lang="en-US" sz="4000" dirty="0"/>
              <a:t> Shock?</a:t>
            </a:r>
          </a:p>
        </p:txBody>
      </p:sp>
      <p:pic>
        <p:nvPicPr>
          <p:cNvPr id="3" name="Picture 2">
            <a:extLst>
              <a:ext uri="{FF2B5EF4-FFF2-40B4-BE49-F238E27FC236}">
                <a16:creationId xmlns:a16="http://schemas.microsoft.com/office/drawing/2014/main" id="{2C075C05-8895-3843-B227-81990901F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52" t="31192" r="22729" b="30014"/>
          <a:stretch/>
        </p:blipFill>
        <p:spPr bwMode="auto">
          <a:xfrm>
            <a:off x="14596" y="1721928"/>
            <a:ext cx="9129404" cy="280257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 Box 93">
            <a:extLst>
              <a:ext uri="{FF2B5EF4-FFF2-40B4-BE49-F238E27FC236}">
                <a16:creationId xmlns:a16="http://schemas.microsoft.com/office/drawing/2014/main" id="{14D23091-4F03-1147-94A1-EAA17050C07B}"/>
              </a:ext>
            </a:extLst>
          </p:cNvPr>
          <p:cNvSpPr txBox="1">
            <a:spLocks noChangeArrowheads="1"/>
          </p:cNvSpPr>
          <p:nvPr/>
        </p:nvSpPr>
        <p:spPr bwMode="auto">
          <a:xfrm>
            <a:off x="2779682" y="6488857"/>
            <a:ext cx="35846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itchFamily="34" charset="0"/>
                <a:ea typeface="+mn-ea"/>
                <a:cs typeface="+mn-cs"/>
              </a:rPr>
              <a:t>Thiele et al. Eur Heart J 2015;36:1223-30</a:t>
            </a:r>
          </a:p>
        </p:txBody>
      </p:sp>
    </p:spTree>
    <p:extLst>
      <p:ext uri="{BB962C8B-B14F-4D97-AF65-F5344CB8AC3E}">
        <p14:creationId xmlns:p14="http://schemas.microsoft.com/office/powerpoint/2010/main" val="229412062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111760" y="1181047"/>
            <a:ext cx="8930640" cy="5080000"/>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800" b="1" i="1">
              <a:solidFill>
                <a:srgbClr val="FFCC99"/>
              </a:solidFill>
              <a:effectLst>
                <a:outerShdw blurRad="38100" dist="38100" dir="2700000" algn="tl">
                  <a:srgbClr val="000000">
                    <a:alpha val="43137"/>
                  </a:srgbClr>
                </a:outerShdw>
              </a:effectLst>
              <a:latin typeface="Arial" charset="0"/>
              <a:ea typeface="ヒラギノ角ゴ Pro W3" pitchFamily="-76" charset="-128"/>
              <a:cs typeface="Arial" charset="0"/>
            </a:endParaRPr>
          </a:p>
        </p:txBody>
      </p:sp>
      <p:sp>
        <p:nvSpPr>
          <p:cNvPr id="71682" name="Title 1"/>
          <p:cNvSpPr>
            <a:spLocks noGrp="1"/>
          </p:cNvSpPr>
          <p:nvPr>
            <p:ph type="title"/>
          </p:nvPr>
        </p:nvSpPr>
        <p:spPr>
          <a:xfrm>
            <a:off x="123825" y="85239"/>
            <a:ext cx="8896350" cy="755650"/>
          </a:xfrm>
          <a:noFill/>
          <a:ln/>
        </p:spPr>
        <p:txBody>
          <a:bodyPr/>
          <a:lstStyle/>
          <a:p>
            <a:r>
              <a:rPr lang="en-US" sz="3200" dirty="0" err="1">
                <a:effectLst/>
              </a:rPr>
              <a:t>Tỷ</a:t>
            </a:r>
            <a:r>
              <a:rPr lang="en-US" sz="3200" dirty="0">
                <a:effectLst/>
              </a:rPr>
              <a:t> </a:t>
            </a:r>
            <a:r>
              <a:rPr lang="en-US" sz="3200" dirty="0" err="1">
                <a:effectLst/>
              </a:rPr>
              <a:t>lệ</a:t>
            </a:r>
            <a:r>
              <a:rPr lang="en-US" sz="3200" dirty="0">
                <a:effectLst/>
              </a:rPr>
              <a:t> </a:t>
            </a:r>
            <a:r>
              <a:rPr lang="en-US" sz="3200" dirty="0" err="1">
                <a:effectLst/>
              </a:rPr>
              <a:t>tử</a:t>
            </a:r>
            <a:r>
              <a:rPr lang="en-US" sz="3200" dirty="0">
                <a:effectLst/>
              </a:rPr>
              <a:t> </a:t>
            </a:r>
            <a:r>
              <a:rPr lang="en-US" sz="3200" dirty="0" err="1">
                <a:effectLst/>
              </a:rPr>
              <a:t>vong</a:t>
            </a:r>
            <a:r>
              <a:rPr lang="en-US" sz="3200" dirty="0">
                <a:effectLst/>
              </a:rPr>
              <a:t> do </a:t>
            </a:r>
            <a:r>
              <a:rPr lang="en-US" sz="3200" dirty="0" err="1">
                <a:effectLst/>
              </a:rPr>
              <a:t>bệnh</a:t>
            </a:r>
            <a:r>
              <a:rPr lang="en-US" sz="3200" dirty="0">
                <a:effectLst/>
              </a:rPr>
              <a:t> </a:t>
            </a:r>
            <a:r>
              <a:rPr lang="en-US" sz="3200" dirty="0" err="1">
                <a:effectLst/>
              </a:rPr>
              <a:t>lý</a:t>
            </a:r>
            <a:r>
              <a:rPr lang="en-US" sz="3200" dirty="0">
                <a:effectLst/>
              </a:rPr>
              <a:t> </a:t>
            </a:r>
            <a:r>
              <a:rPr lang="en-US" sz="3200" dirty="0" err="1">
                <a:effectLst/>
              </a:rPr>
              <a:t>tim</a:t>
            </a:r>
            <a:r>
              <a:rPr lang="en-US" sz="3200" dirty="0">
                <a:effectLst/>
              </a:rPr>
              <a:t> </a:t>
            </a:r>
            <a:r>
              <a:rPr lang="en-US" sz="3200" dirty="0" err="1">
                <a:effectLst/>
              </a:rPr>
              <a:t>mạch</a:t>
            </a:r>
            <a:r>
              <a:rPr lang="en-US" sz="3200" dirty="0">
                <a:effectLst/>
              </a:rPr>
              <a:t> </a:t>
            </a:r>
            <a:r>
              <a:rPr lang="en-US" sz="3200" dirty="0" err="1">
                <a:effectLst/>
              </a:rPr>
              <a:t>đã</a:t>
            </a:r>
            <a:r>
              <a:rPr lang="en-US" sz="3200" dirty="0">
                <a:effectLst/>
              </a:rPr>
              <a:t> </a:t>
            </a:r>
            <a:r>
              <a:rPr lang="en-US" sz="3200" dirty="0" err="1">
                <a:effectLst/>
              </a:rPr>
              <a:t>giảm</a:t>
            </a:r>
            <a:r>
              <a:rPr lang="en-US" sz="3200" dirty="0">
                <a:effectLst/>
              </a:rPr>
              <a:t> </a:t>
            </a:r>
            <a:r>
              <a:rPr lang="en-US" sz="3200" dirty="0" err="1">
                <a:effectLst/>
              </a:rPr>
              <a:t>đáng</a:t>
            </a:r>
            <a:r>
              <a:rPr lang="en-US" sz="3200" dirty="0">
                <a:effectLst/>
              </a:rPr>
              <a:t> </a:t>
            </a:r>
            <a:r>
              <a:rPr lang="en-US" sz="3200" dirty="0" err="1">
                <a:effectLst/>
              </a:rPr>
              <a:t>kể</a:t>
            </a:r>
            <a:r>
              <a:rPr lang="en-US" sz="3200" dirty="0">
                <a:effectLst/>
              </a:rPr>
              <a:t> </a:t>
            </a:r>
            <a:r>
              <a:rPr lang="en-US" sz="3200" dirty="0" err="1">
                <a:effectLst/>
              </a:rPr>
              <a:t>với</a:t>
            </a:r>
            <a:r>
              <a:rPr lang="en-US" sz="3200" dirty="0">
                <a:effectLst/>
              </a:rPr>
              <a:t> </a:t>
            </a:r>
            <a:r>
              <a:rPr lang="en-US" sz="3200" dirty="0" err="1">
                <a:effectLst/>
              </a:rPr>
              <a:t>sự</a:t>
            </a:r>
            <a:r>
              <a:rPr lang="en-US" sz="3200" dirty="0">
                <a:effectLst/>
              </a:rPr>
              <a:t> </a:t>
            </a:r>
            <a:r>
              <a:rPr lang="en-US" sz="3200" dirty="0" err="1">
                <a:effectLst/>
              </a:rPr>
              <a:t>phát</a:t>
            </a:r>
            <a:r>
              <a:rPr lang="en-US" sz="3200" dirty="0">
                <a:effectLst/>
              </a:rPr>
              <a:t> </a:t>
            </a:r>
            <a:r>
              <a:rPr lang="en-US" sz="3200" dirty="0" err="1">
                <a:effectLst/>
              </a:rPr>
              <a:t>triển</a:t>
            </a:r>
            <a:r>
              <a:rPr lang="en-US" sz="3200" dirty="0">
                <a:effectLst/>
              </a:rPr>
              <a:t> </a:t>
            </a:r>
            <a:r>
              <a:rPr lang="en-US" sz="3200" dirty="0" err="1">
                <a:effectLst/>
              </a:rPr>
              <a:t>của</a:t>
            </a:r>
            <a:r>
              <a:rPr lang="en-US" sz="3200" dirty="0">
                <a:effectLst/>
              </a:rPr>
              <a:t> KHKT </a:t>
            </a:r>
          </a:p>
        </p:txBody>
      </p:sp>
      <p:sp>
        <p:nvSpPr>
          <p:cNvPr id="4" name="Rectangle 3"/>
          <p:cNvSpPr/>
          <p:nvPr/>
        </p:nvSpPr>
        <p:spPr>
          <a:xfrm>
            <a:off x="2366949" y="6447155"/>
            <a:ext cx="4402167"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outerShdw>
                </a:effectLst>
                <a:latin typeface="Arial" charset="0"/>
                <a:cs typeface="Arial" charset="0"/>
              </a:rPr>
              <a:t>Nabel </a:t>
            </a:r>
            <a:r>
              <a:rPr lang="en-US" sz="1400" b="1" dirty="0" err="1">
                <a:solidFill>
                  <a:srgbClr val="FFFFFF"/>
                </a:solidFill>
                <a:effectLst>
                  <a:outerShdw blurRad="38100" dist="38100" dir="2700000" algn="tl">
                    <a:srgbClr val="000000"/>
                  </a:outerShdw>
                </a:effectLst>
                <a:latin typeface="Arial" charset="0"/>
                <a:cs typeface="Arial" charset="0"/>
              </a:rPr>
              <a:t>EG</a:t>
            </a:r>
            <a:r>
              <a:rPr lang="en-US" sz="1400" b="1" dirty="0">
                <a:solidFill>
                  <a:srgbClr val="FFFFFF"/>
                </a:solidFill>
                <a:effectLst>
                  <a:outerShdw blurRad="38100" dist="38100" dir="2700000" algn="tl">
                    <a:srgbClr val="000000"/>
                  </a:outerShdw>
                </a:effectLst>
                <a:latin typeface="Arial" charset="0"/>
                <a:cs typeface="Arial" charset="0"/>
              </a:rPr>
              <a:t> and Braunwald E. NEJM 2012;366:54-63</a:t>
            </a:r>
          </a:p>
        </p:txBody>
      </p:sp>
      <p:sp>
        <p:nvSpPr>
          <p:cNvPr id="71684" name="TextBox 8"/>
          <p:cNvSpPr txBox="1">
            <a:spLocks noChangeArrowheads="1"/>
          </p:cNvSpPr>
          <p:nvPr/>
        </p:nvSpPr>
        <p:spPr bwMode="auto">
          <a:xfrm>
            <a:off x="4635133" y="5898462"/>
            <a:ext cx="542072" cy="307777"/>
          </a:xfrm>
          <a:prstGeom prst="rect">
            <a:avLst/>
          </a:prstGeom>
          <a:noFill/>
          <a:ln w="9525">
            <a:noFill/>
            <a:miter lim="800000"/>
            <a:headEnd/>
            <a:tailEnd/>
          </a:ln>
        </p:spPr>
        <p:txBody>
          <a:bodyPr wrap="none" lIns="0" tIns="0" rIns="0" bIns="0">
            <a:spAutoFit/>
          </a:bodyPr>
          <a:lstStyle/>
          <a:p>
            <a:pPr algn="ctr"/>
            <a:r>
              <a:rPr lang="en-US" sz="2000" b="1">
                <a:solidFill>
                  <a:srgbClr val="FDE25E"/>
                </a:solidFill>
                <a:latin typeface="Arial" charset="0"/>
                <a:cs typeface="Arial" charset="0"/>
              </a:rPr>
              <a:t>Year</a:t>
            </a:r>
          </a:p>
        </p:txBody>
      </p:sp>
      <p:sp>
        <p:nvSpPr>
          <p:cNvPr id="71685" name="TextBox 9"/>
          <p:cNvSpPr txBox="1">
            <a:spLocks noChangeArrowheads="1"/>
          </p:cNvSpPr>
          <p:nvPr/>
        </p:nvSpPr>
        <p:spPr bwMode="auto">
          <a:xfrm rot="-5400000">
            <a:off x="-1303585" y="3778762"/>
            <a:ext cx="3334246" cy="276999"/>
          </a:xfrm>
          <a:prstGeom prst="rect">
            <a:avLst/>
          </a:prstGeom>
          <a:noFill/>
          <a:ln w="9525">
            <a:noFill/>
            <a:miter lim="800000"/>
            <a:headEnd/>
            <a:tailEnd/>
          </a:ln>
        </p:spPr>
        <p:txBody>
          <a:bodyPr wrap="none" lIns="0" tIns="0" rIns="0" bIns="0">
            <a:spAutoFit/>
          </a:bodyPr>
          <a:lstStyle/>
          <a:p>
            <a:pPr algn="ctr"/>
            <a:r>
              <a:rPr lang="en-US" sz="1800" b="1" dirty="0">
                <a:solidFill>
                  <a:srgbClr val="FDE25E"/>
                </a:solidFill>
                <a:latin typeface="Arial" charset="0"/>
                <a:cs typeface="Arial" charset="0"/>
              </a:rPr>
              <a:t>Deaths per 100,000 population</a:t>
            </a:r>
          </a:p>
        </p:txBody>
      </p:sp>
      <p:sp>
        <p:nvSpPr>
          <p:cNvPr id="71686" name="TextBox 10"/>
          <p:cNvSpPr txBox="1">
            <a:spLocks noChangeArrowheads="1"/>
          </p:cNvSpPr>
          <p:nvPr/>
        </p:nvSpPr>
        <p:spPr bwMode="auto">
          <a:xfrm>
            <a:off x="674198" y="22156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600</a:t>
            </a:r>
          </a:p>
        </p:txBody>
      </p:sp>
      <p:sp>
        <p:nvSpPr>
          <p:cNvPr id="71687" name="TextBox 14"/>
          <p:cNvSpPr txBox="1">
            <a:spLocks noChangeArrowheads="1"/>
          </p:cNvSpPr>
          <p:nvPr/>
        </p:nvSpPr>
        <p:spPr bwMode="auto">
          <a:xfrm>
            <a:off x="674198" y="27490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500</a:t>
            </a:r>
          </a:p>
        </p:txBody>
      </p:sp>
      <p:sp>
        <p:nvSpPr>
          <p:cNvPr id="71688" name="TextBox 16"/>
          <p:cNvSpPr txBox="1">
            <a:spLocks noChangeArrowheads="1"/>
          </p:cNvSpPr>
          <p:nvPr/>
        </p:nvSpPr>
        <p:spPr bwMode="auto">
          <a:xfrm>
            <a:off x="674198" y="3272965"/>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400</a:t>
            </a:r>
          </a:p>
        </p:txBody>
      </p:sp>
      <p:sp>
        <p:nvSpPr>
          <p:cNvPr id="71689" name="TextBox 18"/>
          <p:cNvSpPr txBox="1">
            <a:spLocks noChangeArrowheads="1"/>
          </p:cNvSpPr>
          <p:nvPr/>
        </p:nvSpPr>
        <p:spPr bwMode="auto">
          <a:xfrm>
            <a:off x="674198" y="38103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300</a:t>
            </a:r>
          </a:p>
        </p:txBody>
      </p:sp>
      <p:sp>
        <p:nvSpPr>
          <p:cNvPr id="71690" name="TextBox 20"/>
          <p:cNvSpPr txBox="1">
            <a:spLocks noChangeArrowheads="1"/>
          </p:cNvSpPr>
          <p:nvPr/>
        </p:nvSpPr>
        <p:spPr bwMode="auto">
          <a:xfrm>
            <a:off x="674198" y="43437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200</a:t>
            </a:r>
          </a:p>
        </p:txBody>
      </p:sp>
      <p:sp>
        <p:nvSpPr>
          <p:cNvPr id="71691" name="TextBox 22"/>
          <p:cNvSpPr txBox="1">
            <a:spLocks noChangeArrowheads="1"/>
          </p:cNvSpPr>
          <p:nvPr/>
        </p:nvSpPr>
        <p:spPr bwMode="auto">
          <a:xfrm>
            <a:off x="674198" y="4872372"/>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100</a:t>
            </a:r>
          </a:p>
        </p:txBody>
      </p:sp>
      <p:sp>
        <p:nvSpPr>
          <p:cNvPr id="71692" name="TextBox 24"/>
          <p:cNvSpPr txBox="1">
            <a:spLocks noChangeArrowheads="1"/>
          </p:cNvSpPr>
          <p:nvPr/>
        </p:nvSpPr>
        <p:spPr bwMode="auto">
          <a:xfrm>
            <a:off x="858516" y="5404978"/>
            <a:ext cx="99386" cy="215444"/>
          </a:xfrm>
          <a:prstGeom prst="rect">
            <a:avLst/>
          </a:prstGeom>
          <a:noFill/>
          <a:ln w="9525">
            <a:noFill/>
            <a:miter lim="800000"/>
            <a:headEnd/>
            <a:tailEnd/>
          </a:ln>
        </p:spPr>
        <p:txBody>
          <a:bodyPr wrap="none" lIns="0" tIns="0" rIns="0" bIns="0" anchor="ctr">
            <a:spAutoFit/>
          </a:bodyPr>
          <a:lstStyle/>
          <a:p>
            <a:pPr algn="ctr"/>
            <a:r>
              <a:rPr lang="en-US" sz="1400" dirty="0">
                <a:solidFill>
                  <a:srgbClr val="FFFFFF"/>
                </a:solidFill>
                <a:latin typeface="Arial" charset="0"/>
                <a:cs typeface="Arial" charset="0"/>
              </a:rPr>
              <a:t>0</a:t>
            </a:r>
          </a:p>
        </p:txBody>
      </p:sp>
      <p:sp>
        <p:nvSpPr>
          <p:cNvPr id="71693" name="TextBox 28"/>
          <p:cNvSpPr txBox="1">
            <a:spLocks noChangeArrowheads="1"/>
          </p:cNvSpPr>
          <p:nvPr/>
        </p:nvSpPr>
        <p:spPr bwMode="auto">
          <a:xfrm>
            <a:off x="8423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1950</a:t>
            </a:r>
          </a:p>
        </p:txBody>
      </p:sp>
      <p:sp>
        <p:nvSpPr>
          <p:cNvPr id="71694" name="TextBox 30"/>
          <p:cNvSpPr txBox="1">
            <a:spLocks noChangeArrowheads="1"/>
          </p:cNvSpPr>
          <p:nvPr/>
        </p:nvSpPr>
        <p:spPr bwMode="auto">
          <a:xfrm>
            <a:off x="1930580"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1960</a:t>
            </a:r>
          </a:p>
        </p:txBody>
      </p:sp>
      <p:sp>
        <p:nvSpPr>
          <p:cNvPr id="71695" name="TextBox 32"/>
          <p:cNvSpPr txBox="1">
            <a:spLocks noChangeArrowheads="1"/>
          </p:cNvSpPr>
          <p:nvPr/>
        </p:nvSpPr>
        <p:spPr bwMode="auto">
          <a:xfrm>
            <a:off x="3018811"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1970</a:t>
            </a:r>
          </a:p>
        </p:txBody>
      </p:sp>
      <p:sp>
        <p:nvSpPr>
          <p:cNvPr id="71696" name="TextBox 34"/>
          <p:cNvSpPr txBox="1">
            <a:spLocks noChangeArrowheads="1"/>
          </p:cNvSpPr>
          <p:nvPr/>
        </p:nvSpPr>
        <p:spPr bwMode="auto">
          <a:xfrm>
            <a:off x="41030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1980</a:t>
            </a:r>
          </a:p>
        </p:txBody>
      </p:sp>
      <p:sp>
        <p:nvSpPr>
          <p:cNvPr id="71697" name="TextBox 36"/>
          <p:cNvSpPr txBox="1">
            <a:spLocks noChangeArrowheads="1"/>
          </p:cNvSpPr>
          <p:nvPr/>
        </p:nvSpPr>
        <p:spPr bwMode="auto">
          <a:xfrm>
            <a:off x="51857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1990</a:t>
            </a:r>
          </a:p>
        </p:txBody>
      </p:sp>
      <p:sp>
        <p:nvSpPr>
          <p:cNvPr id="71698" name="TextBox 38"/>
          <p:cNvSpPr txBox="1">
            <a:spLocks noChangeArrowheads="1"/>
          </p:cNvSpPr>
          <p:nvPr/>
        </p:nvSpPr>
        <p:spPr bwMode="auto">
          <a:xfrm>
            <a:off x="62747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2000</a:t>
            </a:r>
          </a:p>
        </p:txBody>
      </p:sp>
      <p:sp>
        <p:nvSpPr>
          <p:cNvPr id="71699" name="TextBox 41"/>
          <p:cNvSpPr txBox="1">
            <a:spLocks noChangeArrowheads="1"/>
          </p:cNvSpPr>
          <p:nvPr/>
        </p:nvSpPr>
        <p:spPr bwMode="auto">
          <a:xfrm>
            <a:off x="73590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2010</a:t>
            </a:r>
          </a:p>
        </p:txBody>
      </p:sp>
      <p:grpSp>
        <p:nvGrpSpPr>
          <p:cNvPr id="71700" name="Group 45077"/>
          <p:cNvGrpSpPr>
            <a:grpSpLocks/>
          </p:cNvGrpSpPr>
          <p:nvPr/>
        </p:nvGrpSpPr>
        <p:grpSpPr bwMode="auto">
          <a:xfrm>
            <a:off x="996950" y="2317062"/>
            <a:ext cx="7686675" cy="3268663"/>
            <a:chOff x="996231" y="2365955"/>
            <a:chExt cx="7687926" cy="3268266"/>
          </a:xfrm>
        </p:grpSpPr>
        <p:cxnSp>
          <p:nvCxnSpPr>
            <p:cNvPr id="71701" name="Straight Connector 4"/>
            <p:cNvCxnSpPr>
              <a:cxnSpLocks noChangeShapeType="1"/>
            </p:cNvCxnSpPr>
            <p:nvPr/>
          </p:nvCxnSpPr>
          <p:spPr bwMode="auto">
            <a:xfrm>
              <a:off x="1069383" y="2365955"/>
              <a:ext cx="0" cy="3200400"/>
            </a:xfrm>
            <a:prstGeom prst="line">
              <a:avLst/>
            </a:prstGeom>
            <a:noFill/>
            <a:ln w="28575" algn="ctr">
              <a:solidFill>
                <a:schemeClr val="tx1"/>
              </a:solidFill>
              <a:round/>
              <a:headEnd/>
              <a:tailEnd/>
            </a:ln>
          </p:spPr>
        </p:cxnSp>
        <p:cxnSp>
          <p:nvCxnSpPr>
            <p:cNvPr id="71702" name="Straight Connector 7"/>
            <p:cNvCxnSpPr>
              <a:cxnSpLocks noChangeShapeType="1"/>
            </p:cNvCxnSpPr>
            <p:nvPr/>
          </p:nvCxnSpPr>
          <p:spPr bwMode="auto">
            <a:xfrm>
              <a:off x="996231" y="2371241"/>
              <a:ext cx="73152" cy="0"/>
            </a:xfrm>
            <a:prstGeom prst="line">
              <a:avLst/>
            </a:prstGeom>
            <a:noFill/>
            <a:ln w="28575" algn="ctr">
              <a:solidFill>
                <a:schemeClr val="tx1"/>
              </a:solidFill>
              <a:round/>
              <a:headEnd/>
              <a:tailEnd/>
            </a:ln>
          </p:spPr>
        </p:cxnSp>
        <p:cxnSp>
          <p:nvCxnSpPr>
            <p:cNvPr id="71703" name="Straight Connector 13"/>
            <p:cNvCxnSpPr>
              <a:cxnSpLocks noChangeShapeType="1"/>
            </p:cNvCxnSpPr>
            <p:nvPr/>
          </p:nvCxnSpPr>
          <p:spPr bwMode="auto">
            <a:xfrm>
              <a:off x="996231" y="2905081"/>
              <a:ext cx="73152" cy="0"/>
            </a:xfrm>
            <a:prstGeom prst="line">
              <a:avLst/>
            </a:prstGeom>
            <a:noFill/>
            <a:ln w="28575" algn="ctr">
              <a:solidFill>
                <a:schemeClr val="tx1"/>
              </a:solidFill>
              <a:round/>
              <a:headEnd/>
              <a:tailEnd/>
            </a:ln>
          </p:spPr>
        </p:cxnSp>
        <p:cxnSp>
          <p:nvCxnSpPr>
            <p:cNvPr id="71704" name="Straight Connector 15"/>
            <p:cNvCxnSpPr>
              <a:cxnSpLocks noChangeShapeType="1"/>
            </p:cNvCxnSpPr>
            <p:nvPr/>
          </p:nvCxnSpPr>
          <p:spPr bwMode="auto">
            <a:xfrm>
              <a:off x="996231" y="3429000"/>
              <a:ext cx="73152" cy="0"/>
            </a:xfrm>
            <a:prstGeom prst="line">
              <a:avLst/>
            </a:prstGeom>
            <a:noFill/>
            <a:ln w="28575" algn="ctr">
              <a:solidFill>
                <a:schemeClr val="tx1"/>
              </a:solidFill>
              <a:round/>
              <a:headEnd/>
              <a:tailEnd/>
            </a:ln>
          </p:spPr>
        </p:cxnSp>
        <p:cxnSp>
          <p:nvCxnSpPr>
            <p:cNvPr id="71705" name="Straight Connector 17"/>
            <p:cNvCxnSpPr>
              <a:cxnSpLocks noChangeShapeType="1"/>
            </p:cNvCxnSpPr>
            <p:nvPr/>
          </p:nvCxnSpPr>
          <p:spPr bwMode="auto">
            <a:xfrm>
              <a:off x="996231" y="3966155"/>
              <a:ext cx="73152" cy="0"/>
            </a:xfrm>
            <a:prstGeom prst="line">
              <a:avLst/>
            </a:prstGeom>
            <a:noFill/>
            <a:ln w="28575" algn="ctr">
              <a:solidFill>
                <a:schemeClr val="tx1"/>
              </a:solidFill>
              <a:round/>
              <a:headEnd/>
              <a:tailEnd/>
            </a:ln>
          </p:spPr>
        </p:cxnSp>
        <p:cxnSp>
          <p:nvCxnSpPr>
            <p:cNvPr id="71706" name="Straight Connector 19"/>
            <p:cNvCxnSpPr>
              <a:cxnSpLocks noChangeShapeType="1"/>
            </p:cNvCxnSpPr>
            <p:nvPr/>
          </p:nvCxnSpPr>
          <p:spPr bwMode="auto">
            <a:xfrm>
              <a:off x="996231" y="4499995"/>
              <a:ext cx="73152" cy="0"/>
            </a:xfrm>
            <a:prstGeom prst="line">
              <a:avLst/>
            </a:prstGeom>
            <a:noFill/>
            <a:ln w="28575" algn="ctr">
              <a:solidFill>
                <a:schemeClr val="tx1"/>
              </a:solidFill>
              <a:round/>
              <a:headEnd/>
              <a:tailEnd/>
            </a:ln>
          </p:spPr>
        </p:cxnSp>
        <p:cxnSp>
          <p:nvCxnSpPr>
            <p:cNvPr id="71707" name="Straight Connector 21"/>
            <p:cNvCxnSpPr>
              <a:cxnSpLocks noChangeShapeType="1"/>
            </p:cNvCxnSpPr>
            <p:nvPr/>
          </p:nvCxnSpPr>
          <p:spPr bwMode="auto">
            <a:xfrm>
              <a:off x="996231" y="5028660"/>
              <a:ext cx="73152" cy="0"/>
            </a:xfrm>
            <a:prstGeom prst="line">
              <a:avLst/>
            </a:prstGeom>
            <a:noFill/>
            <a:ln w="28575" algn="ctr">
              <a:solidFill>
                <a:schemeClr val="tx1"/>
              </a:solidFill>
              <a:round/>
              <a:headEnd/>
              <a:tailEnd/>
            </a:ln>
          </p:spPr>
        </p:cxnSp>
        <p:cxnSp>
          <p:nvCxnSpPr>
            <p:cNvPr id="71708" name="Straight Connector 23"/>
            <p:cNvCxnSpPr>
              <a:cxnSpLocks noChangeShapeType="1"/>
            </p:cNvCxnSpPr>
            <p:nvPr/>
          </p:nvCxnSpPr>
          <p:spPr bwMode="auto">
            <a:xfrm>
              <a:off x="996231" y="5561069"/>
              <a:ext cx="73152" cy="0"/>
            </a:xfrm>
            <a:prstGeom prst="line">
              <a:avLst/>
            </a:prstGeom>
            <a:noFill/>
            <a:ln w="28575" algn="ctr">
              <a:solidFill>
                <a:schemeClr val="tx1"/>
              </a:solidFill>
              <a:round/>
              <a:headEnd/>
              <a:tailEnd/>
            </a:ln>
          </p:spPr>
        </p:cxnSp>
        <p:cxnSp>
          <p:nvCxnSpPr>
            <p:cNvPr id="71709" name="Straight Connector 25"/>
            <p:cNvCxnSpPr>
              <a:cxnSpLocks noChangeShapeType="1"/>
            </p:cNvCxnSpPr>
            <p:nvPr/>
          </p:nvCxnSpPr>
          <p:spPr bwMode="auto">
            <a:xfrm>
              <a:off x="1069383" y="5561069"/>
              <a:ext cx="7614774" cy="0"/>
            </a:xfrm>
            <a:prstGeom prst="line">
              <a:avLst/>
            </a:prstGeom>
            <a:noFill/>
            <a:ln w="28575" algn="ctr">
              <a:solidFill>
                <a:schemeClr val="tx1"/>
              </a:solidFill>
              <a:round/>
              <a:headEnd/>
              <a:tailEnd/>
            </a:ln>
          </p:spPr>
        </p:cxnSp>
        <p:cxnSp>
          <p:nvCxnSpPr>
            <p:cNvPr id="71710" name="Straight Connector 27"/>
            <p:cNvCxnSpPr>
              <a:cxnSpLocks noChangeShapeType="1"/>
            </p:cNvCxnSpPr>
            <p:nvPr/>
          </p:nvCxnSpPr>
          <p:spPr bwMode="auto">
            <a:xfrm rot="5400000">
              <a:off x="1032807" y="5597645"/>
              <a:ext cx="73152" cy="0"/>
            </a:xfrm>
            <a:prstGeom prst="line">
              <a:avLst/>
            </a:prstGeom>
            <a:noFill/>
            <a:ln w="28575" algn="ctr">
              <a:solidFill>
                <a:schemeClr val="tx1"/>
              </a:solidFill>
              <a:round/>
              <a:headEnd/>
              <a:tailEnd/>
            </a:ln>
          </p:spPr>
        </p:cxnSp>
        <p:cxnSp>
          <p:nvCxnSpPr>
            <p:cNvPr id="71711" name="Straight Connector 29"/>
            <p:cNvCxnSpPr>
              <a:cxnSpLocks noChangeShapeType="1"/>
            </p:cNvCxnSpPr>
            <p:nvPr/>
          </p:nvCxnSpPr>
          <p:spPr bwMode="auto">
            <a:xfrm rot="5400000">
              <a:off x="2121630" y="5597645"/>
              <a:ext cx="73152" cy="0"/>
            </a:xfrm>
            <a:prstGeom prst="line">
              <a:avLst/>
            </a:prstGeom>
            <a:noFill/>
            <a:ln w="28575" algn="ctr">
              <a:solidFill>
                <a:schemeClr val="tx1"/>
              </a:solidFill>
              <a:round/>
              <a:headEnd/>
              <a:tailEnd/>
            </a:ln>
          </p:spPr>
        </p:cxnSp>
        <p:cxnSp>
          <p:nvCxnSpPr>
            <p:cNvPr id="71712" name="Straight Connector 31"/>
            <p:cNvCxnSpPr>
              <a:cxnSpLocks noChangeShapeType="1"/>
            </p:cNvCxnSpPr>
            <p:nvPr/>
          </p:nvCxnSpPr>
          <p:spPr bwMode="auto">
            <a:xfrm rot="5400000">
              <a:off x="3210453" y="5597645"/>
              <a:ext cx="73152" cy="0"/>
            </a:xfrm>
            <a:prstGeom prst="line">
              <a:avLst/>
            </a:prstGeom>
            <a:noFill/>
            <a:ln w="28575" algn="ctr">
              <a:solidFill>
                <a:schemeClr val="tx1"/>
              </a:solidFill>
              <a:round/>
              <a:headEnd/>
              <a:tailEnd/>
            </a:ln>
          </p:spPr>
        </p:cxnSp>
        <p:cxnSp>
          <p:nvCxnSpPr>
            <p:cNvPr id="71713" name="Straight Connector 33"/>
            <p:cNvCxnSpPr>
              <a:cxnSpLocks noChangeShapeType="1"/>
            </p:cNvCxnSpPr>
            <p:nvPr/>
          </p:nvCxnSpPr>
          <p:spPr bwMode="auto">
            <a:xfrm rot="5400000">
              <a:off x="4293991" y="5597645"/>
              <a:ext cx="73152" cy="0"/>
            </a:xfrm>
            <a:prstGeom prst="line">
              <a:avLst/>
            </a:prstGeom>
            <a:noFill/>
            <a:ln w="28575" algn="ctr">
              <a:solidFill>
                <a:schemeClr val="tx1"/>
              </a:solidFill>
              <a:round/>
              <a:headEnd/>
              <a:tailEnd/>
            </a:ln>
          </p:spPr>
        </p:cxnSp>
        <p:cxnSp>
          <p:nvCxnSpPr>
            <p:cNvPr id="71714" name="Straight Connector 35"/>
            <p:cNvCxnSpPr>
              <a:cxnSpLocks noChangeShapeType="1"/>
            </p:cNvCxnSpPr>
            <p:nvPr/>
          </p:nvCxnSpPr>
          <p:spPr bwMode="auto">
            <a:xfrm rot="5400000">
              <a:off x="5377529" y="5597645"/>
              <a:ext cx="73152" cy="0"/>
            </a:xfrm>
            <a:prstGeom prst="line">
              <a:avLst/>
            </a:prstGeom>
            <a:noFill/>
            <a:ln w="28575" algn="ctr">
              <a:solidFill>
                <a:schemeClr val="tx1"/>
              </a:solidFill>
              <a:round/>
              <a:headEnd/>
              <a:tailEnd/>
            </a:ln>
          </p:spPr>
        </p:cxnSp>
        <p:cxnSp>
          <p:nvCxnSpPr>
            <p:cNvPr id="71715" name="Straight Connector 37"/>
            <p:cNvCxnSpPr>
              <a:cxnSpLocks noChangeShapeType="1"/>
            </p:cNvCxnSpPr>
            <p:nvPr/>
          </p:nvCxnSpPr>
          <p:spPr bwMode="auto">
            <a:xfrm rot="5400000">
              <a:off x="6466353" y="5597645"/>
              <a:ext cx="73152" cy="0"/>
            </a:xfrm>
            <a:prstGeom prst="line">
              <a:avLst/>
            </a:prstGeom>
            <a:noFill/>
            <a:ln w="28575" algn="ctr">
              <a:solidFill>
                <a:schemeClr val="tx1"/>
              </a:solidFill>
              <a:round/>
              <a:headEnd/>
              <a:tailEnd/>
            </a:ln>
          </p:spPr>
        </p:cxnSp>
        <p:cxnSp>
          <p:nvCxnSpPr>
            <p:cNvPr id="71716" name="Straight Connector 40"/>
            <p:cNvCxnSpPr>
              <a:cxnSpLocks noChangeShapeType="1"/>
            </p:cNvCxnSpPr>
            <p:nvPr/>
          </p:nvCxnSpPr>
          <p:spPr bwMode="auto">
            <a:xfrm rot="5400000">
              <a:off x="7549890" y="5597645"/>
              <a:ext cx="73152" cy="0"/>
            </a:xfrm>
            <a:prstGeom prst="line">
              <a:avLst/>
            </a:prstGeom>
            <a:noFill/>
            <a:ln w="28575" algn="ctr">
              <a:solidFill>
                <a:schemeClr val="tx1"/>
              </a:solidFill>
              <a:round/>
              <a:headEnd/>
              <a:tailEnd/>
            </a:ln>
          </p:spPr>
        </p:cxnSp>
        <p:cxnSp>
          <p:nvCxnSpPr>
            <p:cNvPr id="71717" name="Straight Connector 42"/>
            <p:cNvCxnSpPr>
              <a:cxnSpLocks noChangeShapeType="1"/>
            </p:cNvCxnSpPr>
            <p:nvPr/>
          </p:nvCxnSpPr>
          <p:spPr bwMode="auto">
            <a:xfrm rot="5400000">
              <a:off x="8642295" y="5597645"/>
              <a:ext cx="73152" cy="0"/>
            </a:xfrm>
            <a:prstGeom prst="line">
              <a:avLst/>
            </a:prstGeom>
            <a:noFill/>
            <a:ln w="28575" algn="ctr">
              <a:solidFill>
                <a:schemeClr val="tx1"/>
              </a:solidFill>
              <a:round/>
              <a:headEnd/>
              <a:tailEnd/>
            </a:ln>
          </p:spPr>
        </p:cxnSp>
      </p:grpSp>
      <p:sp>
        <p:nvSpPr>
          <p:cNvPr id="71718" name="TextBox 43"/>
          <p:cNvSpPr txBox="1">
            <a:spLocks noChangeArrowheads="1"/>
          </p:cNvSpPr>
          <p:nvPr/>
        </p:nvSpPr>
        <p:spPr bwMode="auto">
          <a:xfrm>
            <a:off x="84512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2020</a:t>
            </a:r>
          </a:p>
        </p:txBody>
      </p:sp>
      <p:sp>
        <p:nvSpPr>
          <p:cNvPr id="27" name="Freeform 26"/>
          <p:cNvSpPr/>
          <p:nvPr/>
        </p:nvSpPr>
        <p:spPr bwMode="auto">
          <a:xfrm>
            <a:off x="1089025" y="2958412"/>
            <a:ext cx="6494463" cy="1968500"/>
          </a:xfrm>
          <a:custGeom>
            <a:avLst/>
            <a:gdLst>
              <a:gd name="connsiteX0" fmla="*/ 0 w 6512997"/>
              <a:gd name="connsiteY0" fmla="*/ 218783 h 1963436"/>
              <a:gd name="connsiteX1" fmla="*/ 201954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76075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7078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9291 w 6512997"/>
              <a:gd name="connsiteY28" fmla="*/ 95394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48527 w 6512997"/>
              <a:gd name="connsiteY38" fmla="*/ 1655810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49830 w 6512997"/>
              <a:gd name="connsiteY41" fmla="*/ 187339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29143 w 6512997"/>
              <a:gd name="connsiteY41" fmla="*/ 1856848 h 1963436"/>
              <a:gd name="connsiteX42" fmla="*/ 6204457 w 6512997"/>
              <a:gd name="connsiteY42" fmla="*/ 1907338 h 1963436"/>
              <a:gd name="connsiteX43" fmla="*/ 6512997 w 6512997"/>
              <a:gd name="connsiteY43" fmla="*/ 1963436 h 1963436"/>
              <a:gd name="connsiteX0" fmla="*/ 0 w 6514204"/>
              <a:gd name="connsiteY0" fmla="*/ 218783 h 1963483"/>
              <a:gd name="connsiteX1" fmla="*/ 222641 w 6514204"/>
              <a:gd name="connsiteY1" fmla="*/ 263662 h 1963483"/>
              <a:gd name="connsiteX2" fmla="*/ 314150 w 6514204"/>
              <a:gd name="connsiteY2" fmla="*/ 218783 h 1963483"/>
              <a:gd name="connsiteX3" fmla="*/ 420458 w 6514204"/>
              <a:gd name="connsiteY3" fmla="*/ 290239 h 1963483"/>
              <a:gd name="connsiteX4" fmla="*/ 532933 w 6514204"/>
              <a:gd name="connsiteY4" fmla="*/ 218783 h 1963483"/>
              <a:gd name="connsiteX5" fmla="*/ 624644 w 6514204"/>
              <a:gd name="connsiteY5" fmla="*/ 187332 h 1963483"/>
              <a:gd name="connsiteX6" fmla="*/ 740496 w 6514204"/>
              <a:gd name="connsiteY6" fmla="*/ 123416 h 1963483"/>
              <a:gd name="connsiteX7" fmla="*/ 959279 w 6514204"/>
              <a:gd name="connsiteY7" fmla="*/ 129026 h 1963483"/>
              <a:gd name="connsiteX8" fmla="*/ 1065865 w 6514204"/>
              <a:gd name="connsiteY8" fmla="*/ 84148 h 1963483"/>
              <a:gd name="connsiteX9" fmla="*/ 1178062 w 6514204"/>
              <a:gd name="connsiteY9" fmla="*/ 129026 h 1963483"/>
              <a:gd name="connsiteX10" fmla="*/ 1399510 w 6514204"/>
              <a:gd name="connsiteY10" fmla="*/ 18023 h 1963483"/>
              <a:gd name="connsiteX11" fmla="*/ 1509041 w 6514204"/>
              <a:gd name="connsiteY11" fmla="*/ 95367 h 1963483"/>
              <a:gd name="connsiteX12" fmla="*/ 1710994 w 6514204"/>
              <a:gd name="connsiteY12" fmla="*/ 84148 h 1963483"/>
              <a:gd name="connsiteX13" fmla="*/ 1846823 w 6514204"/>
              <a:gd name="connsiteY13" fmla="*/ 134636 h 1963483"/>
              <a:gd name="connsiteX14" fmla="*/ 1952216 w 6514204"/>
              <a:gd name="connsiteY14" fmla="*/ 0 h 1963483"/>
              <a:gd name="connsiteX15" fmla="*/ 2058803 w 6514204"/>
              <a:gd name="connsiteY15" fmla="*/ 72928 h 1963483"/>
              <a:gd name="connsiteX16" fmla="*/ 2154170 w 6514204"/>
              <a:gd name="connsiteY16" fmla="*/ 162685 h 1963483"/>
              <a:gd name="connsiteX17" fmla="*/ 2372673 w 6514204"/>
              <a:gd name="connsiteY17" fmla="*/ 185124 h 1963483"/>
              <a:gd name="connsiteX18" fmla="*/ 2496368 w 6514204"/>
              <a:gd name="connsiteY18" fmla="*/ 235613 h 1963483"/>
              <a:gd name="connsiteX19" fmla="*/ 2720761 w 6514204"/>
              <a:gd name="connsiteY19" fmla="*/ 493664 h 1963483"/>
              <a:gd name="connsiteX20" fmla="*/ 2799298 w 6514204"/>
              <a:gd name="connsiteY20" fmla="*/ 516103 h 1963483"/>
              <a:gd name="connsiteX21" fmla="*/ 2922714 w 6514204"/>
              <a:gd name="connsiteY21" fmla="*/ 594641 h 1963483"/>
              <a:gd name="connsiteX22" fmla="*/ 3051461 w 6514204"/>
              <a:gd name="connsiteY22" fmla="*/ 622690 h 1963483"/>
              <a:gd name="connsiteX23" fmla="*/ 3141497 w 6514204"/>
              <a:gd name="connsiteY23" fmla="*/ 751716 h 1963483"/>
              <a:gd name="connsiteX24" fmla="*/ 3248084 w 6514204"/>
              <a:gd name="connsiteY24" fmla="*/ 718057 h 1963483"/>
              <a:gd name="connsiteX25" fmla="*/ 3483696 w 6514204"/>
              <a:gd name="connsiteY25" fmla="*/ 858302 h 1963483"/>
              <a:gd name="connsiteX26" fmla="*/ 3590283 w 6514204"/>
              <a:gd name="connsiteY26" fmla="*/ 869522 h 1963483"/>
              <a:gd name="connsiteX27" fmla="*/ 3696869 w 6514204"/>
              <a:gd name="connsiteY27" fmla="*/ 939783 h 1963483"/>
              <a:gd name="connsiteX28" fmla="*/ 3785153 w 6514204"/>
              <a:gd name="connsiteY28" fmla="*/ 966361 h 1963483"/>
              <a:gd name="connsiteX29" fmla="*/ 3910042 w 6514204"/>
              <a:gd name="connsiteY29" fmla="*/ 1032206 h 1963483"/>
              <a:gd name="connsiteX30" fmla="*/ 4102248 w 6514204"/>
              <a:gd name="connsiteY30" fmla="*/ 1123435 h 1963483"/>
              <a:gd name="connsiteX31" fmla="*/ 4471024 w 6514204"/>
              <a:gd name="connsiteY31" fmla="*/ 1284648 h 1963483"/>
              <a:gd name="connsiteX32" fmla="*/ 4555171 w 6514204"/>
              <a:gd name="connsiteY32" fmla="*/ 1307087 h 1963483"/>
              <a:gd name="connsiteX33" fmla="*/ 4689527 w 6514204"/>
              <a:gd name="connsiteY33" fmla="*/ 1312697 h 1963483"/>
              <a:gd name="connsiteX34" fmla="*/ 4790783 w 6514204"/>
              <a:gd name="connsiteY34" fmla="*/ 1363186 h 1963483"/>
              <a:gd name="connsiteX35" fmla="*/ 4902700 w 6514204"/>
              <a:gd name="connsiteY35" fmla="*/ 1378543 h 1963483"/>
              <a:gd name="connsiteX36" fmla="*/ 5063558 w 6514204"/>
              <a:gd name="connsiteY36" fmla="*/ 1464442 h 1963483"/>
              <a:gd name="connsiteX37" fmla="*/ 5355623 w 6514204"/>
              <a:gd name="connsiteY37" fmla="*/ 1531480 h 1963483"/>
              <a:gd name="connsiteX38" fmla="*/ 5631976 w 6514204"/>
              <a:gd name="connsiteY38" fmla="*/ 1635122 h 1963483"/>
              <a:gd name="connsiteX39" fmla="*/ 5804967 w 6514204"/>
              <a:gd name="connsiteY39" fmla="*/ 1716604 h 1963483"/>
              <a:gd name="connsiteX40" fmla="*/ 5967372 w 6514204"/>
              <a:gd name="connsiteY40" fmla="*/ 1798086 h 1963483"/>
              <a:gd name="connsiteX41" fmla="*/ 6129143 w 6514204"/>
              <a:gd name="connsiteY41" fmla="*/ 1856848 h 1963483"/>
              <a:gd name="connsiteX42" fmla="*/ 6204457 w 6514204"/>
              <a:gd name="connsiteY42" fmla="*/ 1907338 h 1963483"/>
              <a:gd name="connsiteX43" fmla="*/ 6512997 w 6514204"/>
              <a:gd name="connsiteY43" fmla="*/ 1963436 h 1963483"/>
              <a:gd name="connsiteX44" fmla="*/ 6309647 w 6514204"/>
              <a:gd name="connsiteY44" fmla="*/ 1916831 h 1963483"/>
              <a:gd name="connsiteX0" fmla="*/ 0 w 6514287"/>
              <a:gd name="connsiteY0" fmla="*/ 218783 h 1963483"/>
              <a:gd name="connsiteX1" fmla="*/ 222641 w 6514287"/>
              <a:gd name="connsiteY1" fmla="*/ 263662 h 1963483"/>
              <a:gd name="connsiteX2" fmla="*/ 314150 w 6514287"/>
              <a:gd name="connsiteY2" fmla="*/ 218783 h 1963483"/>
              <a:gd name="connsiteX3" fmla="*/ 420458 w 6514287"/>
              <a:gd name="connsiteY3" fmla="*/ 290239 h 1963483"/>
              <a:gd name="connsiteX4" fmla="*/ 532933 w 6514287"/>
              <a:gd name="connsiteY4" fmla="*/ 218783 h 1963483"/>
              <a:gd name="connsiteX5" fmla="*/ 624644 w 6514287"/>
              <a:gd name="connsiteY5" fmla="*/ 187332 h 1963483"/>
              <a:gd name="connsiteX6" fmla="*/ 740496 w 6514287"/>
              <a:gd name="connsiteY6" fmla="*/ 123416 h 1963483"/>
              <a:gd name="connsiteX7" fmla="*/ 959279 w 6514287"/>
              <a:gd name="connsiteY7" fmla="*/ 129026 h 1963483"/>
              <a:gd name="connsiteX8" fmla="*/ 1065865 w 6514287"/>
              <a:gd name="connsiteY8" fmla="*/ 84148 h 1963483"/>
              <a:gd name="connsiteX9" fmla="*/ 1178062 w 6514287"/>
              <a:gd name="connsiteY9" fmla="*/ 129026 h 1963483"/>
              <a:gd name="connsiteX10" fmla="*/ 1399510 w 6514287"/>
              <a:gd name="connsiteY10" fmla="*/ 18023 h 1963483"/>
              <a:gd name="connsiteX11" fmla="*/ 1509041 w 6514287"/>
              <a:gd name="connsiteY11" fmla="*/ 95367 h 1963483"/>
              <a:gd name="connsiteX12" fmla="*/ 1710994 w 6514287"/>
              <a:gd name="connsiteY12" fmla="*/ 84148 h 1963483"/>
              <a:gd name="connsiteX13" fmla="*/ 1846823 w 6514287"/>
              <a:gd name="connsiteY13" fmla="*/ 134636 h 1963483"/>
              <a:gd name="connsiteX14" fmla="*/ 1952216 w 6514287"/>
              <a:gd name="connsiteY14" fmla="*/ 0 h 1963483"/>
              <a:gd name="connsiteX15" fmla="*/ 2058803 w 6514287"/>
              <a:gd name="connsiteY15" fmla="*/ 72928 h 1963483"/>
              <a:gd name="connsiteX16" fmla="*/ 2154170 w 6514287"/>
              <a:gd name="connsiteY16" fmla="*/ 162685 h 1963483"/>
              <a:gd name="connsiteX17" fmla="*/ 2372673 w 6514287"/>
              <a:gd name="connsiteY17" fmla="*/ 185124 h 1963483"/>
              <a:gd name="connsiteX18" fmla="*/ 2496368 w 6514287"/>
              <a:gd name="connsiteY18" fmla="*/ 235613 h 1963483"/>
              <a:gd name="connsiteX19" fmla="*/ 2720761 w 6514287"/>
              <a:gd name="connsiteY19" fmla="*/ 493664 h 1963483"/>
              <a:gd name="connsiteX20" fmla="*/ 2799298 w 6514287"/>
              <a:gd name="connsiteY20" fmla="*/ 516103 h 1963483"/>
              <a:gd name="connsiteX21" fmla="*/ 2922714 w 6514287"/>
              <a:gd name="connsiteY21" fmla="*/ 594641 h 1963483"/>
              <a:gd name="connsiteX22" fmla="*/ 3051461 w 6514287"/>
              <a:gd name="connsiteY22" fmla="*/ 622690 h 1963483"/>
              <a:gd name="connsiteX23" fmla="*/ 3141497 w 6514287"/>
              <a:gd name="connsiteY23" fmla="*/ 751716 h 1963483"/>
              <a:gd name="connsiteX24" fmla="*/ 3248084 w 6514287"/>
              <a:gd name="connsiteY24" fmla="*/ 718057 h 1963483"/>
              <a:gd name="connsiteX25" fmla="*/ 3483696 w 6514287"/>
              <a:gd name="connsiteY25" fmla="*/ 858302 h 1963483"/>
              <a:gd name="connsiteX26" fmla="*/ 3590283 w 6514287"/>
              <a:gd name="connsiteY26" fmla="*/ 869522 h 1963483"/>
              <a:gd name="connsiteX27" fmla="*/ 3696869 w 6514287"/>
              <a:gd name="connsiteY27" fmla="*/ 939783 h 1963483"/>
              <a:gd name="connsiteX28" fmla="*/ 3785153 w 6514287"/>
              <a:gd name="connsiteY28" fmla="*/ 966361 h 1963483"/>
              <a:gd name="connsiteX29" fmla="*/ 3910042 w 6514287"/>
              <a:gd name="connsiteY29" fmla="*/ 1032206 h 1963483"/>
              <a:gd name="connsiteX30" fmla="*/ 4102248 w 6514287"/>
              <a:gd name="connsiteY30" fmla="*/ 1123435 h 1963483"/>
              <a:gd name="connsiteX31" fmla="*/ 4471024 w 6514287"/>
              <a:gd name="connsiteY31" fmla="*/ 1284648 h 1963483"/>
              <a:gd name="connsiteX32" fmla="*/ 4555171 w 6514287"/>
              <a:gd name="connsiteY32" fmla="*/ 1307087 h 1963483"/>
              <a:gd name="connsiteX33" fmla="*/ 4689527 w 6514287"/>
              <a:gd name="connsiteY33" fmla="*/ 1312697 h 1963483"/>
              <a:gd name="connsiteX34" fmla="*/ 4790783 w 6514287"/>
              <a:gd name="connsiteY34" fmla="*/ 1363186 h 1963483"/>
              <a:gd name="connsiteX35" fmla="*/ 4902700 w 6514287"/>
              <a:gd name="connsiteY35" fmla="*/ 1378543 h 1963483"/>
              <a:gd name="connsiteX36" fmla="*/ 5063558 w 6514287"/>
              <a:gd name="connsiteY36" fmla="*/ 1464442 h 1963483"/>
              <a:gd name="connsiteX37" fmla="*/ 5355623 w 6514287"/>
              <a:gd name="connsiteY37" fmla="*/ 1531480 h 1963483"/>
              <a:gd name="connsiteX38" fmla="*/ 5631976 w 6514287"/>
              <a:gd name="connsiteY38" fmla="*/ 1635122 h 1963483"/>
              <a:gd name="connsiteX39" fmla="*/ 5804967 w 6514287"/>
              <a:gd name="connsiteY39" fmla="*/ 1716604 h 1963483"/>
              <a:gd name="connsiteX40" fmla="*/ 5967372 w 6514287"/>
              <a:gd name="connsiteY40" fmla="*/ 1798086 h 1963483"/>
              <a:gd name="connsiteX41" fmla="*/ 6129143 w 6514287"/>
              <a:gd name="connsiteY41" fmla="*/ 1856848 h 1963483"/>
              <a:gd name="connsiteX42" fmla="*/ 6204457 w 6514287"/>
              <a:gd name="connsiteY42" fmla="*/ 1907338 h 1963483"/>
              <a:gd name="connsiteX43" fmla="*/ 6512997 w 6514287"/>
              <a:gd name="connsiteY43" fmla="*/ 1963436 h 1963483"/>
              <a:gd name="connsiteX44" fmla="*/ 6322059 w 6514287"/>
              <a:gd name="connsiteY44" fmla="*/ 1916831 h 1963483"/>
              <a:gd name="connsiteX0" fmla="*/ 0 w 6514318"/>
              <a:gd name="connsiteY0" fmla="*/ 218783 h 2091107"/>
              <a:gd name="connsiteX1" fmla="*/ 222641 w 6514318"/>
              <a:gd name="connsiteY1" fmla="*/ 263662 h 2091107"/>
              <a:gd name="connsiteX2" fmla="*/ 314150 w 6514318"/>
              <a:gd name="connsiteY2" fmla="*/ 218783 h 2091107"/>
              <a:gd name="connsiteX3" fmla="*/ 420458 w 6514318"/>
              <a:gd name="connsiteY3" fmla="*/ 290239 h 2091107"/>
              <a:gd name="connsiteX4" fmla="*/ 532933 w 6514318"/>
              <a:gd name="connsiteY4" fmla="*/ 218783 h 2091107"/>
              <a:gd name="connsiteX5" fmla="*/ 624644 w 6514318"/>
              <a:gd name="connsiteY5" fmla="*/ 187332 h 2091107"/>
              <a:gd name="connsiteX6" fmla="*/ 740496 w 6514318"/>
              <a:gd name="connsiteY6" fmla="*/ 123416 h 2091107"/>
              <a:gd name="connsiteX7" fmla="*/ 959279 w 6514318"/>
              <a:gd name="connsiteY7" fmla="*/ 129026 h 2091107"/>
              <a:gd name="connsiteX8" fmla="*/ 1065865 w 6514318"/>
              <a:gd name="connsiteY8" fmla="*/ 84148 h 2091107"/>
              <a:gd name="connsiteX9" fmla="*/ 1178062 w 6514318"/>
              <a:gd name="connsiteY9" fmla="*/ 129026 h 2091107"/>
              <a:gd name="connsiteX10" fmla="*/ 1399510 w 6514318"/>
              <a:gd name="connsiteY10" fmla="*/ 18023 h 2091107"/>
              <a:gd name="connsiteX11" fmla="*/ 1509041 w 6514318"/>
              <a:gd name="connsiteY11" fmla="*/ 95367 h 2091107"/>
              <a:gd name="connsiteX12" fmla="*/ 1710994 w 6514318"/>
              <a:gd name="connsiteY12" fmla="*/ 84148 h 2091107"/>
              <a:gd name="connsiteX13" fmla="*/ 1846823 w 6514318"/>
              <a:gd name="connsiteY13" fmla="*/ 134636 h 2091107"/>
              <a:gd name="connsiteX14" fmla="*/ 1952216 w 6514318"/>
              <a:gd name="connsiteY14" fmla="*/ 0 h 2091107"/>
              <a:gd name="connsiteX15" fmla="*/ 2058803 w 6514318"/>
              <a:gd name="connsiteY15" fmla="*/ 72928 h 2091107"/>
              <a:gd name="connsiteX16" fmla="*/ 2154170 w 6514318"/>
              <a:gd name="connsiteY16" fmla="*/ 162685 h 2091107"/>
              <a:gd name="connsiteX17" fmla="*/ 2372673 w 6514318"/>
              <a:gd name="connsiteY17" fmla="*/ 185124 h 2091107"/>
              <a:gd name="connsiteX18" fmla="*/ 2496368 w 6514318"/>
              <a:gd name="connsiteY18" fmla="*/ 235613 h 2091107"/>
              <a:gd name="connsiteX19" fmla="*/ 2720761 w 6514318"/>
              <a:gd name="connsiteY19" fmla="*/ 493664 h 2091107"/>
              <a:gd name="connsiteX20" fmla="*/ 2799298 w 6514318"/>
              <a:gd name="connsiteY20" fmla="*/ 516103 h 2091107"/>
              <a:gd name="connsiteX21" fmla="*/ 2922714 w 6514318"/>
              <a:gd name="connsiteY21" fmla="*/ 594641 h 2091107"/>
              <a:gd name="connsiteX22" fmla="*/ 3051461 w 6514318"/>
              <a:gd name="connsiteY22" fmla="*/ 622690 h 2091107"/>
              <a:gd name="connsiteX23" fmla="*/ 3141497 w 6514318"/>
              <a:gd name="connsiteY23" fmla="*/ 751716 h 2091107"/>
              <a:gd name="connsiteX24" fmla="*/ 3248084 w 6514318"/>
              <a:gd name="connsiteY24" fmla="*/ 718057 h 2091107"/>
              <a:gd name="connsiteX25" fmla="*/ 3483696 w 6514318"/>
              <a:gd name="connsiteY25" fmla="*/ 858302 h 2091107"/>
              <a:gd name="connsiteX26" fmla="*/ 3590283 w 6514318"/>
              <a:gd name="connsiteY26" fmla="*/ 869522 h 2091107"/>
              <a:gd name="connsiteX27" fmla="*/ 3696869 w 6514318"/>
              <a:gd name="connsiteY27" fmla="*/ 939783 h 2091107"/>
              <a:gd name="connsiteX28" fmla="*/ 3785153 w 6514318"/>
              <a:gd name="connsiteY28" fmla="*/ 966361 h 2091107"/>
              <a:gd name="connsiteX29" fmla="*/ 3910042 w 6514318"/>
              <a:gd name="connsiteY29" fmla="*/ 1032206 h 2091107"/>
              <a:gd name="connsiteX30" fmla="*/ 4102248 w 6514318"/>
              <a:gd name="connsiteY30" fmla="*/ 1123435 h 2091107"/>
              <a:gd name="connsiteX31" fmla="*/ 4471024 w 6514318"/>
              <a:gd name="connsiteY31" fmla="*/ 1284648 h 2091107"/>
              <a:gd name="connsiteX32" fmla="*/ 4555171 w 6514318"/>
              <a:gd name="connsiteY32" fmla="*/ 1307087 h 2091107"/>
              <a:gd name="connsiteX33" fmla="*/ 4689527 w 6514318"/>
              <a:gd name="connsiteY33" fmla="*/ 1312697 h 2091107"/>
              <a:gd name="connsiteX34" fmla="*/ 4790783 w 6514318"/>
              <a:gd name="connsiteY34" fmla="*/ 1363186 h 2091107"/>
              <a:gd name="connsiteX35" fmla="*/ 4902700 w 6514318"/>
              <a:gd name="connsiteY35" fmla="*/ 1378543 h 2091107"/>
              <a:gd name="connsiteX36" fmla="*/ 5063558 w 6514318"/>
              <a:gd name="connsiteY36" fmla="*/ 1464442 h 2091107"/>
              <a:gd name="connsiteX37" fmla="*/ 5355623 w 6514318"/>
              <a:gd name="connsiteY37" fmla="*/ 1531480 h 2091107"/>
              <a:gd name="connsiteX38" fmla="*/ 5631976 w 6514318"/>
              <a:gd name="connsiteY38" fmla="*/ 1635122 h 2091107"/>
              <a:gd name="connsiteX39" fmla="*/ 5804967 w 6514318"/>
              <a:gd name="connsiteY39" fmla="*/ 1716604 h 2091107"/>
              <a:gd name="connsiteX40" fmla="*/ 5967372 w 6514318"/>
              <a:gd name="connsiteY40" fmla="*/ 1798086 h 2091107"/>
              <a:gd name="connsiteX41" fmla="*/ 6129143 w 6514318"/>
              <a:gd name="connsiteY41" fmla="*/ 1856848 h 2091107"/>
              <a:gd name="connsiteX42" fmla="*/ 6204457 w 6514318"/>
              <a:gd name="connsiteY42" fmla="*/ 1907338 h 2091107"/>
              <a:gd name="connsiteX43" fmla="*/ 6512997 w 6514318"/>
              <a:gd name="connsiteY43" fmla="*/ 1963436 h 2091107"/>
              <a:gd name="connsiteX44" fmla="*/ 6326196 w 6514318"/>
              <a:gd name="connsiteY44" fmla="*/ 2090609 h 2091107"/>
              <a:gd name="connsiteX0" fmla="*/ 0 w 6365335"/>
              <a:gd name="connsiteY0" fmla="*/ 218783 h 2090986"/>
              <a:gd name="connsiteX1" fmla="*/ 222641 w 6365335"/>
              <a:gd name="connsiteY1" fmla="*/ 263662 h 2090986"/>
              <a:gd name="connsiteX2" fmla="*/ 314150 w 6365335"/>
              <a:gd name="connsiteY2" fmla="*/ 218783 h 2090986"/>
              <a:gd name="connsiteX3" fmla="*/ 420458 w 6365335"/>
              <a:gd name="connsiteY3" fmla="*/ 290239 h 2090986"/>
              <a:gd name="connsiteX4" fmla="*/ 532933 w 6365335"/>
              <a:gd name="connsiteY4" fmla="*/ 218783 h 2090986"/>
              <a:gd name="connsiteX5" fmla="*/ 624644 w 6365335"/>
              <a:gd name="connsiteY5" fmla="*/ 187332 h 2090986"/>
              <a:gd name="connsiteX6" fmla="*/ 740496 w 6365335"/>
              <a:gd name="connsiteY6" fmla="*/ 123416 h 2090986"/>
              <a:gd name="connsiteX7" fmla="*/ 959279 w 6365335"/>
              <a:gd name="connsiteY7" fmla="*/ 129026 h 2090986"/>
              <a:gd name="connsiteX8" fmla="*/ 1065865 w 6365335"/>
              <a:gd name="connsiteY8" fmla="*/ 84148 h 2090986"/>
              <a:gd name="connsiteX9" fmla="*/ 1178062 w 6365335"/>
              <a:gd name="connsiteY9" fmla="*/ 129026 h 2090986"/>
              <a:gd name="connsiteX10" fmla="*/ 1399510 w 6365335"/>
              <a:gd name="connsiteY10" fmla="*/ 18023 h 2090986"/>
              <a:gd name="connsiteX11" fmla="*/ 1509041 w 6365335"/>
              <a:gd name="connsiteY11" fmla="*/ 95367 h 2090986"/>
              <a:gd name="connsiteX12" fmla="*/ 1710994 w 6365335"/>
              <a:gd name="connsiteY12" fmla="*/ 84148 h 2090986"/>
              <a:gd name="connsiteX13" fmla="*/ 1846823 w 6365335"/>
              <a:gd name="connsiteY13" fmla="*/ 134636 h 2090986"/>
              <a:gd name="connsiteX14" fmla="*/ 1952216 w 6365335"/>
              <a:gd name="connsiteY14" fmla="*/ 0 h 2090986"/>
              <a:gd name="connsiteX15" fmla="*/ 2058803 w 6365335"/>
              <a:gd name="connsiteY15" fmla="*/ 72928 h 2090986"/>
              <a:gd name="connsiteX16" fmla="*/ 2154170 w 6365335"/>
              <a:gd name="connsiteY16" fmla="*/ 162685 h 2090986"/>
              <a:gd name="connsiteX17" fmla="*/ 2372673 w 6365335"/>
              <a:gd name="connsiteY17" fmla="*/ 185124 h 2090986"/>
              <a:gd name="connsiteX18" fmla="*/ 2496368 w 6365335"/>
              <a:gd name="connsiteY18" fmla="*/ 235613 h 2090986"/>
              <a:gd name="connsiteX19" fmla="*/ 2720761 w 6365335"/>
              <a:gd name="connsiteY19" fmla="*/ 493664 h 2090986"/>
              <a:gd name="connsiteX20" fmla="*/ 2799298 w 6365335"/>
              <a:gd name="connsiteY20" fmla="*/ 516103 h 2090986"/>
              <a:gd name="connsiteX21" fmla="*/ 2922714 w 6365335"/>
              <a:gd name="connsiteY21" fmla="*/ 594641 h 2090986"/>
              <a:gd name="connsiteX22" fmla="*/ 3051461 w 6365335"/>
              <a:gd name="connsiteY22" fmla="*/ 622690 h 2090986"/>
              <a:gd name="connsiteX23" fmla="*/ 3141497 w 6365335"/>
              <a:gd name="connsiteY23" fmla="*/ 751716 h 2090986"/>
              <a:gd name="connsiteX24" fmla="*/ 3248084 w 6365335"/>
              <a:gd name="connsiteY24" fmla="*/ 718057 h 2090986"/>
              <a:gd name="connsiteX25" fmla="*/ 3483696 w 6365335"/>
              <a:gd name="connsiteY25" fmla="*/ 858302 h 2090986"/>
              <a:gd name="connsiteX26" fmla="*/ 3590283 w 6365335"/>
              <a:gd name="connsiteY26" fmla="*/ 869522 h 2090986"/>
              <a:gd name="connsiteX27" fmla="*/ 3696869 w 6365335"/>
              <a:gd name="connsiteY27" fmla="*/ 939783 h 2090986"/>
              <a:gd name="connsiteX28" fmla="*/ 3785153 w 6365335"/>
              <a:gd name="connsiteY28" fmla="*/ 966361 h 2090986"/>
              <a:gd name="connsiteX29" fmla="*/ 3910042 w 6365335"/>
              <a:gd name="connsiteY29" fmla="*/ 1032206 h 2090986"/>
              <a:gd name="connsiteX30" fmla="*/ 4102248 w 6365335"/>
              <a:gd name="connsiteY30" fmla="*/ 1123435 h 2090986"/>
              <a:gd name="connsiteX31" fmla="*/ 4471024 w 6365335"/>
              <a:gd name="connsiteY31" fmla="*/ 1284648 h 2090986"/>
              <a:gd name="connsiteX32" fmla="*/ 4555171 w 6365335"/>
              <a:gd name="connsiteY32" fmla="*/ 1307087 h 2090986"/>
              <a:gd name="connsiteX33" fmla="*/ 4689527 w 6365335"/>
              <a:gd name="connsiteY33" fmla="*/ 1312697 h 2090986"/>
              <a:gd name="connsiteX34" fmla="*/ 4790783 w 6365335"/>
              <a:gd name="connsiteY34" fmla="*/ 1363186 h 2090986"/>
              <a:gd name="connsiteX35" fmla="*/ 4902700 w 6365335"/>
              <a:gd name="connsiteY35" fmla="*/ 1378543 h 2090986"/>
              <a:gd name="connsiteX36" fmla="*/ 5063558 w 6365335"/>
              <a:gd name="connsiteY36" fmla="*/ 1464442 h 2090986"/>
              <a:gd name="connsiteX37" fmla="*/ 5355623 w 6365335"/>
              <a:gd name="connsiteY37" fmla="*/ 1531480 h 2090986"/>
              <a:gd name="connsiteX38" fmla="*/ 5631976 w 6365335"/>
              <a:gd name="connsiteY38" fmla="*/ 1635122 h 2090986"/>
              <a:gd name="connsiteX39" fmla="*/ 5804967 w 6365335"/>
              <a:gd name="connsiteY39" fmla="*/ 1716604 h 2090986"/>
              <a:gd name="connsiteX40" fmla="*/ 5967372 w 6365335"/>
              <a:gd name="connsiteY40" fmla="*/ 1798086 h 2090986"/>
              <a:gd name="connsiteX41" fmla="*/ 6129143 w 6365335"/>
              <a:gd name="connsiteY41" fmla="*/ 1856848 h 2090986"/>
              <a:gd name="connsiteX42" fmla="*/ 6204457 w 6365335"/>
              <a:gd name="connsiteY42" fmla="*/ 1907338 h 2090986"/>
              <a:gd name="connsiteX43" fmla="*/ 6355770 w 6365335"/>
              <a:gd name="connsiteY43" fmla="*/ 1917923 h 2090986"/>
              <a:gd name="connsiteX44" fmla="*/ 6326196 w 6365335"/>
              <a:gd name="connsiteY44" fmla="*/ 2090609 h 2090986"/>
              <a:gd name="connsiteX0" fmla="*/ 0 w 6494801"/>
              <a:gd name="connsiteY0" fmla="*/ 218783 h 1967599"/>
              <a:gd name="connsiteX1" fmla="*/ 222641 w 6494801"/>
              <a:gd name="connsiteY1" fmla="*/ 263662 h 1967599"/>
              <a:gd name="connsiteX2" fmla="*/ 314150 w 6494801"/>
              <a:gd name="connsiteY2" fmla="*/ 218783 h 1967599"/>
              <a:gd name="connsiteX3" fmla="*/ 420458 w 6494801"/>
              <a:gd name="connsiteY3" fmla="*/ 290239 h 1967599"/>
              <a:gd name="connsiteX4" fmla="*/ 532933 w 6494801"/>
              <a:gd name="connsiteY4" fmla="*/ 218783 h 1967599"/>
              <a:gd name="connsiteX5" fmla="*/ 624644 w 6494801"/>
              <a:gd name="connsiteY5" fmla="*/ 187332 h 1967599"/>
              <a:gd name="connsiteX6" fmla="*/ 740496 w 6494801"/>
              <a:gd name="connsiteY6" fmla="*/ 123416 h 1967599"/>
              <a:gd name="connsiteX7" fmla="*/ 959279 w 6494801"/>
              <a:gd name="connsiteY7" fmla="*/ 129026 h 1967599"/>
              <a:gd name="connsiteX8" fmla="*/ 1065865 w 6494801"/>
              <a:gd name="connsiteY8" fmla="*/ 84148 h 1967599"/>
              <a:gd name="connsiteX9" fmla="*/ 1178062 w 6494801"/>
              <a:gd name="connsiteY9" fmla="*/ 129026 h 1967599"/>
              <a:gd name="connsiteX10" fmla="*/ 1399510 w 6494801"/>
              <a:gd name="connsiteY10" fmla="*/ 18023 h 1967599"/>
              <a:gd name="connsiteX11" fmla="*/ 1509041 w 6494801"/>
              <a:gd name="connsiteY11" fmla="*/ 95367 h 1967599"/>
              <a:gd name="connsiteX12" fmla="*/ 1710994 w 6494801"/>
              <a:gd name="connsiteY12" fmla="*/ 84148 h 1967599"/>
              <a:gd name="connsiteX13" fmla="*/ 1846823 w 6494801"/>
              <a:gd name="connsiteY13" fmla="*/ 134636 h 1967599"/>
              <a:gd name="connsiteX14" fmla="*/ 1952216 w 6494801"/>
              <a:gd name="connsiteY14" fmla="*/ 0 h 1967599"/>
              <a:gd name="connsiteX15" fmla="*/ 2058803 w 6494801"/>
              <a:gd name="connsiteY15" fmla="*/ 72928 h 1967599"/>
              <a:gd name="connsiteX16" fmla="*/ 2154170 w 6494801"/>
              <a:gd name="connsiteY16" fmla="*/ 162685 h 1967599"/>
              <a:gd name="connsiteX17" fmla="*/ 2372673 w 6494801"/>
              <a:gd name="connsiteY17" fmla="*/ 185124 h 1967599"/>
              <a:gd name="connsiteX18" fmla="*/ 2496368 w 6494801"/>
              <a:gd name="connsiteY18" fmla="*/ 235613 h 1967599"/>
              <a:gd name="connsiteX19" fmla="*/ 2720761 w 6494801"/>
              <a:gd name="connsiteY19" fmla="*/ 493664 h 1967599"/>
              <a:gd name="connsiteX20" fmla="*/ 2799298 w 6494801"/>
              <a:gd name="connsiteY20" fmla="*/ 516103 h 1967599"/>
              <a:gd name="connsiteX21" fmla="*/ 2922714 w 6494801"/>
              <a:gd name="connsiteY21" fmla="*/ 594641 h 1967599"/>
              <a:gd name="connsiteX22" fmla="*/ 3051461 w 6494801"/>
              <a:gd name="connsiteY22" fmla="*/ 622690 h 1967599"/>
              <a:gd name="connsiteX23" fmla="*/ 3141497 w 6494801"/>
              <a:gd name="connsiteY23" fmla="*/ 751716 h 1967599"/>
              <a:gd name="connsiteX24" fmla="*/ 3248084 w 6494801"/>
              <a:gd name="connsiteY24" fmla="*/ 718057 h 1967599"/>
              <a:gd name="connsiteX25" fmla="*/ 3483696 w 6494801"/>
              <a:gd name="connsiteY25" fmla="*/ 858302 h 1967599"/>
              <a:gd name="connsiteX26" fmla="*/ 3590283 w 6494801"/>
              <a:gd name="connsiteY26" fmla="*/ 869522 h 1967599"/>
              <a:gd name="connsiteX27" fmla="*/ 3696869 w 6494801"/>
              <a:gd name="connsiteY27" fmla="*/ 939783 h 1967599"/>
              <a:gd name="connsiteX28" fmla="*/ 3785153 w 6494801"/>
              <a:gd name="connsiteY28" fmla="*/ 966361 h 1967599"/>
              <a:gd name="connsiteX29" fmla="*/ 3910042 w 6494801"/>
              <a:gd name="connsiteY29" fmla="*/ 1032206 h 1967599"/>
              <a:gd name="connsiteX30" fmla="*/ 4102248 w 6494801"/>
              <a:gd name="connsiteY30" fmla="*/ 1123435 h 1967599"/>
              <a:gd name="connsiteX31" fmla="*/ 4471024 w 6494801"/>
              <a:gd name="connsiteY31" fmla="*/ 1284648 h 1967599"/>
              <a:gd name="connsiteX32" fmla="*/ 4555171 w 6494801"/>
              <a:gd name="connsiteY32" fmla="*/ 1307087 h 1967599"/>
              <a:gd name="connsiteX33" fmla="*/ 4689527 w 6494801"/>
              <a:gd name="connsiteY33" fmla="*/ 1312697 h 1967599"/>
              <a:gd name="connsiteX34" fmla="*/ 4790783 w 6494801"/>
              <a:gd name="connsiteY34" fmla="*/ 1363186 h 1967599"/>
              <a:gd name="connsiteX35" fmla="*/ 4902700 w 6494801"/>
              <a:gd name="connsiteY35" fmla="*/ 1378543 h 1967599"/>
              <a:gd name="connsiteX36" fmla="*/ 5063558 w 6494801"/>
              <a:gd name="connsiteY36" fmla="*/ 1464442 h 1967599"/>
              <a:gd name="connsiteX37" fmla="*/ 5355623 w 6494801"/>
              <a:gd name="connsiteY37" fmla="*/ 1531480 h 1967599"/>
              <a:gd name="connsiteX38" fmla="*/ 5631976 w 6494801"/>
              <a:gd name="connsiteY38" fmla="*/ 1635122 h 1967599"/>
              <a:gd name="connsiteX39" fmla="*/ 5804967 w 6494801"/>
              <a:gd name="connsiteY39" fmla="*/ 1716604 h 1967599"/>
              <a:gd name="connsiteX40" fmla="*/ 5967372 w 6494801"/>
              <a:gd name="connsiteY40" fmla="*/ 1798086 h 1967599"/>
              <a:gd name="connsiteX41" fmla="*/ 6129143 w 6494801"/>
              <a:gd name="connsiteY41" fmla="*/ 1856848 h 1967599"/>
              <a:gd name="connsiteX42" fmla="*/ 6204457 w 6494801"/>
              <a:gd name="connsiteY42" fmla="*/ 1907338 h 1967599"/>
              <a:gd name="connsiteX43" fmla="*/ 6355770 w 6494801"/>
              <a:gd name="connsiteY43" fmla="*/ 1917923 h 1967599"/>
              <a:gd name="connsiteX44" fmla="*/ 6487561 w 6494801"/>
              <a:gd name="connsiteY44" fmla="*/ 1966482 h 1967599"/>
              <a:gd name="connsiteX0" fmla="*/ 0 w 6494801"/>
              <a:gd name="connsiteY0" fmla="*/ 218783 h 1967767"/>
              <a:gd name="connsiteX1" fmla="*/ 222641 w 6494801"/>
              <a:gd name="connsiteY1" fmla="*/ 263662 h 1967767"/>
              <a:gd name="connsiteX2" fmla="*/ 314150 w 6494801"/>
              <a:gd name="connsiteY2" fmla="*/ 218783 h 1967767"/>
              <a:gd name="connsiteX3" fmla="*/ 420458 w 6494801"/>
              <a:gd name="connsiteY3" fmla="*/ 290239 h 1967767"/>
              <a:gd name="connsiteX4" fmla="*/ 532933 w 6494801"/>
              <a:gd name="connsiteY4" fmla="*/ 218783 h 1967767"/>
              <a:gd name="connsiteX5" fmla="*/ 624644 w 6494801"/>
              <a:gd name="connsiteY5" fmla="*/ 187332 h 1967767"/>
              <a:gd name="connsiteX6" fmla="*/ 740496 w 6494801"/>
              <a:gd name="connsiteY6" fmla="*/ 123416 h 1967767"/>
              <a:gd name="connsiteX7" fmla="*/ 959279 w 6494801"/>
              <a:gd name="connsiteY7" fmla="*/ 129026 h 1967767"/>
              <a:gd name="connsiteX8" fmla="*/ 1065865 w 6494801"/>
              <a:gd name="connsiteY8" fmla="*/ 84148 h 1967767"/>
              <a:gd name="connsiteX9" fmla="*/ 1178062 w 6494801"/>
              <a:gd name="connsiteY9" fmla="*/ 129026 h 1967767"/>
              <a:gd name="connsiteX10" fmla="*/ 1399510 w 6494801"/>
              <a:gd name="connsiteY10" fmla="*/ 18023 h 1967767"/>
              <a:gd name="connsiteX11" fmla="*/ 1509041 w 6494801"/>
              <a:gd name="connsiteY11" fmla="*/ 95367 h 1967767"/>
              <a:gd name="connsiteX12" fmla="*/ 1710994 w 6494801"/>
              <a:gd name="connsiteY12" fmla="*/ 84148 h 1967767"/>
              <a:gd name="connsiteX13" fmla="*/ 1846823 w 6494801"/>
              <a:gd name="connsiteY13" fmla="*/ 134636 h 1967767"/>
              <a:gd name="connsiteX14" fmla="*/ 1952216 w 6494801"/>
              <a:gd name="connsiteY14" fmla="*/ 0 h 1967767"/>
              <a:gd name="connsiteX15" fmla="*/ 2058803 w 6494801"/>
              <a:gd name="connsiteY15" fmla="*/ 72928 h 1967767"/>
              <a:gd name="connsiteX16" fmla="*/ 2154170 w 6494801"/>
              <a:gd name="connsiteY16" fmla="*/ 162685 h 1967767"/>
              <a:gd name="connsiteX17" fmla="*/ 2372673 w 6494801"/>
              <a:gd name="connsiteY17" fmla="*/ 185124 h 1967767"/>
              <a:gd name="connsiteX18" fmla="*/ 2496368 w 6494801"/>
              <a:gd name="connsiteY18" fmla="*/ 235613 h 1967767"/>
              <a:gd name="connsiteX19" fmla="*/ 2720761 w 6494801"/>
              <a:gd name="connsiteY19" fmla="*/ 493664 h 1967767"/>
              <a:gd name="connsiteX20" fmla="*/ 2799298 w 6494801"/>
              <a:gd name="connsiteY20" fmla="*/ 516103 h 1967767"/>
              <a:gd name="connsiteX21" fmla="*/ 2922714 w 6494801"/>
              <a:gd name="connsiteY21" fmla="*/ 594641 h 1967767"/>
              <a:gd name="connsiteX22" fmla="*/ 3051461 w 6494801"/>
              <a:gd name="connsiteY22" fmla="*/ 622690 h 1967767"/>
              <a:gd name="connsiteX23" fmla="*/ 3141497 w 6494801"/>
              <a:gd name="connsiteY23" fmla="*/ 751716 h 1967767"/>
              <a:gd name="connsiteX24" fmla="*/ 3248084 w 6494801"/>
              <a:gd name="connsiteY24" fmla="*/ 718057 h 1967767"/>
              <a:gd name="connsiteX25" fmla="*/ 3483696 w 6494801"/>
              <a:gd name="connsiteY25" fmla="*/ 858302 h 1967767"/>
              <a:gd name="connsiteX26" fmla="*/ 3590283 w 6494801"/>
              <a:gd name="connsiteY26" fmla="*/ 869522 h 1967767"/>
              <a:gd name="connsiteX27" fmla="*/ 3696869 w 6494801"/>
              <a:gd name="connsiteY27" fmla="*/ 939783 h 1967767"/>
              <a:gd name="connsiteX28" fmla="*/ 3785153 w 6494801"/>
              <a:gd name="connsiteY28" fmla="*/ 966361 h 1967767"/>
              <a:gd name="connsiteX29" fmla="*/ 3910042 w 6494801"/>
              <a:gd name="connsiteY29" fmla="*/ 1032206 h 1967767"/>
              <a:gd name="connsiteX30" fmla="*/ 4102248 w 6494801"/>
              <a:gd name="connsiteY30" fmla="*/ 1123435 h 1967767"/>
              <a:gd name="connsiteX31" fmla="*/ 4471024 w 6494801"/>
              <a:gd name="connsiteY31" fmla="*/ 1284648 h 1967767"/>
              <a:gd name="connsiteX32" fmla="*/ 4555171 w 6494801"/>
              <a:gd name="connsiteY32" fmla="*/ 1307087 h 1967767"/>
              <a:gd name="connsiteX33" fmla="*/ 4689527 w 6494801"/>
              <a:gd name="connsiteY33" fmla="*/ 1312697 h 1967767"/>
              <a:gd name="connsiteX34" fmla="*/ 4790783 w 6494801"/>
              <a:gd name="connsiteY34" fmla="*/ 1363186 h 1967767"/>
              <a:gd name="connsiteX35" fmla="*/ 4902700 w 6494801"/>
              <a:gd name="connsiteY35" fmla="*/ 1378543 h 1967767"/>
              <a:gd name="connsiteX36" fmla="*/ 5063558 w 6494801"/>
              <a:gd name="connsiteY36" fmla="*/ 1464442 h 1967767"/>
              <a:gd name="connsiteX37" fmla="*/ 5355623 w 6494801"/>
              <a:gd name="connsiteY37" fmla="*/ 1531480 h 1967767"/>
              <a:gd name="connsiteX38" fmla="*/ 5631976 w 6494801"/>
              <a:gd name="connsiteY38" fmla="*/ 1635122 h 1967767"/>
              <a:gd name="connsiteX39" fmla="*/ 5804967 w 6494801"/>
              <a:gd name="connsiteY39" fmla="*/ 1716604 h 1967767"/>
              <a:gd name="connsiteX40" fmla="*/ 5967372 w 6494801"/>
              <a:gd name="connsiteY40" fmla="*/ 1798086 h 1967767"/>
              <a:gd name="connsiteX41" fmla="*/ 6129143 w 6494801"/>
              <a:gd name="connsiteY41" fmla="*/ 1856848 h 1967767"/>
              <a:gd name="connsiteX42" fmla="*/ 6204457 w 6494801"/>
              <a:gd name="connsiteY42" fmla="*/ 1907338 h 1967767"/>
              <a:gd name="connsiteX43" fmla="*/ 6355770 w 6494801"/>
              <a:gd name="connsiteY43" fmla="*/ 1926198 h 1967767"/>
              <a:gd name="connsiteX44" fmla="*/ 6487561 w 6494801"/>
              <a:gd name="connsiteY44" fmla="*/ 1966482 h 19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94801" h="1967767">
                <a:moveTo>
                  <a:pt x="0" y="218783"/>
                </a:moveTo>
                <a:lnTo>
                  <a:pt x="222641" y="263662"/>
                </a:lnTo>
                <a:lnTo>
                  <a:pt x="314150" y="218783"/>
                </a:lnTo>
                <a:lnTo>
                  <a:pt x="420458" y="290239"/>
                </a:lnTo>
                <a:lnTo>
                  <a:pt x="532933" y="218783"/>
                </a:lnTo>
                <a:lnTo>
                  <a:pt x="624644" y="187332"/>
                </a:lnTo>
                <a:lnTo>
                  <a:pt x="740496" y="123416"/>
                </a:lnTo>
                <a:lnTo>
                  <a:pt x="959279" y="129026"/>
                </a:lnTo>
                <a:lnTo>
                  <a:pt x="1065865" y="84148"/>
                </a:lnTo>
                <a:lnTo>
                  <a:pt x="1178062" y="129026"/>
                </a:lnTo>
                <a:lnTo>
                  <a:pt x="1399510" y="18023"/>
                </a:lnTo>
                <a:lnTo>
                  <a:pt x="1509041" y="95367"/>
                </a:lnTo>
                <a:lnTo>
                  <a:pt x="1710994" y="84148"/>
                </a:lnTo>
                <a:lnTo>
                  <a:pt x="1846823" y="134636"/>
                </a:lnTo>
                <a:lnTo>
                  <a:pt x="1952216" y="0"/>
                </a:lnTo>
                <a:lnTo>
                  <a:pt x="2058803" y="72928"/>
                </a:lnTo>
                <a:lnTo>
                  <a:pt x="2154170" y="162685"/>
                </a:lnTo>
                <a:lnTo>
                  <a:pt x="2372673" y="185124"/>
                </a:lnTo>
                <a:lnTo>
                  <a:pt x="2496368" y="235613"/>
                </a:lnTo>
                <a:lnTo>
                  <a:pt x="2720761" y="493664"/>
                </a:lnTo>
                <a:lnTo>
                  <a:pt x="2799298" y="516103"/>
                </a:lnTo>
                <a:lnTo>
                  <a:pt x="2922714" y="594641"/>
                </a:lnTo>
                <a:lnTo>
                  <a:pt x="3051461" y="622690"/>
                </a:lnTo>
                <a:lnTo>
                  <a:pt x="3141497" y="751716"/>
                </a:lnTo>
                <a:lnTo>
                  <a:pt x="3248084" y="718057"/>
                </a:lnTo>
                <a:lnTo>
                  <a:pt x="3483696" y="858302"/>
                </a:lnTo>
                <a:lnTo>
                  <a:pt x="3590283" y="869522"/>
                </a:lnTo>
                <a:lnTo>
                  <a:pt x="3696869" y="939783"/>
                </a:lnTo>
                <a:lnTo>
                  <a:pt x="3785153" y="966361"/>
                </a:lnTo>
                <a:cubicBezTo>
                  <a:pt x="3825403" y="992447"/>
                  <a:pt x="3857193" y="1006027"/>
                  <a:pt x="3910042" y="1032206"/>
                </a:cubicBezTo>
                <a:cubicBezTo>
                  <a:pt x="3962891" y="1058385"/>
                  <a:pt x="4036800" y="1091646"/>
                  <a:pt x="4102248" y="1123435"/>
                </a:cubicBezTo>
                <a:lnTo>
                  <a:pt x="4471024" y="1284648"/>
                </a:lnTo>
                <a:lnTo>
                  <a:pt x="4555171" y="1307087"/>
                </a:lnTo>
                <a:lnTo>
                  <a:pt x="4689527" y="1312697"/>
                </a:lnTo>
                <a:lnTo>
                  <a:pt x="4790783" y="1363186"/>
                </a:lnTo>
                <a:lnTo>
                  <a:pt x="4902700" y="1378543"/>
                </a:lnTo>
                <a:lnTo>
                  <a:pt x="5063558" y="1464442"/>
                </a:lnTo>
                <a:lnTo>
                  <a:pt x="5355623" y="1531480"/>
                </a:lnTo>
                <a:lnTo>
                  <a:pt x="5631976" y="1635122"/>
                </a:lnTo>
                <a:lnTo>
                  <a:pt x="5804967" y="1716604"/>
                </a:lnTo>
                <a:lnTo>
                  <a:pt x="5967372" y="1798086"/>
                </a:lnTo>
                <a:lnTo>
                  <a:pt x="6129143" y="1856848"/>
                </a:lnTo>
                <a:lnTo>
                  <a:pt x="6204457" y="1907338"/>
                </a:lnTo>
                <a:lnTo>
                  <a:pt x="6355770" y="1926198"/>
                </a:lnTo>
                <a:cubicBezTo>
                  <a:pt x="6373302" y="1927780"/>
                  <a:pt x="6529926" y="1976191"/>
                  <a:pt x="6487561" y="1966482"/>
                </a:cubicBezTo>
              </a:path>
            </a:pathLst>
          </a:custGeom>
          <a:noFill/>
          <a:ln w="38100" cap="flat" cmpd="sng" algn="ctr">
            <a:solidFill>
              <a:schemeClr val="accent1"/>
            </a:solidFill>
            <a:prstDash val="solid"/>
            <a:round/>
            <a:headEnd type="none" w="med" len="med"/>
            <a:tailEnd type="none" w="med" len="med"/>
          </a:ln>
          <a:effectLst/>
        </p:spPr>
        <p:txBody>
          <a:bodyPr/>
          <a:lstStyle/>
          <a:p>
            <a:pPr algn="ctr">
              <a:defRPr/>
            </a:pPr>
            <a:endParaRPr lang="en-US" sz="1600" i="1">
              <a:solidFill>
                <a:srgbClr val="FFCC99"/>
              </a:solidFill>
              <a:effectLst>
                <a:outerShdw blurRad="38100" dist="38100" dir="2700000" algn="tl">
                  <a:srgbClr val="000000">
                    <a:alpha val="43137"/>
                  </a:srgbClr>
                </a:outerShdw>
              </a:effectLst>
              <a:latin typeface="Arial" charset="0"/>
              <a:ea typeface="ヒラギノ角ゴ Pro W3" pitchFamily="-111" charset="-128"/>
              <a:cs typeface="Arial" charset="0"/>
            </a:endParaRPr>
          </a:p>
        </p:txBody>
      </p:sp>
    </p:spTree>
    <p:extLst>
      <p:ext uri="{BB962C8B-B14F-4D97-AF65-F5344CB8AC3E}">
        <p14:creationId xmlns:p14="http://schemas.microsoft.com/office/powerpoint/2010/main" val="379038199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75AB-EC4E-5D45-BDD4-A68700F1F0FA}"/>
              </a:ext>
            </a:extLst>
          </p:cNvPr>
          <p:cNvSpPr>
            <a:spLocks noGrp="1"/>
          </p:cNvSpPr>
          <p:nvPr>
            <p:ph type="title"/>
          </p:nvPr>
        </p:nvSpPr>
        <p:spPr>
          <a:xfrm>
            <a:off x="123825" y="20107"/>
            <a:ext cx="8896350" cy="755650"/>
          </a:xfrm>
        </p:spPr>
        <p:txBody>
          <a:bodyPr/>
          <a:lstStyle/>
          <a:p>
            <a:r>
              <a:rPr lang="en-US" dirty="0">
                <a:solidFill>
                  <a:srgbClr val="FFFF00"/>
                </a:solidFill>
              </a:rPr>
              <a:t>IABP-SHOCK II</a:t>
            </a:r>
          </a:p>
        </p:txBody>
      </p:sp>
      <p:sp>
        <p:nvSpPr>
          <p:cNvPr id="3" name="Rectangle 2">
            <a:extLst>
              <a:ext uri="{FF2B5EF4-FFF2-40B4-BE49-F238E27FC236}">
                <a16:creationId xmlns:a16="http://schemas.microsoft.com/office/drawing/2014/main" id="{0E9EF643-D782-7B41-A7C3-DFC0AB1D710E}"/>
              </a:ext>
            </a:extLst>
          </p:cNvPr>
          <p:cNvSpPr/>
          <p:nvPr/>
        </p:nvSpPr>
        <p:spPr>
          <a:xfrm>
            <a:off x="3062613" y="6429780"/>
            <a:ext cx="301877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a:ln>
                  <a:noFill/>
                </a:ln>
                <a:solidFill>
                  <a:srgbClr val="FFFFFF"/>
                </a:solidFill>
                <a:effectLst/>
                <a:uLnTx/>
                <a:uFillTx/>
                <a:latin typeface="Arial"/>
                <a:ea typeface="+mn-ea"/>
                <a:cs typeface="+mn-cs"/>
              </a:rPr>
              <a:t>Thiele H et al. NEJM 2012;367:1287-96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a:ln>
                  <a:noFill/>
                </a:ln>
                <a:solidFill>
                  <a:srgbClr val="FFFFFF"/>
                </a:solidFill>
                <a:effectLst/>
                <a:uLnTx/>
                <a:uFillTx/>
                <a:latin typeface="Arial"/>
                <a:ea typeface="+mn-ea"/>
                <a:cs typeface="+mn-cs"/>
              </a:rPr>
              <a:t>Thiele H et al. Lancet 2013;382:1638-45</a:t>
            </a:r>
          </a:p>
        </p:txBody>
      </p:sp>
      <p:pic>
        <p:nvPicPr>
          <p:cNvPr id="4" name="Picture 42" descr="Screen shot 2010-04-26 at 5">
            <a:extLst>
              <a:ext uri="{FF2B5EF4-FFF2-40B4-BE49-F238E27FC236}">
                <a16:creationId xmlns:a16="http://schemas.microsoft.com/office/drawing/2014/main" id="{AFD1C2AC-8931-904C-9082-9C331BF5FD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164"/>
            <a:ext cx="1106312" cy="625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E63B53-2598-C741-9914-14648D75959D}"/>
              </a:ext>
            </a:extLst>
          </p:cNvPr>
          <p:cNvSpPr txBox="1"/>
          <p:nvPr/>
        </p:nvSpPr>
        <p:spPr>
          <a:xfrm>
            <a:off x="0" y="570459"/>
            <a:ext cx="9144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600 pts with </a:t>
            </a:r>
            <a:r>
              <a:rPr kumimoji="0" lang="en-US" sz="2000" b="0" i="0" u="none" strike="noStrike" kern="1200" cap="none" spc="0" normalizeH="0" baseline="0" noProof="0" dirty="0" err="1">
                <a:ln>
                  <a:noFill/>
                </a:ln>
                <a:solidFill>
                  <a:srgbClr val="FFFFFF"/>
                </a:solidFill>
                <a:effectLst/>
                <a:uLnTx/>
                <a:uFillTx/>
                <a:latin typeface="Arial"/>
                <a:ea typeface="+mn-ea"/>
                <a:cs typeface="+mn-cs"/>
              </a:rPr>
              <a:t>cardi</a:t>
            </a:r>
            <a:r>
              <a:rPr lang="en-US" sz="2000" dirty="0" err="1">
                <a:solidFill>
                  <a:srgbClr val="FFFFFF"/>
                </a:solidFill>
                <a:latin typeface="Arial"/>
                <a:cs typeface="+mn-cs"/>
              </a:rPr>
              <a:t>ogenic</a:t>
            </a:r>
            <a:r>
              <a:rPr lang="en-US" sz="2000" dirty="0">
                <a:solidFill>
                  <a:srgbClr val="FFFFFF"/>
                </a:solidFill>
                <a:latin typeface="Arial"/>
                <a:cs typeface="+mn-cs"/>
              </a:rPr>
              <a:t> </a:t>
            </a:r>
            <a:r>
              <a:rPr kumimoji="0" lang="en-US" sz="2000" b="0" i="0" u="none" strike="noStrike" kern="1200" cap="none" spc="0" normalizeH="0" baseline="0" noProof="0" dirty="0">
                <a:ln>
                  <a:noFill/>
                </a:ln>
                <a:solidFill>
                  <a:srgbClr val="FFFFFF"/>
                </a:solidFill>
                <a:effectLst/>
                <a:uLnTx/>
                <a:uFillTx/>
                <a:latin typeface="Arial"/>
                <a:ea typeface="+mn-ea"/>
                <a:cs typeface="+mn-cs"/>
              </a:rPr>
              <a:t>shock randomized to IABP (median 3 days) vs.             no IABP. </a:t>
            </a:r>
            <a:r>
              <a:rPr kumimoji="0" lang="en-US" sz="2000" b="0" i="0" u="none" strike="noStrike" kern="1200" cap="none" spc="0" normalizeH="0" baseline="0" noProof="0" dirty="0">
                <a:ln>
                  <a:noFill/>
                </a:ln>
                <a:solidFill>
                  <a:srgbClr val="FDE25E">
                    <a:lumMod val="60000"/>
                    <a:lumOff val="40000"/>
                  </a:srgbClr>
                </a:solidFill>
                <a:effectLst/>
                <a:uLnTx/>
                <a:uFillTx/>
                <a:latin typeface="Arial"/>
                <a:ea typeface="+mn-ea"/>
                <a:cs typeface="+mn-cs"/>
              </a:rPr>
              <a:t>Median BP 89/55 with 90% on </a:t>
            </a:r>
            <a:r>
              <a:rPr kumimoji="0" lang="en-US" sz="2000" b="0" i="0" u="none" strike="noStrike" kern="1200" cap="none" spc="0" normalizeH="0" baseline="0" noProof="0" dirty="0" err="1">
                <a:ln>
                  <a:noFill/>
                </a:ln>
                <a:solidFill>
                  <a:srgbClr val="FDE25E">
                    <a:lumMod val="60000"/>
                    <a:lumOff val="40000"/>
                  </a:srgbClr>
                </a:solidFill>
                <a:effectLst/>
                <a:uLnTx/>
                <a:uFillTx/>
                <a:latin typeface="Arial"/>
                <a:ea typeface="+mn-ea"/>
                <a:cs typeface="+mn-cs"/>
              </a:rPr>
              <a:t>pressors</a:t>
            </a:r>
            <a:r>
              <a:rPr kumimoji="0" lang="en-US" sz="2000" b="0" i="0" u="none" strike="noStrike" kern="1200" cap="none" spc="0" normalizeH="0" baseline="0" noProof="0" dirty="0">
                <a:ln>
                  <a:noFill/>
                </a:ln>
                <a:solidFill>
                  <a:srgbClr val="FDE25E">
                    <a:lumMod val="60000"/>
                    <a:lumOff val="40000"/>
                  </a:srgbClr>
                </a:solidFill>
                <a:effectLst/>
                <a:uLnTx/>
                <a:uFillTx/>
                <a:latin typeface="Arial"/>
                <a:ea typeface="+mn-ea"/>
                <a:cs typeface="+mn-cs"/>
              </a:rPr>
              <a:t>; median LVEF 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DE25E">
                    <a:lumMod val="60000"/>
                    <a:lumOff val="40000"/>
                  </a:srgbClr>
                </a:solidFill>
                <a:effectLst/>
                <a:uLnTx/>
                <a:uFillTx/>
                <a:latin typeface="Arial"/>
                <a:ea typeface="+mn-ea"/>
                <a:cs typeface="+mn-cs"/>
              </a:rPr>
              <a:t>Revasc</a:t>
            </a:r>
            <a:r>
              <a:rPr kumimoji="0" lang="en-US" sz="2000" b="0" i="0" u="none" strike="noStrike" kern="1200" cap="none" spc="0" normalizeH="0" baseline="0" noProof="0" dirty="0">
                <a:ln>
                  <a:noFill/>
                </a:ln>
                <a:solidFill>
                  <a:srgbClr val="FDE25E">
                    <a:lumMod val="60000"/>
                    <a:lumOff val="40000"/>
                  </a:srgbClr>
                </a:solidFill>
                <a:effectLst/>
                <a:uLnTx/>
                <a:uFillTx/>
                <a:latin typeface="Arial"/>
                <a:ea typeface="+mn-ea"/>
                <a:cs typeface="+mn-cs"/>
              </a:rPr>
              <a:t>: primary PCI 95.8%, CABG 3.5%; none 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Primary endpoint: </a:t>
            </a:r>
            <a:r>
              <a:rPr kumimoji="0" lang="en-US" sz="2400" b="0" i="0" u="none" strike="noStrike" kern="1200" cap="none" spc="0" normalizeH="0" baseline="0" noProof="0" dirty="0">
                <a:ln>
                  <a:noFill/>
                </a:ln>
                <a:solidFill>
                  <a:srgbClr val="FFFFFF"/>
                </a:solidFill>
                <a:effectLst/>
                <a:uLnTx/>
                <a:uFillTx/>
                <a:latin typeface="Arial"/>
                <a:ea typeface="+mn-ea"/>
                <a:cs typeface="+mn-cs"/>
              </a:rPr>
              <a:t>Mortality at 30 days</a:t>
            </a:r>
          </a:p>
        </p:txBody>
      </p:sp>
      <p:pic>
        <p:nvPicPr>
          <p:cNvPr id="7" name="Picture 6">
            <a:extLst>
              <a:ext uri="{FF2B5EF4-FFF2-40B4-BE49-F238E27FC236}">
                <a16:creationId xmlns:a16="http://schemas.microsoft.com/office/drawing/2014/main" id="{BC7EE3C5-3E55-5A49-A7E2-0AD3E758537C}"/>
              </a:ext>
            </a:extLst>
          </p:cNvPr>
          <p:cNvPicPr>
            <a:picLocks noChangeAspect="1"/>
          </p:cNvPicPr>
          <p:nvPr/>
        </p:nvPicPr>
        <p:blipFill>
          <a:blip r:embed="rId3"/>
          <a:stretch>
            <a:fillRect/>
          </a:stretch>
        </p:blipFill>
        <p:spPr>
          <a:xfrm>
            <a:off x="1061155" y="1930069"/>
            <a:ext cx="7021690" cy="4479471"/>
          </a:xfrm>
          <a:prstGeom prst="rect">
            <a:avLst/>
          </a:prstGeom>
        </p:spPr>
      </p:pic>
      <p:sp>
        <p:nvSpPr>
          <p:cNvPr id="8" name="TextBox 7">
            <a:extLst>
              <a:ext uri="{FF2B5EF4-FFF2-40B4-BE49-F238E27FC236}">
                <a16:creationId xmlns:a16="http://schemas.microsoft.com/office/drawing/2014/main" id="{489EF884-00E9-614F-B902-AB4AFD74C022}"/>
              </a:ext>
            </a:extLst>
          </p:cNvPr>
          <p:cNvSpPr txBox="1"/>
          <p:nvPr/>
        </p:nvSpPr>
        <p:spPr>
          <a:xfrm>
            <a:off x="2067064" y="4908884"/>
            <a:ext cx="6999224" cy="400110"/>
          </a:xfrm>
          <a:prstGeom prst="rect">
            <a:avLst/>
          </a:prstGeom>
          <a:solidFill>
            <a:srgbClr val="C00000"/>
          </a:solidFill>
          <a:ln w="19050">
            <a:solidFill>
              <a:srgbClr val="FFFF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IABP use in shock downgraded from class IC to class III</a:t>
            </a:r>
          </a:p>
        </p:txBody>
      </p:sp>
    </p:spTree>
    <p:extLst>
      <p:ext uri="{BB962C8B-B14F-4D97-AF65-F5344CB8AC3E}">
        <p14:creationId xmlns:p14="http://schemas.microsoft.com/office/powerpoint/2010/main" val="387897297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8DE9-026A-0A44-BC09-90ED4E9BFE37}"/>
              </a:ext>
            </a:extLst>
          </p:cNvPr>
          <p:cNvSpPr>
            <a:spLocks noGrp="1"/>
          </p:cNvSpPr>
          <p:nvPr>
            <p:ph type="title"/>
          </p:nvPr>
        </p:nvSpPr>
        <p:spPr>
          <a:xfrm>
            <a:off x="123825" y="131512"/>
            <a:ext cx="8896350" cy="755650"/>
          </a:xfrm>
        </p:spPr>
        <p:txBody>
          <a:bodyPr/>
          <a:lstStyle/>
          <a:p>
            <a:r>
              <a:rPr lang="en-US" sz="2800" dirty="0" err="1"/>
              <a:t>Tổng</a:t>
            </a:r>
            <a:r>
              <a:rPr lang="en-US" sz="2800" dirty="0"/>
              <a:t> </a:t>
            </a:r>
            <a:r>
              <a:rPr lang="en-US" sz="2800" dirty="0" err="1"/>
              <a:t>hợp</a:t>
            </a:r>
            <a:r>
              <a:rPr lang="en-US" sz="2800" dirty="0"/>
              <a:t> </a:t>
            </a:r>
            <a:r>
              <a:rPr lang="en-US" sz="2800" dirty="0" err="1"/>
              <a:t>thiết</a:t>
            </a:r>
            <a:r>
              <a:rPr lang="en-US" sz="2800" dirty="0"/>
              <a:t> </a:t>
            </a:r>
            <a:r>
              <a:rPr lang="en-US" sz="2800" dirty="0" err="1"/>
              <a:t>bị</a:t>
            </a:r>
            <a:r>
              <a:rPr lang="en-US" sz="2800" dirty="0"/>
              <a:t> </a:t>
            </a:r>
            <a:r>
              <a:rPr lang="en-US" sz="2800" dirty="0" err="1"/>
              <a:t>hỗ</a:t>
            </a:r>
            <a:r>
              <a:rPr lang="en-US" sz="2800" dirty="0"/>
              <a:t> </a:t>
            </a:r>
            <a:r>
              <a:rPr lang="en-US" sz="2800" dirty="0" err="1"/>
              <a:t>trợ</a:t>
            </a:r>
            <a:r>
              <a:rPr lang="en-US" sz="2800" dirty="0"/>
              <a:t> </a:t>
            </a:r>
            <a:r>
              <a:rPr lang="en-US" sz="2800" dirty="0" err="1"/>
              <a:t>tuần</a:t>
            </a:r>
            <a:r>
              <a:rPr lang="en-US" sz="2800" dirty="0"/>
              <a:t> </a:t>
            </a:r>
            <a:r>
              <a:rPr lang="en-US" sz="2800" dirty="0" err="1"/>
              <a:t>hoàn</a:t>
            </a:r>
            <a:r>
              <a:rPr lang="en-US" sz="2800" dirty="0"/>
              <a:t> ở BN shock </a:t>
            </a:r>
            <a:r>
              <a:rPr lang="en-US" sz="2800" dirty="0" err="1"/>
              <a:t>tim</a:t>
            </a:r>
            <a:endParaRPr lang="en-US" sz="2800" dirty="0"/>
          </a:p>
        </p:txBody>
      </p:sp>
      <p:graphicFrame>
        <p:nvGraphicFramePr>
          <p:cNvPr id="3" name="Tabelle 3">
            <a:extLst>
              <a:ext uri="{FF2B5EF4-FFF2-40B4-BE49-F238E27FC236}">
                <a16:creationId xmlns:a16="http://schemas.microsoft.com/office/drawing/2014/main" id="{B57C74E0-88EA-3D49-94BC-738B62CC9C05}"/>
              </a:ext>
            </a:extLst>
          </p:cNvPr>
          <p:cNvGraphicFramePr>
            <a:graphicFrameLocks noGrp="1"/>
          </p:cNvGraphicFramePr>
          <p:nvPr>
            <p:extLst>
              <p:ext uri="{D42A27DB-BD31-4B8C-83A1-F6EECF244321}">
                <p14:modId xmlns:p14="http://schemas.microsoft.com/office/powerpoint/2010/main" val="3956433949"/>
              </p:ext>
            </p:extLst>
          </p:nvPr>
        </p:nvGraphicFramePr>
        <p:xfrm>
          <a:off x="359224" y="930430"/>
          <a:ext cx="8479977" cy="5133482"/>
        </p:xfrm>
        <a:graphic>
          <a:graphicData uri="http://schemas.openxmlformats.org/drawingml/2006/table">
            <a:tbl>
              <a:tblPr firstRow="1" bandRow="1">
                <a:tableStyleId>{2D5ABB26-0587-4C30-8999-92F81FD0307C}</a:tableStyleId>
              </a:tblPr>
              <a:tblGrid>
                <a:gridCol w="1493640">
                  <a:extLst>
                    <a:ext uri="{9D8B030D-6E8A-4147-A177-3AD203B41FA5}">
                      <a16:colId xmlns:a16="http://schemas.microsoft.com/office/drawing/2014/main" val="2931619890"/>
                    </a:ext>
                  </a:extLst>
                </a:gridCol>
                <a:gridCol w="770021">
                  <a:extLst>
                    <a:ext uri="{9D8B030D-6E8A-4147-A177-3AD203B41FA5}">
                      <a16:colId xmlns:a16="http://schemas.microsoft.com/office/drawing/2014/main" val="2061482526"/>
                    </a:ext>
                  </a:extLst>
                </a:gridCol>
                <a:gridCol w="906379">
                  <a:extLst>
                    <a:ext uri="{9D8B030D-6E8A-4147-A177-3AD203B41FA5}">
                      <a16:colId xmlns:a16="http://schemas.microsoft.com/office/drawing/2014/main" val="20003"/>
                    </a:ext>
                  </a:extLst>
                </a:gridCol>
                <a:gridCol w="954505">
                  <a:extLst>
                    <a:ext uri="{9D8B030D-6E8A-4147-A177-3AD203B41FA5}">
                      <a16:colId xmlns:a16="http://schemas.microsoft.com/office/drawing/2014/main" val="20004"/>
                    </a:ext>
                  </a:extLst>
                </a:gridCol>
                <a:gridCol w="1159943">
                  <a:extLst>
                    <a:ext uri="{9D8B030D-6E8A-4147-A177-3AD203B41FA5}">
                      <a16:colId xmlns:a16="http://schemas.microsoft.com/office/drawing/2014/main" val="20005"/>
                    </a:ext>
                  </a:extLst>
                </a:gridCol>
                <a:gridCol w="1751699">
                  <a:extLst>
                    <a:ext uri="{9D8B030D-6E8A-4147-A177-3AD203B41FA5}">
                      <a16:colId xmlns:a16="http://schemas.microsoft.com/office/drawing/2014/main" val="20006"/>
                    </a:ext>
                  </a:extLst>
                </a:gridCol>
                <a:gridCol w="1443790">
                  <a:extLst>
                    <a:ext uri="{9D8B030D-6E8A-4147-A177-3AD203B41FA5}">
                      <a16:colId xmlns:a16="http://schemas.microsoft.com/office/drawing/2014/main" val="20007"/>
                    </a:ext>
                  </a:extLst>
                </a:gridCol>
              </a:tblGrid>
              <a:tr h="734163">
                <a:tc>
                  <a:txBody>
                    <a:bodyPr/>
                    <a:lstStyle/>
                    <a:p>
                      <a:pPr algn="l"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Trial</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FU</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Group 1</a:t>
                      </a:r>
                    </a:p>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n/N</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Group 2</a:t>
                      </a:r>
                    </a:p>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n/N</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gridSpan="2">
                  <a:txBody>
                    <a:bodyPr/>
                    <a:lstStyle/>
                    <a:p>
                      <a:pPr algn="l"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            Mortality</a:t>
                      </a:r>
                    </a:p>
                    <a:p>
                      <a:pPr algn="l"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       RR and 95% CI</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pPr algn="ctr" fontAlgn="t"/>
                      <a:endParaRPr lang="en-US" sz="800" b="1" i="0" u="none" strike="noStrike" noProof="0" dirty="0">
                        <a:solidFill>
                          <a:schemeClr val="bg1"/>
                        </a:solidFill>
                        <a:effectLst/>
                        <a:latin typeface="Arial" panose="020B0604020202020204" pitchFamily="34" charset="0"/>
                        <a:cs typeface="Arial" panose="020B0604020202020204" pitchFamily="34" charset="0"/>
                      </a:endParaRPr>
                    </a:p>
                  </a:txBody>
                  <a:tcPr marL="9525" marR="952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lnSpc>
                          <a:spcPct val="114000"/>
                        </a:lnSpc>
                      </a:pPr>
                      <a:r>
                        <a:rPr lang="en-US" sz="1600" b="1" i="0" u="none" strike="noStrike" noProof="0" dirty="0">
                          <a:solidFill>
                            <a:srgbClr val="FFC000"/>
                          </a:solidFill>
                          <a:effectLst/>
                          <a:latin typeface="Arial" panose="020B0604020202020204" pitchFamily="34" charset="0"/>
                          <a:cs typeface="Arial" panose="020B0604020202020204" pitchFamily="34" charset="0"/>
                        </a:rPr>
                        <a:t>RR (95% CI)</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11941332"/>
                  </a:ext>
                </a:extLst>
              </a:tr>
              <a:tr h="281935">
                <a:tc>
                  <a:txBody>
                    <a:bodyPr/>
                    <a:lstStyle/>
                    <a:p>
                      <a:pPr algn="l"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endParaRPr lang="en-US" sz="1200" dirty="0"/>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endParaRPr lang="en-US" sz="1200" dirty="0"/>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670782217"/>
                  </a:ext>
                </a:extLst>
              </a:tr>
              <a:tr h="372381">
                <a:tc>
                  <a:txBody>
                    <a:bodyPr/>
                    <a:lstStyle/>
                    <a:p>
                      <a:pPr algn="l" fontAlgn="t"/>
                      <a:r>
                        <a:rPr lang="en-US" sz="1600" b="1" i="0" u="none" strike="noStrike" noProof="0" dirty="0">
                          <a:solidFill>
                            <a:srgbClr val="FFFF00"/>
                          </a:solidFill>
                          <a:effectLst/>
                          <a:latin typeface="Arial" panose="020B0604020202020204" pitchFamily="34" charset="0"/>
                          <a:cs typeface="Arial" panose="020B0604020202020204" pitchFamily="34" charset="0"/>
                        </a:rPr>
                        <a:t>IABP</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6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005415554"/>
                  </a:ext>
                </a:extLst>
              </a:tr>
              <a:tr h="281935">
                <a:tc>
                  <a:txBody>
                    <a:bodyPr/>
                    <a:lstStyle/>
                    <a:p>
                      <a:pPr algn="l" fontAlgn="t"/>
                      <a:r>
                        <a:rPr lang="en-US" sz="1400" b="0" i="0" u="none" strike="noStrike" noProof="0" dirty="0">
                          <a:solidFill>
                            <a:schemeClr val="tx1"/>
                          </a:solidFill>
                          <a:effectLst/>
                          <a:latin typeface="Arial" panose="020B0604020202020204" pitchFamily="34" charset="0"/>
                          <a:cs typeface="Arial" panose="020B0604020202020204" pitchFamily="34" charset="0"/>
                        </a:rPr>
                        <a:t>IABP-SHOCK</a:t>
                      </a:r>
                      <a:r>
                        <a:rPr lang="en-US" sz="1400" b="0" i="0" u="none" strike="noStrike" baseline="0" noProof="0" dirty="0">
                          <a:solidFill>
                            <a:schemeClr val="tx1"/>
                          </a:solidFill>
                          <a:effectLst/>
                          <a:latin typeface="Arial" panose="020B0604020202020204" pitchFamily="34" charset="0"/>
                          <a:cs typeface="Arial" panose="020B0604020202020204" pitchFamily="34" charset="0"/>
                        </a:rPr>
                        <a:t> I</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30 days</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spcBef>
                          <a:spcPct val="50000"/>
                        </a:spcBef>
                        <a:buSzPct val="100000"/>
                      </a:pPr>
                      <a:r>
                        <a:rPr lang="en-US" altLang="de-DE" sz="1400" b="0" i="0" dirty="0">
                          <a:solidFill>
                            <a:schemeClr val="tx1"/>
                          </a:solidFill>
                        </a:rPr>
                        <a:t>7/19</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6/21</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1.28 (0.45;3.72)</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831169066"/>
                  </a:ext>
                </a:extLst>
              </a:tr>
              <a:tr h="281935">
                <a:tc>
                  <a:txBody>
                    <a:bodyPr/>
                    <a:lstStyle/>
                    <a:p>
                      <a:pPr algn="l" fontAlgn="t"/>
                      <a:r>
                        <a:rPr lang="en-US" sz="1400" b="0" i="0" u="none" strike="noStrike" noProof="0" dirty="0">
                          <a:solidFill>
                            <a:schemeClr val="tx1"/>
                          </a:solidFill>
                          <a:effectLst/>
                          <a:latin typeface="Arial" panose="020B0604020202020204" pitchFamily="34" charset="0"/>
                          <a:cs typeface="Arial" panose="020B0604020202020204" pitchFamily="34" charset="0"/>
                        </a:rPr>
                        <a:t>IABP-SHOCK</a:t>
                      </a:r>
                      <a:r>
                        <a:rPr lang="en-US" sz="1400" b="0" i="0" u="none" strike="noStrike" baseline="0" noProof="0" dirty="0">
                          <a:solidFill>
                            <a:schemeClr val="tx1"/>
                          </a:solidFill>
                          <a:effectLst/>
                          <a:latin typeface="Arial" panose="020B0604020202020204" pitchFamily="34" charset="0"/>
                          <a:cs typeface="Arial" panose="020B0604020202020204" pitchFamily="34" charset="0"/>
                        </a:rPr>
                        <a:t> II</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sz="1400" b="0" i="0" u="none" strike="noStrike" noProof="0">
                          <a:solidFill>
                            <a:schemeClr val="tx1"/>
                          </a:solidFill>
                          <a:effectLst/>
                          <a:latin typeface="Arial" panose="020B0604020202020204" pitchFamily="34" charset="0"/>
                          <a:cs typeface="Arial" panose="020B0604020202020204" pitchFamily="34" charset="0"/>
                        </a:rPr>
                        <a:t>30 days</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altLang="de-DE" sz="1400" b="0" i="0" dirty="0">
                          <a:solidFill>
                            <a:schemeClr val="tx1"/>
                          </a:solidFill>
                        </a:rPr>
                        <a:t>119/300</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altLang="de-DE" sz="1400" b="0" i="0" dirty="0">
                          <a:solidFill>
                            <a:schemeClr val="tx1"/>
                          </a:solidFill>
                        </a:rPr>
                        <a:t>123/298</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0.96 (0.79;1.17)</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92030380"/>
                  </a:ext>
                </a:extLst>
              </a:tr>
              <a:tr h="281935">
                <a:tc>
                  <a:txBody>
                    <a:bodyPr/>
                    <a:lstStyle/>
                    <a:p>
                      <a:pPr algn="l" fontAlgn="t"/>
                      <a:r>
                        <a:rPr lang="en-US" sz="1400" b="1" i="0" u="none" strike="noStrike" noProof="0" dirty="0">
                          <a:solidFill>
                            <a:schemeClr val="tx2">
                              <a:lumMod val="60000"/>
                              <a:lumOff val="40000"/>
                            </a:schemeClr>
                          </a:solidFill>
                          <a:effectLst/>
                          <a:latin typeface="+mj-lt"/>
                          <a:cs typeface="Arial" panose="020B0604020202020204" pitchFamily="34" charset="0"/>
                        </a:rPr>
                        <a:t>Total</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mj-lt"/>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altLang="de-DE" sz="1400" b="1" i="0" dirty="0">
                          <a:solidFill>
                            <a:schemeClr val="tx2">
                              <a:lumMod val="60000"/>
                              <a:lumOff val="40000"/>
                            </a:schemeClr>
                          </a:solidFill>
                          <a:latin typeface="+mj-lt"/>
                        </a:rPr>
                        <a:t>126/319</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altLang="de-DE" sz="1400" b="1" i="0" dirty="0">
                          <a:solidFill>
                            <a:schemeClr val="tx2">
                              <a:lumMod val="60000"/>
                              <a:lumOff val="40000"/>
                            </a:schemeClr>
                          </a:solidFill>
                          <a:latin typeface="+mj-lt"/>
                        </a:rPr>
                        <a:t>129/319</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2">
                              <a:lumMod val="60000"/>
                              <a:lumOff val="40000"/>
                            </a:schemeClr>
                          </a:solidFill>
                          <a:effectLst/>
                          <a:latin typeface="Arial" panose="020B0604020202020204" pitchFamily="34" charset="0"/>
                          <a:cs typeface="Arial" panose="020B0604020202020204" pitchFamily="34" charset="0"/>
                        </a:rPr>
                        <a:t>0.98 (0.81;1.18)</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654723505"/>
                  </a:ext>
                </a:extLst>
              </a:tr>
              <a:tr h="281935">
                <a:tc>
                  <a:txBody>
                    <a:bodyPr/>
                    <a:lstStyle/>
                    <a:p>
                      <a:pPr algn="l"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1"/>
                          </a:solidFill>
                          <a:effectLst/>
                          <a:latin typeface="Arial" panose="020B0604020202020204" pitchFamily="34" charset="0"/>
                          <a:cs typeface="Arial" panose="020B0604020202020204" pitchFamily="34" charset="0"/>
                        </a:rPr>
                        <a:t>IABP better</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sz="1400" b="1" i="0" u="none" strike="noStrike" noProof="0" dirty="0">
                          <a:solidFill>
                            <a:schemeClr val="tx1"/>
                          </a:solidFill>
                          <a:effectLst/>
                          <a:latin typeface="Arial" panose="020B0604020202020204" pitchFamily="34" charset="0"/>
                          <a:cs typeface="Arial" panose="020B0604020202020204" pitchFamily="34" charset="0"/>
                        </a:rPr>
                        <a:t>Standard Rx better</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981840702"/>
                  </a:ext>
                </a:extLst>
              </a:tr>
              <a:tr h="372381">
                <a:tc>
                  <a:txBody>
                    <a:bodyPr/>
                    <a:lstStyle/>
                    <a:p>
                      <a:pPr algn="l" fontAlgn="t"/>
                      <a:r>
                        <a:rPr lang="en-US" sz="1600" b="1" i="0" u="none" strike="noStrike" noProof="0" dirty="0">
                          <a:solidFill>
                            <a:srgbClr val="FFFF00"/>
                          </a:solidFill>
                          <a:effectLst/>
                          <a:latin typeface="Arial" panose="020B0604020202020204" pitchFamily="34" charset="0"/>
                          <a:cs typeface="Arial" panose="020B0604020202020204" pitchFamily="34" charset="0"/>
                        </a:rPr>
                        <a:t>LVAD</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6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802408689"/>
                  </a:ext>
                </a:extLst>
              </a:tr>
              <a:tr h="281935">
                <a:tc>
                  <a:txBody>
                    <a:bodyPr/>
                    <a:lstStyle/>
                    <a:p>
                      <a:pPr algn="l" fontAlgn="t"/>
                      <a:r>
                        <a:rPr lang="en-US" sz="1400" b="0" i="0" u="none" strike="noStrike" noProof="0" dirty="0">
                          <a:solidFill>
                            <a:schemeClr val="tx1"/>
                          </a:solidFill>
                          <a:effectLst/>
                          <a:latin typeface="Arial" panose="020B0604020202020204" pitchFamily="34" charset="0"/>
                          <a:cs typeface="Arial" panose="020B0604020202020204" pitchFamily="34" charset="0"/>
                        </a:rPr>
                        <a:t>Thiele et al.</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a:solidFill>
                            <a:schemeClr val="tx1"/>
                          </a:solidFill>
                          <a:effectLst/>
                          <a:latin typeface="Arial" panose="020B0604020202020204" pitchFamily="34" charset="0"/>
                          <a:cs typeface="Arial" panose="020B0604020202020204" pitchFamily="34" charset="0"/>
                        </a:rPr>
                        <a:t>30 days</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SzPct val="100000"/>
                      </a:pPr>
                      <a:r>
                        <a:rPr lang="en-US" altLang="de-DE" sz="1400" b="0" i="0" dirty="0">
                          <a:solidFill>
                            <a:schemeClr val="tx1"/>
                          </a:solidFill>
                        </a:rPr>
                        <a:t>9/21</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SzPct val="100000"/>
                      </a:pPr>
                      <a:r>
                        <a:rPr lang="en-US" altLang="de-DE" sz="1400" b="0" i="0" dirty="0">
                          <a:solidFill>
                            <a:schemeClr val="tx1"/>
                          </a:solidFill>
                        </a:rPr>
                        <a:t>9/20</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0.95 (0.48;1.90)</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64135757"/>
                  </a:ext>
                </a:extLst>
              </a:tr>
              <a:tr h="281935">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b="0" i="0" u="none" strike="noStrike" noProof="0" dirty="0" err="1">
                          <a:solidFill>
                            <a:schemeClr val="tx1"/>
                          </a:solidFill>
                          <a:effectLst/>
                          <a:latin typeface="Arial" panose="020B0604020202020204" pitchFamily="34" charset="0"/>
                          <a:cs typeface="Arial" panose="020B0604020202020204" pitchFamily="34" charset="0"/>
                        </a:rPr>
                        <a:t>Burkhoff</a:t>
                      </a:r>
                      <a:r>
                        <a:rPr lang="en-US" sz="1400" b="0" i="0" u="none" strike="noStrike" noProof="0" dirty="0">
                          <a:solidFill>
                            <a:schemeClr val="tx1"/>
                          </a:solidFill>
                          <a:effectLst/>
                          <a:latin typeface="Arial" panose="020B0604020202020204" pitchFamily="34" charset="0"/>
                          <a:cs typeface="Arial" panose="020B0604020202020204" pitchFamily="34" charset="0"/>
                        </a:rPr>
                        <a:t> et al.</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30 days</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SzPct val="100000"/>
                      </a:pPr>
                      <a:r>
                        <a:rPr lang="en-US" altLang="de-DE" sz="1400" b="0" i="0" dirty="0">
                          <a:solidFill>
                            <a:schemeClr val="tx1"/>
                          </a:solidFill>
                        </a:rPr>
                        <a:t>9/19</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SzPct val="100000"/>
                      </a:pPr>
                      <a:r>
                        <a:rPr lang="en-US" altLang="de-DE" sz="1400" b="0" i="0" dirty="0">
                          <a:solidFill>
                            <a:schemeClr val="tx1"/>
                          </a:solidFill>
                        </a:rPr>
                        <a:t>5/14</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1.33 (0.57;3.10)</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26"/>
                  </a:ext>
                </a:extLst>
              </a:tr>
              <a:tr h="281935">
                <a:tc>
                  <a:txBody>
                    <a:bodyPr/>
                    <a:lstStyle/>
                    <a:p>
                      <a:pPr algn="l" fontAlgn="t"/>
                      <a:r>
                        <a:rPr lang="en-US" sz="1400" b="0" i="0" u="none" strike="noStrike" noProof="0" dirty="0">
                          <a:solidFill>
                            <a:schemeClr val="tx1"/>
                          </a:solidFill>
                          <a:effectLst/>
                          <a:latin typeface="Arial" panose="020B0604020202020204" pitchFamily="34" charset="0"/>
                          <a:cs typeface="Arial" panose="020B0604020202020204" pitchFamily="34" charset="0"/>
                        </a:rPr>
                        <a:t>ISAR-SHOCK</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a:solidFill>
                            <a:schemeClr val="tx1"/>
                          </a:solidFill>
                          <a:effectLst/>
                          <a:latin typeface="Arial" panose="020B0604020202020204" pitchFamily="34" charset="0"/>
                          <a:cs typeface="Arial" panose="020B0604020202020204" pitchFamily="34" charset="0"/>
                        </a:rPr>
                        <a:t>30 days</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SzPct val="100000"/>
                      </a:pPr>
                      <a:r>
                        <a:rPr lang="en-US" altLang="de-DE" sz="1400" b="0" i="0" dirty="0">
                          <a:solidFill>
                            <a:schemeClr val="tx1"/>
                          </a:solidFill>
                        </a:rPr>
                        <a:t>6/13</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altLang="de-DE" sz="1400" b="0" i="0" dirty="0">
                          <a:solidFill>
                            <a:schemeClr val="tx1"/>
                          </a:solidFill>
                        </a:rPr>
                        <a:t>6/13</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1.00 (0.44;2.29)</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27"/>
                  </a:ext>
                </a:extLst>
              </a:tr>
              <a:tr h="281935">
                <a:tc>
                  <a:txBody>
                    <a:bodyPr/>
                    <a:lstStyle/>
                    <a:p>
                      <a:pPr algn="l" fontAlgn="t"/>
                      <a:r>
                        <a:rPr lang="en-US" sz="1400" b="0" i="0" u="none" strike="noStrike" noProof="0" dirty="0">
                          <a:solidFill>
                            <a:schemeClr val="tx1"/>
                          </a:solidFill>
                          <a:effectLst/>
                          <a:latin typeface="Arial" panose="020B0604020202020204" pitchFamily="34" charset="0"/>
                          <a:cs typeface="Arial" panose="020B0604020202020204" pitchFamily="34" charset="0"/>
                        </a:rPr>
                        <a:t>IMPRESS</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a:solidFill>
                            <a:schemeClr val="tx1"/>
                          </a:solidFill>
                          <a:effectLst/>
                          <a:latin typeface="Arial" panose="020B0604020202020204" pitchFamily="34" charset="0"/>
                          <a:cs typeface="Arial" panose="020B0604020202020204" pitchFamily="34" charset="0"/>
                        </a:rPr>
                        <a:t>30 days</a:t>
                      </a:r>
                      <a:endParaRPr lang="en-US" sz="14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11/24</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12/24</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0" i="0" u="none" strike="noStrike" noProof="0" dirty="0">
                          <a:solidFill>
                            <a:schemeClr val="tx1"/>
                          </a:solidFill>
                          <a:effectLst/>
                          <a:latin typeface="Arial" panose="020B0604020202020204" pitchFamily="34" charset="0"/>
                          <a:cs typeface="Arial" panose="020B0604020202020204" pitchFamily="34" charset="0"/>
                        </a:rPr>
                        <a:t>0.92 (0.51;1.66)</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28"/>
                  </a:ext>
                </a:extLst>
              </a:tr>
              <a:tr h="281935">
                <a:tc>
                  <a:txBody>
                    <a:bodyPr/>
                    <a:lstStyle/>
                    <a:p>
                      <a:pPr algn="l" fontAlgn="t"/>
                      <a:r>
                        <a:rPr lang="en-US" sz="1400" b="1" i="0" u="none" strike="noStrike" noProof="0" dirty="0">
                          <a:solidFill>
                            <a:schemeClr val="tx2">
                              <a:lumMod val="60000"/>
                              <a:lumOff val="40000"/>
                            </a:schemeClr>
                          </a:solidFill>
                          <a:effectLst/>
                          <a:latin typeface="Arial" panose="020B0604020202020204" pitchFamily="34" charset="0"/>
                          <a:cs typeface="Arial" panose="020B0604020202020204" pitchFamily="34" charset="0"/>
                        </a:rPr>
                        <a:t>Total</a:t>
                      </a: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2">
                              <a:lumMod val="60000"/>
                              <a:lumOff val="40000"/>
                            </a:schemeClr>
                          </a:solidFill>
                          <a:effectLst/>
                          <a:latin typeface="Arial" panose="020B0604020202020204" pitchFamily="34" charset="0"/>
                          <a:cs typeface="Arial" panose="020B0604020202020204" pitchFamily="34" charset="0"/>
                        </a:rPr>
                        <a:t>35/77</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2">
                              <a:lumMod val="60000"/>
                              <a:lumOff val="40000"/>
                            </a:schemeClr>
                          </a:solidFill>
                          <a:effectLst/>
                          <a:latin typeface="Arial" panose="020B0604020202020204" pitchFamily="34" charset="0"/>
                          <a:cs typeface="Arial" panose="020B0604020202020204" pitchFamily="34" charset="0"/>
                        </a:rPr>
                        <a:t>32/71</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4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2">
                              <a:lumMod val="60000"/>
                              <a:lumOff val="40000"/>
                            </a:schemeClr>
                          </a:solidFill>
                          <a:effectLst/>
                          <a:latin typeface="Arial" panose="020B0604020202020204" pitchFamily="34" charset="0"/>
                          <a:cs typeface="Arial" panose="020B0604020202020204" pitchFamily="34" charset="0"/>
                        </a:rPr>
                        <a:t>1.01 (0.70;1.44)</a:t>
                      </a: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31"/>
                  </a:ext>
                </a:extLst>
              </a:tr>
              <a:tr h="281935">
                <a:tc>
                  <a:txBody>
                    <a:bodyPr/>
                    <a:lstStyle/>
                    <a:p>
                      <a:pPr algn="l"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r>
                        <a:rPr lang="en-US" sz="1400" b="1" i="0" u="none" strike="noStrike" noProof="0" dirty="0">
                          <a:solidFill>
                            <a:schemeClr val="tx1"/>
                          </a:solidFill>
                          <a:effectLst/>
                          <a:latin typeface="Arial" panose="020B0604020202020204" pitchFamily="34" charset="0"/>
                          <a:cs typeface="Arial" panose="020B0604020202020204" pitchFamily="34" charset="0"/>
                        </a:rPr>
                        <a:t>LVAD better</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l" fontAlgn="t"/>
                      <a:r>
                        <a:rPr lang="en-US" sz="1400" b="1" i="0" u="none" strike="noStrike" noProof="0" dirty="0">
                          <a:solidFill>
                            <a:schemeClr val="tx1"/>
                          </a:solidFill>
                          <a:effectLst/>
                          <a:latin typeface="Arial" panose="020B0604020202020204" pitchFamily="34" charset="0"/>
                          <a:cs typeface="Arial" panose="020B0604020202020204" pitchFamily="34" charset="0"/>
                        </a:rPr>
                        <a:t>    IABP better</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32"/>
                  </a:ext>
                </a:extLst>
              </a:tr>
              <a:tr h="553272">
                <a:tc>
                  <a:txBody>
                    <a:bodyPr/>
                    <a:lstStyle/>
                    <a:p>
                      <a:pPr algn="l"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R="9525" marT="7144"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1"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t"/>
                      <a:endParaRPr lang="en-US" sz="1200" b="0" i="0" u="none" strike="noStrike" noProof="0" dirty="0">
                        <a:solidFill>
                          <a:schemeClr val="tx1"/>
                        </a:solidFill>
                        <a:effectLst/>
                        <a:latin typeface="Arial" panose="020B0604020202020204" pitchFamily="34" charset="0"/>
                        <a:cs typeface="Arial" panose="020B0604020202020204" pitchFamily="34" charset="0"/>
                      </a:endParaRPr>
                    </a:p>
                  </a:txBody>
                  <a:tcPr marL="9525" marR="9525" marT="7144"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865947965"/>
                  </a:ext>
                </a:extLst>
              </a:tr>
            </a:tbl>
          </a:graphicData>
        </a:graphic>
      </p:graphicFrame>
      <p:sp>
        <p:nvSpPr>
          <p:cNvPr id="57" name="Text Box 93">
            <a:extLst>
              <a:ext uri="{FF2B5EF4-FFF2-40B4-BE49-F238E27FC236}">
                <a16:creationId xmlns:a16="http://schemas.microsoft.com/office/drawing/2014/main" id="{A3C8C435-E4BB-2248-9420-AEEFE61E3746}"/>
              </a:ext>
            </a:extLst>
          </p:cNvPr>
          <p:cNvSpPr txBox="1">
            <a:spLocks noChangeArrowheads="1"/>
          </p:cNvSpPr>
          <p:nvPr/>
        </p:nvSpPr>
        <p:spPr bwMode="auto">
          <a:xfrm>
            <a:off x="2779682" y="6493781"/>
            <a:ext cx="35846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itchFamily="34" charset="0"/>
                <a:ea typeface="+mn-ea"/>
                <a:cs typeface="+mn-cs"/>
              </a:rPr>
              <a:t>Thiele et al. Eur Heart J 2015;36:1223-30</a:t>
            </a:r>
          </a:p>
        </p:txBody>
      </p:sp>
      <p:grpSp>
        <p:nvGrpSpPr>
          <p:cNvPr id="77" name="Group 76">
            <a:extLst>
              <a:ext uri="{FF2B5EF4-FFF2-40B4-BE49-F238E27FC236}">
                <a16:creationId xmlns:a16="http://schemas.microsoft.com/office/drawing/2014/main" id="{2B33BBF1-4A46-C949-9BD8-7B440C727666}"/>
              </a:ext>
            </a:extLst>
          </p:cNvPr>
          <p:cNvGrpSpPr/>
          <p:nvPr/>
        </p:nvGrpSpPr>
        <p:grpSpPr>
          <a:xfrm>
            <a:off x="3656573" y="1836819"/>
            <a:ext cx="3990282" cy="4101114"/>
            <a:chOff x="3768867" y="1532021"/>
            <a:chExt cx="3990282" cy="4101114"/>
          </a:xfrm>
        </p:grpSpPr>
        <p:grpSp>
          <p:nvGrpSpPr>
            <p:cNvPr id="67" name="Group 66">
              <a:extLst>
                <a:ext uri="{FF2B5EF4-FFF2-40B4-BE49-F238E27FC236}">
                  <a16:creationId xmlns:a16="http://schemas.microsoft.com/office/drawing/2014/main" id="{8C17CCBC-C316-314C-B1C7-A9CD3B50ED77}"/>
                </a:ext>
              </a:extLst>
            </p:cNvPr>
            <p:cNvGrpSpPr/>
            <p:nvPr/>
          </p:nvGrpSpPr>
          <p:grpSpPr>
            <a:xfrm>
              <a:off x="5470254" y="2398983"/>
              <a:ext cx="422787" cy="72000"/>
              <a:chOff x="5446191" y="3966831"/>
              <a:chExt cx="422787" cy="72000"/>
            </a:xfrm>
          </p:grpSpPr>
          <p:sp>
            <p:nvSpPr>
              <p:cNvPr id="9" name="Rectangle 91">
                <a:extLst>
                  <a:ext uri="{FF2B5EF4-FFF2-40B4-BE49-F238E27FC236}">
                    <a16:creationId xmlns:a16="http://schemas.microsoft.com/office/drawing/2014/main" id="{B7FA16A8-D20E-AB4F-AFDB-425FCB489ECA}"/>
                  </a:ext>
                </a:extLst>
              </p:cNvPr>
              <p:cNvSpPr>
                <a:spLocks noChangeArrowheads="1"/>
              </p:cNvSpPr>
              <p:nvPr/>
            </p:nvSpPr>
            <p:spPr bwMode="auto">
              <a:xfrm>
                <a:off x="5531295" y="3966831"/>
                <a:ext cx="260809" cy="72000"/>
              </a:xfrm>
              <a:prstGeom prst="rect">
                <a:avLst/>
              </a:prstGeom>
              <a:solidFill>
                <a:srgbClr val="FF0000"/>
              </a:solidFill>
              <a:ln w="9525">
                <a:solidFill>
                  <a:schemeClr val="bg1"/>
                </a:solidFill>
                <a:miter lim="800000"/>
                <a:headEnd/>
                <a:tailEnd/>
              </a:ln>
              <a:effectLst/>
            </p:spPr>
            <p:txBody>
              <a:bodyPr wrap="none" anchor="ct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de-DE" altLang="de-DE"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9" name="Line 90">
                <a:extLst>
                  <a:ext uri="{FF2B5EF4-FFF2-40B4-BE49-F238E27FC236}">
                    <a16:creationId xmlns:a16="http://schemas.microsoft.com/office/drawing/2014/main" id="{2ACD073F-D528-4E48-970E-FDF5DC6A9B7E}"/>
                  </a:ext>
                </a:extLst>
              </p:cNvPr>
              <p:cNvSpPr>
                <a:spLocks noChangeShapeType="1"/>
              </p:cNvSpPr>
              <p:nvPr/>
            </p:nvSpPr>
            <p:spPr bwMode="auto">
              <a:xfrm flipV="1">
                <a:off x="5446191" y="4004330"/>
                <a:ext cx="422787"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1" name="Text Box 12">
              <a:extLst>
                <a:ext uri="{FF2B5EF4-FFF2-40B4-BE49-F238E27FC236}">
                  <a16:creationId xmlns:a16="http://schemas.microsoft.com/office/drawing/2014/main" id="{2CC97521-51EC-D243-A2E6-0513CD4E6319}"/>
                </a:ext>
              </a:extLst>
            </p:cNvPr>
            <p:cNvSpPr txBox="1">
              <a:spLocks noChangeArrowheads="1"/>
            </p:cNvSpPr>
            <p:nvPr/>
          </p:nvSpPr>
          <p:spPr bwMode="auto">
            <a:xfrm>
              <a:off x="7005219" y="5401692"/>
              <a:ext cx="753930"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3</a:t>
              </a:r>
            </a:p>
          </p:txBody>
        </p:sp>
        <p:sp>
          <p:nvSpPr>
            <p:cNvPr id="23" name="Line 8">
              <a:extLst>
                <a:ext uri="{FF2B5EF4-FFF2-40B4-BE49-F238E27FC236}">
                  <a16:creationId xmlns:a16="http://schemas.microsoft.com/office/drawing/2014/main" id="{DB376E51-E79C-BB43-9BC7-34F331339E98}"/>
                </a:ext>
              </a:extLst>
            </p:cNvPr>
            <p:cNvSpPr>
              <a:spLocks noChangeShapeType="1"/>
            </p:cNvSpPr>
            <p:nvPr/>
          </p:nvSpPr>
          <p:spPr bwMode="auto">
            <a:xfrm>
              <a:off x="4150078" y="5406824"/>
              <a:ext cx="32367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Line 30">
              <a:extLst>
                <a:ext uri="{FF2B5EF4-FFF2-40B4-BE49-F238E27FC236}">
                  <a16:creationId xmlns:a16="http://schemas.microsoft.com/office/drawing/2014/main" id="{4D6D510B-E586-5D4D-BCB3-7A1A0FF149C8}"/>
                </a:ext>
              </a:extLst>
            </p:cNvPr>
            <p:cNvSpPr>
              <a:spLocks noChangeShapeType="1"/>
            </p:cNvSpPr>
            <p:nvPr/>
          </p:nvSpPr>
          <p:spPr bwMode="auto">
            <a:xfrm>
              <a:off x="4150078" y="5402060"/>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Arial"/>
                <a:ea typeface="+mn-ea"/>
                <a:cs typeface="+mn-cs"/>
              </a:endParaRPr>
            </a:p>
          </p:txBody>
        </p:sp>
        <p:sp>
          <p:nvSpPr>
            <p:cNvPr id="25" name="Line 31">
              <a:extLst>
                <a:ext uri="{FF2B5EF4-FFF2-40B4-BE49-F238E27FC236}">
                  <a16:creationId xmlns:a16="http://schemas.microsoft.com/office/drawing/2014/main" id="{7487A4EA-A59B-8847-8808-F91D5E55356B}"/>
                </a:ext>
              </a:extLst>
            </p:cNvPr>
            <p:cNvSpPr>
              <a:spLocks noChangeShapeType="1"/>
            </p:cNvSpPr>
            <p:nvPr/>
          </p:nvSpPr>
          <p:spPr bwMode="auto">
            <a:xfrm>
              <a:off x="4957214"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Line 32">
              <a:extLst>
                <a:ext uri="{FF2B5EF4-FFF2-40B4-BE49-F238E27FC236}">
                  <a16:creationId xmlns:a16="http://schemas.microsoft.com/office/drawing/2014/main" id="{5ACAF879-1F4C-874A-8924-663C9E1154B5}"/>
                </a:ext>
              </a:extLst>
            </p:cNvPr>
            <p:cNvSpPr>
              <a:spLocks noChangeShapeType="1"/>
            </p:cNvSpPr>
            <p:nvPr/>
          </p:nvSpPr>
          <p:spPr bwMode="auto">
            <a:xfrm>
              <a:off x="7385730" y="5406271"/>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Arial"/>
                <a:ea typeface="+mn-ea"/>
                <a:cs typeface="+mn-cs"/>
              </a:endParaRPr>
            </a:p>
          </p:txBody>
        </p:sp>
        <p:sp>
          <p:nvSpPr>
            <p:cNvPr id="27" name="Line 33">
              <a:extLst>
                <a:ext uri="{FF2B5EF4-FFF2-40B4-BE49-F238E27FC236}">
                  <a16:creationId xmlns:a16="http://schemas.microsoft.com/office/drawing/2014/main" id="{7373A65B-22B9-AC4E-BBBB-98F9C793D49B}"/>
                </a:ext>
              </a:extLst>
            </p:cNvPr>
            <p:cNvSpPr>
              <a:spLocks noChangeShapeType="1"/>
            </p:cNvSpPr>
            <p:nvPr/>
          </p:nvSpPr>
          <p:spPr bwMode="auto">
            <a:xfrm>
              <a:off x="6576979"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Line 34">
              <a:extLst>
                <a:ext uri="{FF2B5EF4-FFF2-40B4-BE49-F238E27FC236}">
                  <a16:creationId xmlns:a16="http://schemas.microsoft.com/office/drawing/2014/main" id="{8D5EC5CD-BD86-8E4D-9265-242A084542D4}"/>
                </a:ext>
              </a:extLst>
            </p:cNvPr>
            <p:cNvSpPr>
              <a:spLocks noChangeShapeType="1"/>
            </p:cNvSpPr>
            <p:nvPr/>
          </p:nvSpPr>
          <p:spPr bwMode="auto">
            <a:xfrm>
              <a:off x="5767097"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Line 38">
              <a:extLst>
                <a:ext uri="{FF2B5EF4-FFF2-40B4-BE49-F238E27FC236}">
                  <a16:creationId xmlns:a16="http://schemas.microsoft.com/office/drawing/2014/main" id="{8EED20CA-5392-4042-B2C5-DD2AC6252F69}"/>
                </a:ext>
              </a:extLst>
            </p:cNvPr>
            <p:cNvSpPr>
              <a:spLocks noChangeShapeType="1"/>
            </p:cNvSpPr>
            <p:nvPr/>
          </p:nvSpPr>
          <p:spPr bwMode="auto">
            <a:xfrm>
              <a:off x="7013492"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Line 39">
              <a:extLst>
                <a:ext uri="{FF2B5EF4-FFF2-40B4-BE49-F238E27FC236}">
                  <a16:creationId xmlns:a16="http://schemas.microsoft.com/office/drawing/2014/main" id="{B3BC0912-4376-6D4B-A9CC-9F0C1F06B8B3}"/>
                </a:ext>
              </a:extLst>
            </p:cNvPr>
            <p:cNvSpPr>
              <a:spLocks noChangeShapeType="1"/>
            </p:cNvSpPr>
            <p:nvPr/>
          </p:nvSpPr>
          <p:spPr bwMode="auto">
            <a:xfrm>
              <a:off x="6187568"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Line 40">
              <a:extLst>
                <a:ext uri="{FF2B5EF4-FFF2-40B4-BE49-F238E27FC236}">
                  <a16:creationId xmlns:a16="http://schemas.microsoft.com/office/drawing/2014/main" id="{E2C3A05C-1D88-6344-95BC-66D58295F545}"/>
                </a:ext>
              </a:extLst>
            </p:cNvPr>
            <p:cNvSpPr>
              <a:spLocks noChangeShapeType="1"/>
            </p:cNvSpPr>
            <p:nvPr/>
          </p:nvSpPr>
          <p:spPr bwMode="auto">
            <a:xfrm>
              <a:off x="5393727"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Line 41">
              <a:extLst>
                <a:ext uri="{FF2B5EF4-FFF2-40B4-BE49-F238E27FC236}">
                  <a16:creationId xmlns:a16="http://schemas.microsoft.com/office/drawing/2014/main" id="{0312D30F-E28D-1E4E-B568-1DE9CD832402}"/>
                </a:ext>
              </a:extLst>
            </p:cNvPr>
            <p:cNvSpPr>
              <a:spLocks noChangeShapeType="1"/>
            </p:cNvSpPr>
            <p:nvPr/>
          </p:nvSpPr>
          <p:spPr bwMode="auto">
            <a:xfrm>
              <a:off x="4523447" y="5406824"/>
              <a:ext cx="0" cy="55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8" name="Group 67">
              <a:extLst>
                <a:ext uri="{FF2B5EF4-FFF2-40B4-BE49-F238E27FC236}">
                  <a16:creationId xmlns:a16="http://schemas.microsoft.com/office/drawing/2014/main" id="{B886468F-A6BD-9D41-B452-D1F354917A35}"/>
                </a:ext>
              </a:extLst>
            </p:cNvPr>
            <p:cNvGrpSpPr/>
            <p:nvPr/>
          </p:nvGrpSpPr>
          <p:grpSpPr>
            <a:xfrm>
              <a:off x="4962720" y="3638637"/>
              <a:ext cx="1617021" cy="40939"/>
              <a:chOff x="4938657" y="4406666"/>
              <a:chExt cx="1617021" cy="40939"/>
            </a:xfrm>
          </p:grpSpPr>
          <p:sp>
            <p:nvSpPr>
              <p:cNvPr id="4" name="Rectangle 87">
                <a:extLst>
                  <a:ext uri="{FF2B5EF4-FFF2-40B4-BE49-F238E27FC236}">
                    <a16:creationId xmlns:a16="http://schemas.microsoft.com/office/drawing/2014/main" id="{00B87664-C2BE-8949-A6D0-F44E108C54EA}"/>
                  </a:ext>
                </a:extLst>
              </p:cNvPr>
              <p:cNvSpPr>
                <a:spLocks noChangeArrowheads="1"/>
              </p:cNvSpPr>
              <p:nvPr/>
            </p:nvSpPr>
            <p:spPr bwMode="auto">
              <a:xfrm>
                <a:off x="5624999" y="4406666"/>
                <a:ext cx="93343" cy="40939"/>
              </a:xfrm>
              <a:prstGeom prst="rect">
                <a:avLst/>
              </a:prstGeom>
              <a:solidFill>
                <a:srgbClr val="FF0000"/>
              </a:solidFill>
              <a:ln w="9525">
                <a:solidFill>
                  <a:schemeClr val="bg1"/>
                </a:solidFill>
                <a:miter lim="800000"/>
                <a:headEnd/>
                <a:tailEnd/>
              </a:ln>
              <a:effec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8" name="Line 88">
                <a:extLst>
                  <a:ext uri="{FF2B5EF4-FFF2-40B4-BE49-F238E27FC236}">
                    <a16:creationId xmlns:a16="http://schemas.microsoft.com/office/drawing/2014/main" id="{DD678EC4-CC04-4B40-9255-A31306C703AD}"/>
                  </a:ext>
                </a:extLst>
              </p:cNvPr>
              <p:cNvSpPr>
                <a:spLocks noChangeShapeType="1"/>
              </p:cNvSpPr>
              <p:nvPr/>
            </p:nvSpPr>
            <p:spPr bwMode="auto">
              <a:xfrm>
                <a:off x="4938657" y="4429599"/>
                <a:ext cx="1617021"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75618967-F1E5-AD4F-8E03-2CED42C03DD5}"/>
                </a:ext>
              </a:extLst>
            </p:cNvPr>
            <p:cNvGrpSpPr/>
            <p:nvPr/>
          </p:nvGrpSpPr>
          <p:grpSpPr>
            <a:xfrm>
              <a:off x="4976407" y="3915131"/>
              <a:ext cx="2366504" cy="40939"/>
              <a:chOff x="4952344" y="4504770"/>
              <a:chExt cx="2366504" cy="40939"/>
            </a:xfrm>
          </p:grpSpPr>
          <p:sp>
            <p:nvSpPr>
              <p:cNvPr id="5" name="Rectangle 89">
                <a:extLst>
                  <a:ext uri="{FF2B5EF4-FFF2-40B4-BE49-F238E27FC236}">
                    <a16:creationId xmlns:a16="http://schemas.microsoft.com/office/drawing/2014/main" id="{CFA070E4-2BC2-0F4D-9A87-CA75EE682492}"/>
                  </a:ext>
                </a:extLst>
              </p:cNvPr>
              <p:cNvSpPr>
                <a:spLocks noChangeArrowheads="1"/>
              </p:cNvSpPr>
              <p:nvPr/>
            </p:nvSpPr>
            <p:spPr bwMode="auto">
              <a:xfrm>
                <a:off x="5828116" y="4504770"/>
                <a:ext cx="93343" cy="40939"/>
              </a:xfrm>
              <a:prstGeom prst="rect">
                <a:avLst/>
              </a:prstGeom>
              <a:solidFill>
                <a:srgbClr val="FF0000"/>
              </a:solidFill>
              <a:ln w="9525">
                <a:solidFill>
                  <a:schemeClr val="bg1"/>
                </a:solidFill>
                <a:miter lim="800000"/>
                <a:headEnd/>
                <a:tailEnd/>
              </a:ln>
              <a:effec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9" name="Line 90">
                <a:extLst>
                  <a:ext uri="{FF2B5EF4-FFF2-40B4-BE49-F238E27FC236}">
                    <a16:creationId xmlns:a16="http://schemas.microsoft.com/office/drawing/2014/main" id="{7703FC73-59E0-B742-981F-9E7A2BF6A688}"/>
                  </a:ext>
                </a:extLst>
              </p:cNvPr>
              <p:cNvSpPr>
                <a:spLocks noChangeShapeType="1"/>
              </p:cNvSpPr>
              <p:nvPr/>
            </p:nvSpPr>
            <p:spPr bwMode="auto">
              <a:xfrm>
                <a:off x="4952344" y="4530083"/>
                <a:ext cx="2366504"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70" name="Group 69">
              <a:extLst>
                <a:ext uri="{FF2B5EF4-FFF2-40B4-BE49-F238E27FC236}">
                  <a16:creationId xmlns:a16="http://schemas.microsoft.com/office/drawing/2014/main" id="{F92026AF-2779-294F-A7E4-2926D3E0C6D4}"/>
                </a:ext>
              </a:extLst>
            </p:cNvPr>
            <p:cNvGrpSpPr/>
            <p:nvPr/>
          </p:nvGrpSpPr>
          <p:grpSpPr>
            <a:xfrm>
              <a:off x="4940767" y="4201605"/>
              <a:ext cx="1692000" cy="40939"/>
              <a:chOff x="4916704" y="4599643"/>
              <a:chExt cx="1692000" cy="40939"/>
            </a:xfrm>
          </p:grpSpPr>
          <p:sp>
            <p:nvSpPr>
              <p:cNvPr id="6" name="Rectangle 5">
                <a:extLst>
                  <a:ext uri="{FF2B5EF4-FFF2-40B4-BE49-F238E27FC236}">
                    <a16:creationId xmlns:a16="http://schemas.microsoft.com/office/drawing/2014/main" id="{0A69DB07-D02C-114F-ACD1-DD6FAF76B59C}"/>
                  </a:ext>
                </a:extLst>
              </p:cNvPr>
              <p:cNvSpPr>
                <a:spLocks noChangeArrowheads="1"/>
              </p:cNvSpPr>
              <p:nvPr/>
            </p:nvSpPr>
            <p:spPr bwMode="auto">
              <a:xfrm>
                <a:off x="5586526" y="4599643"/>
                <a:ext cx="93343" cy="40939"/>
              </a:xfrm>
              <a:prstGeom prst="rect">
                <a:avLst/>
              </a:prstGeom>
              <a:solidFill>
                <a:srgbClr val="FF0000"/>
              </a:solidFill>
              <a:ln w="9525">
                <a:solidFill>
                  <a:schemeClr val="bg1"/>
                </a:solidFill>
                <a:miter lim="800000"/>
                <a:headEnd/>
                <a:tailEnd/>
              </a:ln>
              <a:effec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0" name="Line 92">
                <a:extLst>
                  <a:ext uri="{FF2B5EF4-FFF2-40B4-BE49-F238E27FC236}">
                    <a16:creationId xmlns:a16="http://schemas.microsoft.com/office/drawing/2014/main" id="{45837722-94C2-5F4B-B83A-8A7607CC3F59}"/>
                  </a:ext>
                </a:extLst>
              </p:cNvPr>
              <p:cNvSpPr>
                <a:spLocks noChangeShapeType="1"/>
              </p:cNvSpPr>
              <p:nvPr/>
            </p:nvSpPr>
            <p:spPr bwMode="auto">
              <a:xfrm>
                <a:off x="4916704" y="4618854"/>
                <a:ext cx="16920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1" name="Text Box 10">
              <a:extLst>
                <a:ext uri="{FF2B5EF4-FFF2-40B4-BE49-F238E27FC236}">
                  <a16:creationId xmlns:a16="http://schemas.microsoft.com/office/drawing/2014/main" id="{8E4A8207-5973-F44B-8EFD-3224453FF659}"/>
                </a:ext>
              </a:extLst>
            </p:cNvPr>
            <p:cNvSpPr txBox="1">
              <a:spLocks noChangeArrowheads="1"/>
            </p:cNvSpPr>
            <p:nvPr/>
          </p:nvSpPr>
          <p:spPr bwMode="auto">
            <a:xfrm>
              <a:off x="4495840" y="5401696"/>
              <a:ext cx="924742"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0.5</a:t>
              </a:r>
            </a:p>
          </p:txBody>
        </p:sp>
        <p:sp>
          <p:nvSpPr>
            <p:cNvPr id="42" name="Text Box 11">
              <a:extLst>
                <a:ext uri="{FF2B5EF4-FFF2-40B4-BE49-F238E27FC236}">
                  <a16:creationId xmlns:a16="http://schemas.microsoft.com/office/drawing/2014/main" id="{862D0DD0-3012-B841-A241-AED7129AED53}"/>
                </a:ext>
              </a:extLst>
            </p:cNvPr>
            <p:cNvSpPr txBox="1">
              <a:spLocks noChangeArrowheads="1"/>
            </p:cNvSpPr>
            <p:nvPr/>
          </p:nvSpPr>
          <p:spPr bwMode="auto">
            <a:xfrm>
              <a:off x="5395612" y="5401696"/>
              <a:ext cx="753930"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1</a:t>
              </a:r>
            </a:p>
          </p:txBody>
        </p:sp>
        <p:sp>
          <p:nvSpPr>
            <p:cNvPr id="43" name="Text Box 12">
              <a:extLst>
                <a:ext uri="{FF2B5EF4-FFF2-40B4-BE49-F238E27FC236}">
                  <a16:creationId xmlns:a16="http://schemas.microsoft.com/office/drawing/2014/main" id="{40060E9C-25A4-6344-934E-6830980EF99A}"/>
                </a:ext>
              </a:extLst>
            </p:cNvPr>
            <p:cNvSpPr txBox="1">
              <a:spLocks noChangeArrowheads="1"/>
            </p:cNvSpPr>
            <p:nvPr/>
          </p:nvSpPr>
          <p:spPr bwMode="auto">
            <a:xfrm>
              <a:off x="6200348" y="5401696"/>
              <a:ext cx="753930"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a:ln>
                    <a:noFill/>
                  </a:ln>
                  <a:solidFill>
                    <a:srgbClr val="FFFFFF"/>
                  </a:solidFill>
                  <a:effectLst/>
                  <a:uLnTx/>
                  <a:uFillTx/>
                  <a:latin typeface="Arial" pitchFamily="34" charset="0"/>
                  <a:ea typeface="+mn-ea"/>
                  <a:cs typeface="+mn-cs"/>
                </a:rPr>
                <a:t>2</a:t>
              </a:r>
            </a:p>
          </p:txBody>
        </p:sp>
        <p:sp>
          <p:nvSpPr>
            <p:cNvPr id="44" name="Text Box 35">
              <a:extLst>
                <a:ext uri="{FF2B5EF4-FFF2-40B4-BE49-F238E27FC236}">
                  <a16:creationId xmlns:a16="http://schemas.microsoft.com/office/drawing/2014/main" id="{709F010A-617A-B24D-9484-1D7E4F773121}"/>
                </a:ext>
              </a:extLst>
            </p:cNvPr>
            <p:cNvSpPr txBox="1">
              <a:spLocks noChangeArrowheads="1"/>
            </p:cNvSpPr>
            <p:nvPr/>
          </p:nvSpPr>
          <p:spPr bwMode="auto">
            <a:xfrm>
              <a:off x="4929438" y="5402303"/>
              <a:ext cx="927242"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a:ln>
                    <a:noFill/>
                  </a:ln>
                  <a:solidFill>
                    <a:srgbClr val="FFFFFF"/>
                  </a:solidFill>
                  <a:effectLst/>
                  <a:uLnTx/>
                  <a:uFillTx/>
                  <a:latin typeface="Arial" pitchFamily="34" charset="0"/>
                  <a:ea typeface="+mn-ea"/>
                  <a:cs typeface="+mn-cs"/>
                </a:rPr>
                <a:t>0.75</a:t>
              </a:r>
            </a:p>
          </p:txBody>
        </p:sp>
        <p:sp>
          <p:nvSpPr>
            <p:cNvPr id="46" name="Text Box 37">
              <a:extLst>
                <a:ext uri="{FF2B5EF4-FFF2-40B4-BE49-F238E27FC236}">
                  <a16:creationId xmlns:a16="http://schemas.microsoft.com/office/drawing/2014/main" id="{DB191353-19E4-5349-A732-D1E727F47D8A}"/>
                </a:ext>
              </a:extLst>
            </p:cNvPr>
            <p:cNvSpPr txBox="1">
              <a:spLocks noChangeArrowheads="1"/>
            </p:cNvSpPr>
            <p:nvPr/>
          </p:nvSpPr>
          <p:spPr bwMode="auto">
            <a:xfrm>
              <a:off x="6632935" y="5401696"/>
              <a:ext cx="753930"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2.5</a:t>
              </a:r>
            </a:p>
          </p:txBody>
        </p:sp>
        <p:sp>
          <p:nvSpPr>
            <p:cNvPr id="47" name="Text Box 42">
              <a:extLst>
                <a:ext uri="{FF2B5EF4-FFF2-40B4-BE49-F238E27FC236}">
                  <a16:creationId xmlns:a16="http://schemas.microsoft.com/office/drawing/2014/main" id="{84816547-7022-4A4C-A354-FB12F80B6297}"/>
                </a:ext>
              </a:extLst>
            </p:cNvPr>
            <p:cNvSpPr txBox="1">
              <a:spLocks noChangeArrowheads="1"/>
            </p:cNvSpPr>
            <p:nvPr/>
          </p:nvSpPr>
          <p:spPr bwMode="auto">
            <a:xfrm>
              <a:off x="4062633" y="5401692"/>
              <a:ext cx="924742"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0.25</a:t>
              </a:r>
            </a:p>
          </p:txBody>
        </p:sp>
        <p:sp>
          <p:nvSpPr>
            <p:cNvPr id="48" name="Text Box 9">
              <a:extLst>
                <a:ext uri="{FF2B5EF4-FFF2-40B4-BE49-F238E27FC236}">
                  <a16:creationId xmlns:a16="http://schemas.microsoft.com/office/drawing/2014/main" id="{D0091CB0-5418-FD42-B012-D007E9E6F01A}"/>
                </a:ext>
              </a:extLst>
            </p:cNvPr>
            <p:cNvSpPr txBox="1">
              <a:spLocks noChangeArrowheads="1"/>
            </p:cNvSpPr>
            <p:nvPr/>
          </p:nvSpPr>
          <p:spPr bwMode="auto">
            <a:xfrm>
              <a:off x="3768867" y="5401536"/>
              <a:ext cx="764324"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0</a:t>
              </a:r>
            </a:p>
          </p:txBody>
        </p:sp>
        <p:grpSp>
          <p:nvGrpSpPr>
            <p:cNvPr id="71" name="Group 70">
              <a:extLst>
                <a:ext uri="{FF2B5EF4-FFF2-40B4-BE49-F238E27FC236}">
                  <a16:creationId xmlns:a16="http://schemas.microsoft.com/office/drawing/2014/main" id="{B05B9EAD-C190-C14A-96F5-966C5235B50E}"/>
                </a:ext>
              </a:extLst>
            </p:cNvPr>
            <p:cNvGrpSpPr/>
            <p:nvPr/>
          </p:nvGrpSpPr>
          <p:grpSpPr>
            <a:xfrm>
              <a:off x="4976482" y="4481565"/>
              <a:ext cx="1332000" cy="40939"/>
              <a:chOff x="4952419" y="4702040"/>
              <a:chExt cx="1332000" cy="40939"/>
            </a:xfrm>
          </p:grpSpPr>
          <p:sp>
            <p:nvSpPr>
              <p:cNvPr id="7" name="Rectangle 91">
                <a:extLst>
                  <a:ext uri="{FF2B5EF4-FFF2-40B4-BE49-F238E27FC236}">
                    <a16:creationId xmlns:a16="http://schemas.microsoft.com/office/drawing/2014/main" id="{50B2A7BA-E7D2-054A-9363-D6FA556ED706}"/>
                  </a:ext>
                </a:extLst>
              </p:cNvPr>
              <p:cNvSpPr>
                <a:spLocks noChangeArrowheads="1"/>
              </p:cNvSpPr>
              <p:nvPr/>
            </p:nvSpPr>
            <p:spPr bwMode="auto">
              <a:xfrm>
                <a:off x="5622241" y="4702040"/>
                <a:ext cx="93343" cy="40939"/>
              </a:xfrm>
              <a:prstGeom prst="rect">
                <a:avLst/>
              </a:prstGeom>
              <a:solidFill>
                <a:srgbClr val="FF0000"/>
              </a:solidFill>
              <a:ln w="9525">
                <a:solidFill>
                  <a:schemeClr val="bg1"/>
                </a:solidFill>
                <a:miter lim="800000"/>
                <a:headEnd/>
                <a:tailEnd/>
              </a:ln>
              <a:effec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0" name="Line 92">
                <a:extLst>
                  <a:ext uri="{FF2B5EF4-FFF2-40B4-BE49-F238E27FC236}">
                    <a16:creationId xmlns:a16="http://schemas.microsoft.com/office/drawing/2014/main" id="{89FA948A-F42D-734C-A5A1-AE7077AFD710}"/>
                  </a:ext>
                </a:extLst>
              </p:cNvPr>
              <p:cNvSpPr>
                <a:spLocks noChangeShapeType="1"/>
              </p:cNvSpPr>
              <p:nvPr/>
            </p:nvSpPr>
            <p:spPr bwMode="auto">
              <a:xfrm>
                <a:off x="4952419" y="4721251"/>
                <a:ext cx="13320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2" name="Line 2">
              <a:extLst>
                <a:ext uri="{FF2B5EF4-FFF2-40B4-BE49-F238E27FC236}">
                  <a16:creationId xmlns:a16="http://schemas.microsoft.com/office/drawing/2014/main" id="{4DDAB929-0CE4-F944-8240-AC98796990F9}"/>
                </a:ext>
              </a:extLst>
            </p:cNvPr>
            <p:cNvSpPr>
              <a:spLocks noChangeShapeType="1"/>
            </p:cNvSpPr>
            <p:nvPr/>
          </p:nvSpPr>
          <p:spPr bwMode="auto">
            <a:xfrm>
              <a:off x="5760930" y="1532021"/>
              <a:ext cx="0" cy="3867109"/>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AutoShape 92">
              <a:extLst>
                <a:ext uri="{FF2B5EF4-FFF2-40B4-BE49-F238E27FC236}">
                  <a16:creationId xmlns:a16="http://schemas.microsoft.com/office/drawing/2014/main" id="{8180B9E7-76E3-F049-8E39-33234592E86D}"/>
                </a:ext>
              </a:extLst>
            </p:cNvPr>
            <p:cNvSpPr>
              <a:spLocks noChangeArrowheads="1"/>
            </p:cNvSpPr>
            <p:nvPr/>
          </p:nvSpPr>
          <p:spPr bwMode="auto">
            <a:xfrm>
              <a:off x="5483986" y="2681862"/>
              <a:ext cx="461222" cy="72000"/>
            </a:xfrm>
            <a:prstGeom prst="diamond">
              <a:avLst/>
            </a:prstGeom>
            <a:solidFill>
              <a:srgbClr val="FFFF00"/>
            </a:solidFill>
            <a:ln w="19050">
              <a:solidFill>
                <a:schemeClr val="tx1"/>
              </a:solidFill>
            </a:ln>
            <a:effectLst/>
          </p:spPr>
          <p:txBody>
            <a:bodyPr anchor="ct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de-DE" altLang="de-DE"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4" name="AutoShape 97">
              <a:extLst>
                <a:ext uri="{FF2B5EF4-FFF2-40B4-BE49-F238E27FC236}">
                  <a16:creationId xmlns:a16="http://schemas.microsoft.com/office/drawing/2014/main" id="{9DBE345E-AD11-5E41-AD77-3B27CB9C267C}"/>
                </a:ext>
              </a:extLst>
            </p:cNvPr>
            <p:cNvSpPr>
              <a:spLocks noChangeArrowheads="1"/>
            </p:cNvSpPr>
            <p:nvPr/>
          </p:nvSpPr>
          <p:spPr bwMode="auto">
            <a:xfrm>
              <a:off x="5351208" y="4747795"/>
              <a:ext cx="792000" cy="72000"/>
            </a:xfrm>
            <a:prstGeom prst="diamond">
              <a:avLst/>
            </a:prstGeom>
            <a:solidFill>
              <a:srgbClr val="FFFF00"/>
            </a:solidFill>
            <a:ln w="19050">
              <a:solidFill>
                <a:schemeClr val="tx1"/>
              </a:solidFill>
              <a:miter lim="800000"/>
              <a:headEnd/>
              <a:tailEnd/>
            </a:ln>
            <a:effec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2" name="Text Box 36">
              <a:extLst>
                <a:ext uri="{FF2B5EF4-FFF2-40B4-BE49-F238E27FC236}">
                  <a16:creationId xmlns:a16="http://schemas.microsoft.com/office/drawing/2014/main" id="{51E270DD-1357-AC40-A476-D290505D2E3D}"/>
                </a:ext>
              </a:extLst>
            </p:cNvPr>
            <p:cNvSpPr txBox="1">
              <a:spLocks noChangeArrowheads="1"/>
            </p:cNvSpPr>
            <p:nvPr/>
          </p:nvSpPr>
          <p:spPr bwMode="auto">
            <a:xfrm>
              <a:off x="5729107" y="5401696"/>
              <a:ext cx="924742" cy="230832"/>
            </a:xfrm>
            <a:prstGeom prst="rect">
              <a:avLst/>
            </a:prstGeom>
            <a:noFill/>
            <a:ln>
              <a:noFill/>
            </a:ln>
            <a:effectLst/>
            <a:extLst>
              <a:ext uri="{909E8E84-426E-40DD-AFC4-6F175D3DCCD1}">
                <a14:hiddenFill xmlns:a14="http://schemas.microsoft.com/office/drawing/2010/main">
                  <a:solidFill>
                    <a:srgbClr val="FF66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900" b="0" i="0" u="none" strike="noStrike" kern="1200" cap="none" spc="0" normalizeH="0" baseline="0" noProof="0" dirty="0">
                  <a:ln>
                    <a:noFill/>
                  </a:ln>
                  <a:solidFill>
                    <a:srgbClr val="FFFFFF"/>
                  </a:solidFill>
                  <a:effectLst/>
                  <a:uLnTx/>
                  <a:uFillTx/>
                  <a:latin typeface="Arial" pitchFamily="34" charset="0"/>
                  <a:ea typeface="+mn-ea"/>
                  <a:cs typeface="+mn-cs"/>
                </a:rPr>
                <a:t>1.5</a:t>
              </a:r>
            </a:p>
          </p:txBody>
        </p:sp>
        <p:grpSp>
          <p:nvGrpSpPr>
            <p:cNvPr id="73" name="Group 72">
              <a:extLst>
                <a:ext uri="{FF2B5EF4-FFF2-40B4-BE49-F238E27FC236}">
                  <a16:creationId xmlns:a16="http://schemas.microsoft.com/office/drawing/2014/main" id="{256F4A55-24FA-9642-9199-19DA924DAE15}"/>
                </a:ext>
              </a:extLst>
            </p:cNvPr>
            <p:cNvGrpSpPr/>
            <p:nvPr/>
          </p:nvGrpSpPr>
          <p:grpSpPr>
            <a:xfrm>
              <a:off x="4788973" y="2133776"/>
              <a:ext cx="2553189" cy="40939"/>
              <a:chOff x="4788973" y="4361046"/>
              <a:chExt cx="2553189" cy="40939"/>
            </a:xfrm>
          </p:grpSpPr>
          <p:sp>
            <p:nvSpPr>
              <p:cNvPr id="74" name="Rectangle 32">
                <a:extLst>
                  <a:ext uri="{FF2B5EF4-FFF2-40B4-BE49-F238E27FC236}">
                    <a16:creationId xmlns:a16="http://schemas.microsoft.com/office/drawing/2014/main" id="{9781708C-0F51-F241-A643-EE3FD86572A9}"/>
                  </a:ext>
                </a:extLst>
              </p:cNvPr>
              <p:cNvSpPr>
                <a:spLocks noChangeArrowheads="1"/>
              </p:cNvSpPr>
              <p:nvPr/>
            </p:nvSpPr>
            <p:spPr bwMode="auto">
              <a:xfrm>
                <a:off x="5848684" y="4361046"/>
                <a:ext cx="93343" cy="40939"/>
              </a:xfrm>
              <a:prstGeom prst="rect">
                <a:avLst/>
              </a:prstGeom>
              <a:solidFill>
                <a:srgbClr val="FF0000"/>
              </a:solidFill>
              <a:ln w="9525">
                <a:solidFill>
                  <a:schemeClr val="bg1"/>
                </a:solidFill>
                <a:miter lim="800000"/>
                <a:headEnd/>
                <a:tailEnd/>
              </a:ln>
              <a:effec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5" name="Line 27">
                <a:extLst>
                  <a:ext uri="{FF2B5EF4-FFF2-40B4-BE49-F238E27FC236}">
                    <a16:creationId xmlns:a16="http://schemas.microsoft.com/office/drawing/2014/main" id="{D8AD8BFA-3041-F941-894D-19E6809AAFC1}"/>
                  </a:ext>
                </a:extLst>
              </p:cNvPr>
              <p:cNvSpPr>
                <a:spLocks noChangeShapeType="1"/>
              </p:cNvSpPr>
              <p:nvPr/>
            </p:nvSpPr>
            <p:spPr bwMode="auto">
              <a:xfrm>
                <a:off x="4788973" y="4381515"/>
                <a:ext cx="2553189"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393379201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a:spLocks noChangeArrowheads="1"/>
          </p:cNvSpPr>
          <p:nvPr/>
        </p:nvSpPr>
        <p:spPr bwMode="hidden">
          <a:xfrm>
            <a:off x="220067" y="1219200"/>
            <a:ext cx="8703867" cy="5364480"/>
          </a:xfrm>
          <a:prstGeom prst="rect">
            <a:avLst/>
          </a:prstGeom>
          <a:solidFill>
            <a:srgbClr val="002060"/>
          </a:solidFill>
          <a:ln w="19050" algn="ctr">
            <a:solidFill>
              <a:schemeClr val="tx1"/>
            </a:solidFill>
            <a:miter lim="800000"/>
            <a:headEnd/>
            <a:tailEnd/>
          </a:ln>
          <a:effectLst>
            <a:outerShdw dist="17961" dir="2700000" algn="ctr" rotWithShape="0">
              <a:srgbClr val="1C1C1C"/>
            </a:outerShdw>
          </a:effectLst>
        </p:spPr>
        <p:txBody>
          <a:bodyPr anchor="ctr"/>
          <a:lstStyle/>
          <a:p>
            <a:pPr algn="r" eaLnBrk="1" hangingPunct="1">
              <a:defRPr/>
            </a:pPr>
            <a:endParaRPr lang="en-US" dirty="0">
              <a:effectLst/>
              <a:latin typeface="Arial" charset="0"/>
            </a:endParaRPr>
          </a:p>
        </p:txBody>
      </p:sp>
      <p:sp>
        <p:nvSpPr>
          <p:cNvPr id="108547" name="Rectangle 3"/>
          <p:cNvSpPr>
            <a:spLocks noGrp="1" noChangeArrowheads="1"/>
          </p:cNvSpPr>
          <p:nvPr>
            <p:ph idx="1"/>
          </p:nvPr>
        </p:nvSpPr>
        <p:spPr>
          <a:xfrm>
            <a:off x="313240" y="1333393"/>
            <a:ext cx="8635687" cy="5189327"/>
          </a:xfrm>
        </p:spPr>
        <p:txBody>
          <a:bodyPr/>
          <a:lstStyle/>
          <a:p>
            <a:pPr marL="234950" indent="-234950" eaLnBrk="1" hangingPunct="1">
              <a:spcBef>
                <a:spcPts val="1800"/>
              </a:spcBef>
              <a:buClr>
                <a:srgbClr val="FFFF00"/>
              </a:buClr>
              <a:tabLst>
                <a:tab pos="461963" algn="l"/>
              </a:tabLst>
            </a:pPr>
            <a:r>
              <a:rPr lang="en-US" sz="2400" b="0" dirty="0" err="1"/>
              <a:t>Tái</a:t>
            </a:r>
            <a:r>
              <a:rPr lang="en-US" sz="2400" b="0" dirty="0"/>
              <a:t> </a:t>
            </a:r>
            <a:r>
              <a:rPr lang="en-US" sz="2400" b="0" dirty="0" err="1"/>
              <a:t>tưới</a:t>
            </a:r>
            <a:r>
              <a:rPr lang="en-US" sz="2400" b="0" dirty="0"/>
              <a:t> </a:t>
            </a:r>
            <a:r>
              <a:rPr lang="en-US" sz="2400" b="0" dirty="0" err="1"/>
              <a:t>máu</a:t>
            </a:r>
            <a:r>
              <a:rPr lang="en-US" sz="2400" b="0" dirty="0"/>
              <a:t> ĐMV </a:t>
            </a:r>
            <a:r>
              <a:rPr lang="en-US" sz="2400" b="0" dirty="0" err="1"/>
              <a:t>càng</a:t>
            </a:r>
            <a:r>
              <a:rPr lang="en-US" sz="2400" b="0" dirty="0"/>
              <a:t> </a:t>
            </a:r>
            <a:r>
              <a:rPr lang="en-US" sz="2400" b="0" dirty="0" err="1"/>
              <a:t>sớm</a:t>
            </a:r>
            <a:r>
              <a:rPr lang="en-US" sz="2400" b="0" dirty="0"/>
              <a:t> </a:t>
            </a:r>
            <a:r>
              <a:rPr lang="en-US" sz="2400" b="0" dirty="0" err="1"/>
              <a:t>càng</a:t>
            </a:r>
            <a:r>
              <a:rPr lang="en-US" sz="2400" b="0" dirty="0"/>
              <a:t> </a:t>
            </a:r>
            <a:r>
              <a:rPr lang="en-US" sz="2400" b="0" dirty="0" err="1"/>
              <a:t>tốt</a:t>
            </a:r>
            <a:endParaRPr lang="en-US" sz="2400" b="0" dirty="0"/>
          </a:p>
          <a:p>
            <a:pPr marL="234950" indent="-234950" eaLnBrk="1" hangingPunct="1">
              <a:spcBef>
                <a:spcPts val="1800"/>
              </a:spcBef>
              <a:buClr>
                <a:srgbClr val="FFFF00"/>
              </a:buClr>
              <a:tabLst>
                <a:tab pos="461963" algn="l"/>
              </a:tabLst>
            </a:pPr>
            <a:r>
              <a:rPr lang="en-US" sz="2400" b="0" dirty="0">
                <a:solidFill>
                  <a:srgbClr val="FFFF00"/>
                </a:solidFill>
              </a:rPr>
              <a:t> Can </a:t>
            </a:r>
            <a:r>
              <a:rPr lang="en-US" sz="2400" b="0" dirty="0" err="1">
                <a:solidFill>
                  <a:srgbClr val="FFFF00"/>
                </a:solidFill>
              </a:rPr>
              <a:t>thiệp</a:t>
            </a:r>
            <a:r>
              <a:rPr lang="en-US" sz="2400" b="0" dirty="0">
                <a:solidFill>
                  <a:srgbClr val="FFFF00"/>
                </a:solidFill>
              </a:rPr>
              <a:t> ĐMV </a:t>
            </a:r>
            <a:r>
              <a:rPr lang="en-US" sz="2400" b="0" dirty="0" err="1">
                <a:solidFill>
                  <a:srgbClr val="FFFF00"/>
                </a:solidFill>
              </a:rPr>
              <a:t>là</a:t>
            </a:r>
            <a:r>
              <a:rPr lang="en-US" sz="2400" b="0" dirty="0">
                <a:solidFill>
                  <a:srgbClr val="FFFF00"/>
                </a:solidFill>
              </a:rPr>
              <a:t> </a:t>
            </a:r>
            <a:r>
              <a:rPr lang="en-US" sz="2400" b="0" dirty="0" err="1">
                <a:solidFill>
                  <a:srgbClr val="FFFF00"/>
                </a:solidFill>
              </a:rPr>
              <a:t>biện</a:t>
            </a:r>
            <a:r>
              <a:rPr lang="en-US" sz="2400" b="0" dirty="0">
                <a:solidFill>
                  <a:srgbClr val="FFFF00"/>
                </a:solidFill>
              </a:rPr>
              <a:t> </a:t>
            </a:r>
            <a:r>
              <a:rPr lang="en-US" sz="2400" b="0" dirty="0" err="1">
                <a:solidFill>
                  <a:srgbClr val="FFFF00"/>
                </a:solidFill>
              </a:rPr>
              <a:t>pháp</a:t>
            </a:r>
            <a:r>
              <a:rPr lang="en-US" sz="2400" b="0" dirty="0">
                <a:solidFill>
                  <a:srgbClr val="FFFF00"/>
                </a:solidFill>
              </a:rPr>
              <a:t> </a:t>
            </a:r>
            <a:r>
              <a:rPr lang="en-US" sz="2400" b="0" dirty="0" err="1">
                <a:solidFill>
                  <a:srgbClr val="FFFF00"/>
                </a:solidFill>
              </a:rPr>
              <a:t>ưu</a:t>
            </a:r>
            <a:r>
              <a:rPr lang="en-US" sz="2400" b="0" dirty="0">
                <a:solidFill>
                  <a:srgbClr val="FFFF00"/>
                </a:solidFill>
              </a:rPr>
              <a:t> </a:t>
            </a:r>
            <a:r>
              <a:rPr lang="en-US" sz="2400" b="0" dirty="0" err="1">
                <a:solidFill>
                  <a:srgbClr val="FFFF00"/>
                </a:solidFill>
              </a:rPr>
              <a:t>tiên</a:t>
            </a:r>
            <a:r>
              <a:rPr lang="en-US" sz="2400" b="0" dirty="0">
                <a:solidFill>
                  <a:srgbClr val="FFFF00"/>
                </a:solidFill>
              </a:rPr>
              <a:t> </a:t>
            </a:r>
            <a:r>
              <a:rPr lang="en-US" sz="2400" b="0" dirty="0" err="1">
                <a:solidFill>
                  <a:srgbClr val="FFFF00"/>
                </a:solidFill>
              </a:rPr>
              <a:t>lựa</a:t>
            </a:r>
            <a:r>
              <a:rPr lang="en-US" sz="2400" b="0" dirty="0">
                <a:solidFill>
                  <a:srgbClr val="FFFF00"/>
                </a:solidFill>
              </a:rPr>
              <a:t> </a:t>
            </a:r>
            <a:r>
              <a:rPr lang="en-US" sz="2400" b="0" dirty="0" err="1">
                <a:solidFill>
                  <a:srgbClr val="FFFF00"/>
                </a:solidFill>
              </a:rPr>
              <a:t>chọn</a:t>
            </a:r>
            <a:r>
              <a:rPr lang="en-US" sz="2400" b="0" dirty="0">
                <a:solidFill>
                  <a:srgbClr val="FFFF00"/>
                </a:solidFill>
              </a:rPr>
              <a:t>: </a:t>
            </a:r>
            <a:r>
              <a:rPr lang="en-US" sz="2400" b="0" dirty="0" err="1">
                <a:solidFill>
                  <a:srgbClr val="FFFF00"/>
                </a:solidFill>
              </a:rPr>
              <a:t>kể</a:t>
            </a:r>
            <a:r>
              <a:rPr lang="en-US" sz="2400" b="0" dirty="0">
                <a:solidFill>
                  <a:srgbClr val="FFFF00"/>
                </a:solidFill>
              </a:rPr>
              <a:t> </a:t>
            </a:r>
            <a:r>
              <a:rPr lang="en-US" sz="2400" b="0" dirty="0" err="1">
                <a:solidFill>
                  <a:srgbClr val="FFFF00"/>
                </a:solidFill>
              </a:rPr>
              <a:t>cả</a:t>
            </a:r>
            <a:r>
              <a:rPr lang="en-US" sz="2400" b="0" dirty="0">
                <a:solidFill>
                  <a:srgbClr val="FFFF00"/>
                </a:solidFill>
              </a:rPr>
              <a:t> </a:t>
            </a:r>
            <a:r>
              <a:rPr lang="en-US" sz="2400" b="0" dirty="0" err="1">
                <a:solidFill>
                  <a:srgbClr val="FFFF00"/>
                </a:solidFill>
              </a:rPr>
              <a:t>nơi</a:t>
            </a:r>
            <a:r>
              <a:rPr lang="en-US" sz="2400" b="0" dirty="0">
                <a:solidFill>
                  <a:srgbClr val="FFFF00"/>
                </a:solidFill>
              </a:rPr>
              <a:t> </a:t>
            </a:r>
            <a:r>
              <a:rPr lang="en-US" sz="2400" b="0" dirty="0" err="1">
                <a:solidFill>
                  <a:srgbClr val="FFFF00"/>
                </a:solidFill>
              </a:rPr>
              <a:t>không</a:t>
            </a:r>
            <a:r>
              <a:rPr lang="en-US" sz="2400" b="0" dirty="0">
                <a:solidFill>
                  <a:srgbClr val="FFFF00"/>
                </a:solidFill>
              </a:rPr>
              <a:t> </a:t>
            </a:r>
            <a:r>
              <a:rPr lang="en-US" sz="2400" b="0" dirty="0" err="1">
                <a:solidFill>
                  <a:srgbClr val="FFFF00"/>
                </a:solidFill>
              </a:rPr>
              <a:t>có</a:t>
            </a:r>
            <a:r>
              <a:rPr lang="en-US" sz="2400" b="0" dirty="0">
                <a:solidFill>
                  <a:srgbClr val="FFFF00"/>
                </a:solidFill>
              </a:rPr>
              <a:t> can </a:t>
            </a:r>
            <a:r>
              <a:rPr lang="en-US" sz="2400" b="0" dirty="0" err="1">
                <a:solidFill>
                  <a:srgbClr val="FFFF00"/>
                </a:solidFill>
              </a:rPr>
              <a:t>thiệp</a:t>
            </a:r>
            <a:r>
              <a:rPr lang="en-US" sz="2400" b="0" dirty="0">
                <a:solidFill>
                  <a:srgbClr val="FFFF00"/>
                </a:solidFill>
              </a:rPr>
              <a:t> </a:t>
            </a:r>
            <a:r>
              <a:rPr lang="en-US" sz="2400" b="0" dirty="0" err="1">
                <a:solidFill>
                  <a:srgbClr val="FFFF00"/>
                </a:solidFill>
              </a:rPr>
              <a:t>thì</a:t>
            </a:r>
            <a:r>
              <a:rPr lang="en-US" sz="2400" b="0" dirty="0">
                <a:solidFill>
                  <a:srgbClr val="FFFF00"/>
                </a:solidFill>
              </a:rPr>
              <a:t> </a:t>
            </a:r>
            <a:r>
              <a:rPr lang="en-US" sz="2400" b="0" dirty="0" err="1">
                <a:solidFill>
                  <a:srgbClr val="FFFF00"/>
                </a:solidFill>
              </a:rPr>
              <a:t>nên</a:t>
            </a:r>
            <a:r>
              <a:rPr lang="en-US" sz="2400" b="0" dirty="0">
                <a:solidFill>
                  <a:srgbClr val="FFFF00"/>
                </a:solidFill>
              </a:rPr>
              <a:t> </a:t>
            </a:r>
            <a:r>
              <a:rPr lang="en-US" sz="2400" b="0" dirty="0" err="1">
                <a:solidFill>
                  <a:srgbClr val="FFFF00"/>
                </a:solidFill>
              </a:rPr>
              <a:t>chuyển</a:t>
            </a:r>
            <a:r>
              <a:rPr lang="en-US" sz="2400" b="0" dirty="0">
                <a:solidFill>
                  <a:srgbClr val="FFFF00"/>
                </a:solidFill>
              </a:rPr>
              <a:t> </a:t>
            </a:r>
            <a:r>
              <a:rPr lang="en-US" sz="2400" b="0" dirty="0" err="1">
                <a:solidFill>
                  <a:srgbClr val="FFFF00"/>
                </a:solidFill>
              </a:rPr>
              <a:t>đến</a:t>
            </a:r>
            <a:r>
              <a:rPr lang="en-US" sz="2400" b="0" dirty="0">
                <a:solidFill>
                  <a:srgbClr val="FFFF00"/>
                </a:solidFill>
              </a:rPr>
              <a:t> </a:t>
            </a:r>
            <a:r>
              <a:rPr lang="en-US" sz="2400" b="0" dirty="0" err="1">
                <a:solidFill>
                  <a:srgbClr val="FFFF00"/>
                </a:solidFill>
              </a:rPr>
              <a:t>trung</a:t>
            </a:r>
            <a:r>
              <a:rPr lang="en-US" sz="2400" b="0" dirty="0">
                <a:solidFill>
                  <a:srgbClr val="FFFF00"/>
                </a:solidFill>
              </a:rPr>
              <a:t> </a:t>
            </a:r>
            <a:r>
              <a:rPr lang="en-US" sz="2400" b="0" dirty="0" err="1">
                <a:solidFill>
                  <a:srgbClr val="FFFF00"/>
                </a:solidFill>
              </a:rPr>
              <a:t>tâm</a:t>
            </a:r>
            <a:r>
              <a:rPr lang="en-US" sz="2400" b="0" dirty="0">
                <a:solidFill>
                  <a:srgbClr val="FFFF00"/>
                </a:solidFill>
              </a:rPr>
              <a:t> </a:t>
            </a:r>
            <a:r>
              <a:rPr lang="en-US" sz="2400" b="0" dirty="0" err="1">
                <a:solidFill>
                  <a:srgbClr val="FFFF00"/>
                </a:solidFill>
              </a:rPr>
              <a:t>có</a:t>
            </a:r>
            <a:r>
              <a:rPr lang="en-US" sz="2400" b="0" dirty="0">
                <a:solidFill>
                  <a:srgbClr val="FFFF00"/>
                </a:solidFill>
              </a:rPr>
              <a:t> </a:t>
            </a:r>
            <a:r>
              <a:rPr lang="en-US" sz="2400" b="0" dirty="0" err="1">
                <a:solidFill>
                  <a:srgbClr val="FFFF00"/>
                </a:solidFill>
              </a:rPr>
              <a:t>khả</a:t>
            </a:r>
            <a:r>
              <a:rPr lang="en-US" sz="2400" b="0" dirty="0">
                <a:solidFill>
                  <a:srgbClr val="FFFF00"/>
                </a:solidFill>
              </a:rPr>
              <a:t> </a:t>
            </a:r>
            <a:r>
              <a:rPr lang="en-US" sz="2400" b="0" dirty="0" err="1">
                <a:solidFill>
                  <a:srgbClr val="FFFF00"/>
                </a:solidFill>
              </a:rPr>
              <a:t>năng</a:t>
            </a:r>
            <a:r>
              <a:rPr lang="en-US" sz="2400" b="0" dirty="0">
                <a:solidFill>
                  <a:srgbClr val="FFFF00"/>
                </a:solidFill>
              </a:rPr>
              <a:t> can </a:t>
            </a:r>
            <a:r>
              <a:rPr lang="en-US" sz="2400" b="0" dirty="0" err="1">
                <a:solidFill>
                  <a:srgbClr val="FFFF00"/>
                </a:solidFill>
              </a:rPr>
              <a:t>thiệp</a:t>
            </a:r>
            <a:r>
              <a:rPr lang="en-US" sz="2400" b="0" dirty="0">
                <a:solidFill>
                  <a:srgbClr val="FFFF00"/>
                </a:solidFill>
              </a:rPr>
              <a:t> </a:t>
            </a:r>
          </a:p>
          <a:p>
            <a:pPr marL="234950" indent="-234950" eaLnBrk="1" hangingPunct="1">
              <a:spcBef>
                <a:spcPts val="1800"/>
              </a:spcBef>
              <a:buClr>
                <a:srgbClr val="FFFF00"/>
              </a:buClr>
              <a:tabLst>
                <a:tab pos="461963" algn="l"/>
              </a:tabLst>
            </a:pPr>
            <a:r>
              <a:rPr lang="en-US" sz="2400" b="0" dirty="0"/>
              <a:t> </a:t>
            </a:r>
            <a:r>
              <a:rPr lang="en-US" sz="2400" b="0" dirty="0" err="1"/>
              <a:t>Chiến</a:t>
            </a:r>
            <a:r>
              <a:rPr lang="en-US" sz="2400" b="0" dirty="0"/>
              <a:t> </a:t>
            </a:r>
            <a:r>
              <a:rPr lang="en-US" sz="2400" b="0" dirty="0" err="1"/>
              <a:t>lược</a:t>
            </a:r>
            <a:r>
              <a:rPr lang="en-US" sz="2400" b="0" dirty="0"/>
              <a:t> </a:t>
            </a:r>
            <a:r>
              <a:rPr lang="en-US" sz="2400" b="0" dirty="0" err="1"/>
              <a:t>dùng</a:t>
            </a:r>
            <a:r>
              <a:rPr lang="en-US" sz="2400" b="0" dirty="0"/>
              <a:t> </a:t>
            </a:r>
            <a:r>
              <a:rPr lang="en-US" sz="2400" b="0" dirty="0" err="1"/>
              <a:t>các</a:t>
            </a:r>
            <a:r>
              <a:rPr lang="en-US" sz="2400" b="0" dirty="0"/>
              <a:t> </a:t>
            </a:r>
            <a:r>
              <a:rPr lang="en-US" sz="2400" b="0" dirty="0" err="1"/>
              <a:t>thuốc</a:t>
            </a:r>
            <a:r>
              <a:rPr lang="en-US" sz="2400" b="0" dirty="0"/>
              <a:t> </a:t>
            </a:r>
            <a:r>
              <a:rPr lang="en-US" sz="2400" b="0" dirty="0" err="1"/>
              <a:t>chống</a:t>
            </a:r>
            <a:r>
              <a:rPr lang="en-US" sz="2400" b="0" dirty="0"/>
              <a:t> </a:t>
            </a:r>
            <a:r>
              <a:rPr lang="en-US" sz="2400" b="0" dirty="0" err="1"/>
              <a:t>đông</a:t>
            </a:r>
            <a:r>
              <a:rPr lang="en-US" sz="2400" b="0" dirty="0"/>
              <a:t> </a:t>
            </a:r>
            <a:r>
              <a:rPr lang="en-US" sz="2400" b="0" dirty="0" err="1"/>
              <a:t>và</a:t>
            </a:r>
            <a:r>
              <a:rPr lang="en-US" sz="2400" b="0" dirty="0"/>
              <a:t> </a:t>
            </a:r>
            <a:r>
              <a:rPr lang="en-US" sz="2400" b="0" dirty="0" err="1"/>
              <a:t>chống</a:t>
            </a:r>
            <a:r>
              <a:rPr lang="en-US" sz="2400" b="0" dirty="0"/>
              <a:t> </a:t>
            </a:r>
            <a:r>
              <a:rPr lang="en-US" sz="2400" b="0" dirty="0" err="1"/>
              <a:t>ngưng</a:t>
            </a:r>
            <a:r>
              <a:rPr lang="en-US" sz="2400" b="0" dirty="0"/>
              <a:t> </a:t>
            </a:r>
            <a:r>
              <a:rPr lang="en-US" sz="2400" b="0" dirty="0" err="1"/>
              <a:t>tập</a:t>
            </a:r>
            <a:r>
              <a:rPr lang="en-US" sz="2400" b="0" dirty="0"/>
              <a:t> </a:t>
            </a:r>
            <a:r>
              <a:rPr lang="en-US" sz="2400" b="0" dirty="0" err="1"/>
              <a:t>tiểu</a:t>
            </a:r>
            <a:r>
              <a:rPr lang="en-US" sz="2400" b="0" dirty="0"/>
              <a:t> </a:t>
            </a:r>
            <a:r>
              <a:rPr lang="en-US" sz="2400" b="0" dirty="0" err="1"/>
              <a:t>cầu</a:t>
            </a:r>
            <a:r>
              <a:rPr lang="en-US" sz="2400" b="0" dirty="0"/>
              <a:t> </a:t>
            </a:r>
            <a:r>
              <a:rPr lang="en-US" sz="2400" b="0" dirty="0" err="1"/>
              <a:t>tối</a:t>
            </a:r>
            <a:r>
              <a:rPr lang="en-US" sz="2400" b="0" dirty="0"/>
              <a:t> </a:t>
            </a:r>
            <a:r>
              <a:rPr lang="en-US" sz="2400" b="0" dirty="0" err="1"/>
              <a:t>ưu</a:t>
            </a:r>
            <a:r>
              <a:rPr lang="en-US" sz="2400" b="0" dirty="0"/>
              <a:t> (aspirin + </a:t>
            </a:r>
            <a:r>
              <a:rPr lang="en-US" sz="2400" b="0" dirty="0" err="1"/>
              <a:t>kháng</a:t>
            </a:r>
            <a:r>
              <a:rPr lang="en-US" sz="2400" b="0" dirty="0"/>
              <a:t> P2Y12 </a:t>
            </a:r>
            <a:r>
              <a:rPr lang="en-US" sz="2400" b="0" dirty="0" err="1"/>
              <a:t>mới</a:t>
            </a:r>
            <a:r>
              <a:rPr lang="en-US" sz="2400" b="0" dirty="0"/>
              <a:t>)</a:t>
            </a:r>
          </a:p>
          <a:p>
            <a:pPr marL="234950" indent="-234950" eaLnBrk="1" hangingPunct="1">
              <a:spcBef>
                <a:spcPts val="1800"/>
              </a:spcBef>
              <a:buClr>
                <a:srgbClr val="FFFF00"/>
              </a:buClr>
              <a:tabLst>
                <a:tab pos="461963" algn="l"/>
              </a:tabLst>
            </a:pPr>
            <a:r>
              <a:rPr lang="en-US" sz="2400" b="0" dirty="0"/>
              <a:t> </a:t>
            </a:r>
            <a:r>
              <a:rPr lang="en-US" sz="2400" b="0" dirty="0" err="1"/>
              <a:t>Hút</a:t>
            </a:r>
            <a:r>
              <a:rPr lang="en-US" sz="2400" b="0" dirty="0"/>
              <a:t> </a:t>
            </a:r>
            <a:r>
              <a:rPr lang="en-US" sz="2400" b="0" dirty="0" err="1"/>
              <a:t>huyết</a:t>
            </a:r>
            <a:r>
              <a:rPr lang="en-US" sz="2400" b="0" dirty="0"/>
              <a:t> </a:t>
            </a:r>
            <a:r>
              <a:rPr lang="en-US" sz="2400" b="0" dirty="0" err="1"/>
              <a:t>khối</a:t>
            </a:r>
            <a:r>
              <a:rPr lang="en-US" sz="2400" b="0" dirty="0"/>
              <a:t> </a:t>
            </a:r>
            <a:r>
              <a:rPr lang="en-US" sz="2400" b="0" dirty="0" err="1"/>
              <a:t>thường</a:t>
            </a:r>
            <a:r>
              <a:rPr lang="en-US" sz="2400" b="0" dirty="0"/>
              <a:t> </a:t>
            </a:r>
            <a:r>
              <a:rPr lang="en-US" sz="2400" b="0" dirty="0" err="1"/>
              <a:t>quy</a:t>
            </a:r>
            <a:r>
              <a:rPr lang="en-US" sz="2400" b="0" dirty="0"/>
              <a:t> </a:t>
            </a:r>
            <a:r>
              <a:rPr lang="en-US" sz="2400" b="0" dirty="0" err="1"/>
              <a:t>không</a:t>
            </a:r>
            <a:r>
              <a:rPr lang="en-US" sz="2400" b="0" dirty="0"/>
              <a:t> </a:t>
            </a:r>
            <a:r>
              <a:rPr lang="en-US" sz="2400" b="0" dirty="0" err="1"/>
              <a:t>mang</a:t>
            </a:r>
            <a:r>
              <a:rPr lang="en-US" sz="2400" b="0" dirty="0"/>
              <a:t> </a:t>
            </a:r>
            <a:r>
              <a:rPr lang="en-US" sz="2400" b="0" dirty="0" err="1"/>
              <a:t>lại</a:t>
            </a:r>
            <a:r>
              <a:rPr lang="en-US" sz="2400" b="0" dirty="0"/>
              <a:t> </a:t>
            </a:r>
            <a:r>
              <a:rPr lang="en-US" sz="2400" b="0" dirty="0" err="1"/>
              <a:t>hiệu</a:t>
            </a:r>
            <a:r>
              <a:rPr lang="en-US" sz="2400" b="0" dirty="0"/>
              <a:t> </a:t>
            </a:r>
            <a:r>
              <a:rPr lang="en-US" sz="2400" b="0" dirty="0" err="1"/>
              <a:t>quả</a:t>
            </a:r>
            <a:endParaRPr lang="en-US" sz="2400" b="0" dirty="0"/>
          </a:p>
          <a:p>
            <a:pPr marL="234950" indent="-234950" eaLnBrk="1" hangingPunct="1">
              <a:spcBef>
                <a:spcPts val="1800"/>
              </a:spcBef>
              <a:buClr>
                <a:srgbClr val="FFFF00"/>
              </a:buClr>
              <a:tabLst>
                <a:tab pos="461963" algn="l"/>
              </a:tabLst>
            </a:pPr>
            <a:r>
              <a:rPr lang="en-US" sz="2400" b="0" dirty="0"/>
              <a:t> </a:t>
            </a:r>
            <a:r>
              <a:rPr lang="en-US" sz="2400" b="0" dirty="0" err="1"/>
              <a:t>Có</a:t>
            </a:r>
            <a:r>
              <a:rPr lang="en-US" sz="2400" b="0" dirty="0"/>
              <a:t> </a:t>
            </a:r>
            <a:r>
              <a:rPr lang="en-US" sz="2400" b="0" dirty="0" err="1"/>
              <a:t>thể</a:t>
            </a:r>
            <a:r>
              <a:rPr lang="en-US" sz="2400" b="0" dirty="0"/>
              <a:t> can </a:t>
            </a:r>
            <a:r>
              <a:rPr lang="en-US" sz="2400" b="0" dirty="0" err="1"/>
              <a:t>thiệp</a:t>
            </a:r>
            <a:r>
              <a:rPr lang="en-US" sz="2400" b="0" dirty="0"/>
              <a:t> </a:t>
            </a:r>
            <a:r>
              <a:rPr lang="en-US" sz="2400" b="0" dirty="0" err="1"/>
              <a:t>sớm</a:t>
            </a:r>
            <a:r>
              <a:rPr lang="en-US" sz="2400" b="0" dirty="0"/>
              <a:t> </a:t>
            </a:r>
            <a:r>
              <a:rPr lang="en-US" sz="2400" b="0" dirty="0" err="1"/>
              <a:t>nhánh</a:t>
            </a:r>
            <a:r>
              <a:rPr lang="en-US" sz="2400" b="0" dirty="0"/>
              <a:t> </a:t>
            </a:r>
            <a:r>
              <a:rPr lang="en-US" sz="2400" b="0" dirty="0" err="1"/>
              <a:t>không</a:t>
            </a:r>
            <a:r>
              <a:rPr lang="en-US" sz="2400" b="0" dirty="0"/>
              <a:t> </a:t>
            </a:r>
            <a:r>
              <a:rPr lang="en-US" sz="2400" b="0" dirty="0" err="1"/>
              <a:t>thủ</a:t>
            </a:r>
            <a:r>
              <a:rPr lang="en-US" sz="2400" b="0" dirty="0"/>
              <a:t> </a:t>
            </a:r>
            <a:r>
              <a:rPr lang="en-US" sz="2400" b="0" dirty="0" err="1"/>
              <a:t>phạm</a:t>
            </a:r>
            <a:r>
              <a:rPr lang="en-US" sz="2400" b="0" dirty="0"/>
              <a:t> </a:t>
            </a:r>
            <a:r>
              <a:rPr lang="en-US" sz="2400" b="0" dirty="0" err="1"/>
              <a:t>sau</a:t>
            </a:r>
            <a:r>
              <a:rPr lang="en-US" sz="2400" b="0" dirty="0"/>
              <a:t> </a:t>
            </a:r>
            <a:r>
              <a:rPr lang="en-US" sz="2400" b="0" dirty="0" err="1"/>
              <a:t>khi</a:t>
            </a:r>
            <a:r>
              <a:rPr lang="en-US" sz="2400" b="0" dirty="0"/>
              <a:t> can </a:t>
            </a:r>
            <a:r>
              <a:rPr lang="en-US" sz="2400" b="0" dirty="0" err="1"/>
              <a:t>thiệp</a:t>
            </a:r>
            <a:r>
              <a:rPr lang="en-US" sz="2400" b="0" dirty="0"/>
              <a:t> </a:t>
            </a:r>
            <a:r>
              <a:rPr lang="en-US" sz="2400" b="0" dirty="0" err="1"/>
              <a:t>nhánh</a:t>
            </a:r>
            <a:r>
              <a:rPr lang="en-US" sz="2400" b="0" dirty="0"/>
              <a:t> </a:t>
            </a:r>
            <a:r>
              <a:rPr lang="en-US" sz="2400" b="0" dirty="0" err="1"/>
              <a:t>thủ</a:t>
            </a:r>
            <a:r>
              <a:rPr lang="en-US" sz="2400" b="0" dirty="0"/>
              <a:t> </a:t>
            </a:r>
            <a:r>
              <a:rPr lang="en-US" sz="2400" b="0" dirty="0" err="1"/>
              <a:t>phạm</a:t>
            </a:r>
            <a:r>
              <a:rPr lang="en-US" sz="2400" b="0" dirty="0"/>
              <a:t> (</a:t>
            </a:r>
            <a:r>
              <a:rPr lang="en-US" sz="2400" b="0" dirty="0" err="1"/>
              <a:t>trừ</a:t>
            </a:r>
            <a:r>
              <a:rPr lang="en-US" sz="2400" b="0" dirty="0"/>
              <a:t> </a:t>
            </a:r>
            <a:r>
              <a:rPr lang="en-US" sz="2400" b="0" dirty="0" err="1"/>
              <a:t>bệnh</a:t>
            </a:r>
            <a:r>
              <a:rPr lang="en-US" sz="2400" b="0" dirty="0"/>
              <a:t> </a:t>
            </a:r>
            <a:r>
              <a:rPr lang="en-US" sz="2400" b="0" dirty="0" err="1"/>
              <a:t>nhân</a:t>
            </a:r>
            <a:r>
              <a:rPr lang="en-US" sz="2400" b="0" dirty="0"/>
              <a:t> </a:t>
            </a:r>
            <a:r>
              <a:rPr lang="en-US" sz="2400" b="0" dirty="0" err="1"/>
              <a:t>sốc</a:t>
            </a:r>
            <a:r>
              <a:rPr lang="en-US" sz="2400" b="0" dirty="0"/>
              <a:t> </a:t>
            </a:r>
            <a:r>
              <a:rPr lang="en-US" sz="2400" b="0" dirty="0" err="1"/>
              <a:t>tim</a:t>
            </a:r>
            <a:r>
              <a:rPr lang="en-US" sz="2400" b="0" dirty="0"/>
              <a:t>)</a:t>
            </a:r>
          </a:p>
          <a:p>
            <a:pPr marL="234950" indent="-234950" eaLnBrk="1" hangingPunct="1">
              <a:spcBef>
                <a:spcPts val="1800"/>
              </a:spcBef>
              <a:buClr>
                <a:srgbClr val="FFFF00"/>
              </a:buClr>
              <a:tabLst>
                <a:tab pos="461963" algn="l"/>
              </a:tabLst>
            </a:pPr>
            <a:r>
              <a:rPr lang="en-US" sz="2400" b="0" dirty="0">
                <a:solidFill>
                  <a:srgbClr val="FFFF00"/>
                </a:solidFill>
              </a:rPr>
              <a:t> </a:t>
            </a:r>
            <a:r>
              <a:rPr lang="en-US" sz="2400" b="0" dirty="0" err="1">
                <a:solidFill>
                  <a:srgbClr val="FFFF00"/>
                </a:solidFill>
              </a:rPr>
              <a:t>Thách</a:t>
            </a:r>
            <a:r>
              <a:rPr lang="en-US" sz="2400" b="0" dirty="0">
                <a:solidFill>
                  <a:srgbClr val="FFFF00"/>
                </a:solidFill>
              </a:rPr>
              <a:t> </a:t>
            </a:r>
            <a:r>
              <a:rPr lang="en-US" sz="2400" b="0" dirty="0" err="1">
                <a:solidFill>
                  <a:srgbClr val="FFFF00"/>
                </a:solidFill>
              </a:rPr>
              <a:t>thức</a:t>
            </a:r>
            <a:r>
              <a:rPr lang="en-US" sz="2400" b="0" dirty="0">
                <a:solidFill>
                  <a:srgbClr val="FFFF00"/>
                </a:solidFill>
              </a:rPr>
              <a:t> </a:t>
            </a:r>
            <a:r>
              <a:rPr lang="en-US" sz="2400" b="0" dirty="0" err="1">
                <a:solidFill>
                  <a:srgbClr val="FFFF00"/>
                </a:solidFill>
              </a:rPr>
              <a:t>vẫn</a:t>
            </a:r>
            <a:r>
              <a:rPr lang="en-US" sz="2400" b="0" dirty="0">
                <a:solidFill>
                  <a:srgbClr val="FFFF00"/>
                </a:solidFill>
              </a:rPr>
              <a:t> </a:t>
            </a:r>
            <a:r>
              <a:rPr lang="en-US" sz="2400" b="0" dirty="0" err="1">
                <a:solidFill>
                  <a:srgbClr val="FFFF00"/>
                </a:solidFill>
              </a:rPr>
              <a:t>còn</a:t>
            </a:r>
            <a:r>
              <a:rPr lang="en-US" sz="2400" b="0" dirty="0">
                <a:solidFill>
                  <a:srgbClr val="FFFF00"/>
                </a:solidFill>
              </a:rPr>
              <a:t> </a:t>
            </a:r>
            <a:r>
              <a:rPr lang="en-US" sz="2400" b="0" dirty="0" err="1">
                <a:solidFill>
                  <a:srgbClr val="FFFF00"/>
                </a:solidFill>
              </a:rPr>
              <a:t>với</a:t>
            </a:r>
            <a:r>
              <a:rPr lang="en-US" sz="2400" b="0" dirty="0">
                <a:solidFill>
                  <a:srgbClr val="FFFF00"/>
                </a:solidFill>
              </a:rPr>
              <a:t> </a:t>
            </a:r>
            <a:r>
              <a:rPr lang="en-US" sz="2400" b="0" dirty="0" err="1">
                <a:solidFill>
                  <a:srgbClr val="FFFF00"/>
                </a:solidFill>
              </a:rPr>
              <a:t>bệnh</a:t>
            </a:r>
            <a:r>
              <a:rPr lang="en-US" sz="2400" b="0" dirty="0">
                <a:solidFill>
                  <a:srgbClr val="FFFF00"/>
                </a:solidFill>
              </a:rPr>
              <a:t> </a:t>
            </a:r>
            <a:r>
              <a:rPr lang="en-US" sz="2400" b="0" dirty="0" err="1">
                <a:solidFill>
                  <a:srgbClr val="FFFF00"/>
                </a:solidFill>
              </a:rPr>
              <a:t>nhân</a:t>
            </a:r>
            <a:r>
              <a:rPr lang="en-US" sz="2400" b="0" dirty="0">
                <a:solidFill>
                  <a:srgbClr val="FFFF00"/>
                </a:solidFill>
              </a:rPr>
              <a:t> </a:t>
            </a:r>
            <a:r>
              <a:rPr lang="en-US" sz="2400" b="0" dirty="0" err="1">
                <a:solidFill>
                  <a:srgbClr val="FFFF00"/>
                </a:solidFill>
              </a:rPr>
              <a:t>sốc</a:t>
            </a:r>
            <a:r>
              <a:rPr lang="en-US" sz="2400" b="0" dirty="0">
                <a:solidFill>
                  <a:srgbClr val="FFFF00"/>
                </a:solidFill>
              </a:rPr>
              <a:t> </a:t>
            </a:r>
            <a:r>
              <a:rPr lang="en-US" sz="2400" b="0" dirty="0" err="1">
                <a:solidFill>
                  <a:srgbClr val="FFFF00"/>
                </a:solidFill>
              </a:rPr>
              <a:t>tim</a:t>
            </a:r>
            <a:endParaRPr lang="en-US" sz="2400" b="0" dirty="0">
              <a:solidFill>
                <a:srgbClr val="FFFF00"/>
              </a:solidFill>
            </a:endParaRPr>
          </a:p>
        </p:txBody>
      </p:sp>
      <p:sp>
        <p:nvSpPr>
          <p:cNvPr id="108549" name="Text Box 5"/>
          <p:cNvSpPr txBox="1">
            <a:spLocks noChangeArrowheads="1"/>
          </p:cNvSpPr>
          <p:nvPr/>
        </p:nvSpPr>
        <p:spPr bwMode="auto">
          <a:xfrm>
            <a:off x="609600" y="6308725"/>
            <a:ext cx="7239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Arial" charset="0"/>
              </a:defRPr>
            </a:lvl1pPr>
            <a:lvl2pPr marL="742950" indent="-285750" eaLnBrk="0" hangingPunct="0">
              <a:defRPr sz="2400" b="1">
                <a:solidFill>
                  <a:schemeClr val="tx1"/>
                </a:solidFill>
                <a:latin typeface="Times New Roman" charset="0"/>
                <a:ea typeface="Arial" charset="0"/>
                <a:cs typeface="Arial" charset="0"/>
              </a:defRPr>
            </a:lvl2pPr>
            <a:lvl3pPr marL="1143000" indent="-228600" eaLnBrk="0" hangingPunct="0">
              <a:defRPr sz="2400" b="1">
                <a:solidFill>
                  <a:schemeClr val="tx1"/>
                </a:solidFill>
                <a:latin typeface="Times New Roman" charset="0"/>
                <a:ea typeface="Arial" charset="0"/>
                <a:cs typeface="Arial" charset="0"/>
              </a:defRPr>
            </a:lvl3pPr>
            <a:lvl4pPr marL="1600200" indent="-228600" eaLnBrk="0" hangingPunct="0">
              <a:defRPr sz="2400" b="1">
                <a:solidFill>
                  <a:schemeClr val="tx1"/>
                </a:solidFill>
                <a:latin typeface="Times New Roman" charset="0"/>
                <a:ea typeface="Arial" charset="0"/>
                <a:cs typeface="Arial" charset="0"/>
              </a:defRPr>
            </a:lvl4pPr>
            <a:lvl5pPr marL="2057400" indent="-228600" eaLnBrk="0" hangingPunct="0">
              <a:defRPr sz="24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Times New Roman" charset="0"/>
                <a:ea typeface="Arial" charset="0"/>
                <a:cs typeface="Arial" charset="0"/>
              </a:defRPr>
            </a:lvl9pPr>
          </a:lstStyle>
          <a:p>
            <a:pPr eaLnBrk="1" hangingPunct="1"/>
            <a:r>
              <a:rPr lang="en-US" sz="1000" b="0">
                <a:solidFill>
                  <a:schemeClr val="bg1"/>
                </a:solidFill>
                <a:latin typeface="Arial" charset="0"/>
              </a:rPr>
              <a:t>Cannon CP, et al. </a:t>
            </a:r>
            <a:r>
              <a:rPr lang="en-US" sz="1000" b="0" i="1">
                <a:solidFill>
                  <a:schemeClr val="bg1"/>
                </a:solidFill>
                <a:latin typeface="Arial" charset="0"/>
              </a:rPr>
              <a:t>N Engl J Med</a:t>
            </a:r>
            <a:r>
              <a:rPr lang="en-US" sz="1000" b="0">
                <a:solidFill>
                  <a:schemeClr val="bg1"/>
                </a:solidFill>
                <a:latin typeface="Arial" charset="0"/>
              </a:rPr>
              <a:t> 2001;344:1879–87. </a:t>
            </a:r>
          </a:p>
        </p:txBody>
      </p:sp>
      <p:sp>
        <p:nvSpPr>
          <p:cNvPr id="7" name="Rectangle 4"/>
          <p:cNvSpPr txBox="1">
            <a:spLocks noChangeArrowheads="1"/>
          </p:cNvSpPr>
          <p:nvPr/>
        </p:nvSpPr>
        <p:spPr bwMode="auto">
          <a:xfrm>
            <a:off x="304800" y="190593"/>
            <a:ext cx="8534400" cy="651910"/>
          </a:xfrm>
          <a:prstGeom prst="rect">
            <a:avLst/>
          </a:prstGeom>
          <a:noFill/>
          <a:ln w="12700">
            <a:noFill/>
            <a:miter lim="800000"/>
            <a:headEnd/>
            <a:tailEnd/>
          </a:ln>
          <a:effectLst>
            <a:outerShdw blurRad="63500" dist="38100" dir="2700000" algn="ctr" rotWithShape="0">
              <a:schemeClr val="bg2">
                <a:alpha val="74998"/>
              </a:schemeClr>
            </a:outerShdw>
          </a:effectLst>
        </p:spPr>
        <p:txBody>
          <a:bodyPr vert="horz" wrap="square" lIns="90488" tIns="44450" rIns="90488" bIns="44450" numCol="1" anchor="ctr" anchorCtr="0" compatLnSpc="1">
            <a:prstTxWarp prst="textNoShape">
              <a:avLst/>
            </a:prstTxWarp>
            <a:spAutoFit/>
          </a:bodyPr>
          <a:lstStyle>
            <a:lvl1pPr algn="ctr" rtl="0" eaLnBrk="0" fontAlgn="base" hangingPunct="0">
              <a:lnSpc>
                <a:spcPct val="110000"/>
              </a:lnSpc>
              <a:spcBef>
                <a:spcPct val="0"/>
              </a:spcBef>
              <a:spcAft>
                <a:spcPct val="0"/>
              </a:spcAft>
              <a:defRPr sz="3000" b="1">
                <a:solidFill>
                  <a:srgbClr val="FFFF00"/>
                </a:solidFill>
                <a:latin typeface="Arial (Headings)"/>
                <a:ea typeface="+mj-ea"/>
                <a:cs typeface="ＭＳ Ｐゴシック" charset="-128"/>
              </a:defRPr>
            </a:lvl1pPr>
            <a:lvl2pPr algn="ctr" rtl="0" eaLnBrk="0" fontAlgn="base" hangingPunct="0">
              <a:lnSpc>
                <a:spcPct val="110000"/>
              </a:lnSpc>
              <a:spcBef>
                <a:spcPct val="0"/>
              </a:spcBef>
              <a:spcAft>
                <a:spcPct val="0"/>
              </a:spcAft>
              <a:defRPr sz="3000" b="1">
                <a:solidFill>
                  <a:srgbClr val="FFFF00"/>
                </a:solidFill>
                <a:latin typeface="Arial (Headings)" charset="0"/>
                <a:ea typeface="ＭＳ Ｐゴシック" charset="-128"/>
                <a:cs typeface="ＭＳ Ｐゴシック" charset="-128"/>
              </a:defRPr>
            </a:lvl2pPr>
            <a:lvl3pPr algn="ctr" rtl="0" eaLnBrk="0" fontAlgn="base" hangingPunct="0">
              <a:lnSpc>
                <a:spcPct val="110000"/>
              </a:lnSpc>
              <a:spcBef>
                <a:spcPct val="0"/>
              </a:spcBef>
              <a:spcAft>
                <a:spcPct val="0"/>
              </a:spcAft>
              <a:defRPr sz="3000" b="1">
                <a:solidFill>
                  <a:srgbClr val="FFFF00"/>
                </a:solidFill>
                <a:latin typeface="Arial (Headings)" charset="0"/>
                <a:ea typeface="ＭＳ Ｐゴシック" charset="-128"/>
                <a:cs typeface="ＭＳ Ｐゴシック" charset="-128"/>
              </a:defRPr>
            </a:lvl3pPr>
            <a:lvl4pPr algn="ctr" rtl="0" eaLnBrk="0" fontAlgn="base" hangingPunct="0">
              <a:lnSpc>
                <a:spcPct val="110000"/>
              </a:lnSpc>
              <a:spcBef>
                <a:spcPct val="0"/>
              </a:spcBef>
              <a:spcAft>
                <a:spcPct val="0"/>
              </a:spcAft>
              <a:defRPr sz="3000" b="1">
                <a:solidFill>
                  <a:srgbClr val="FFFF00"/>
                </a:solidFill>
                <a:latin typeface="Arial (Headings)" charset="0"/>
                <a:ea typeface="ＭＳ Ｐゴシック" charset="-128"/>
                <a:cs typeface="ＭＳ Ｐゴシック" charset="-128"/>
              </a:defRPr>
            </a:lvl4pPr>
            <a:lvl5pPr algn="ctr" rtl="0" eaLnBrk="0" fontAlgn="base" hangingPunct="0">
              <a:lnSpc>
                <a:spcPct val="110000"/>
              </a:lnSpc>
              <a:spcBef>
                <a:spcPct val="0"/>
              </a:spcBef>
              <a:spcAft>
                <a:spcPct val="0"/>
              </a:spcAft>
              <a:defRPr sz="3000" b="1">
                <a:solidFill>
                  <a:srgbClr val="FFFF00"/>
                </a:solidFill>
                <a:latin typeface="Arial (Headings)" charset="0"/>
                <a:ea typeface="ＭＳ Ｐゴシック" charset="-128"/>
                <a:cs typeface="ＭＳ Ｐゴシック" charset="-128"/>
              </a:defRPr>
            </a:lvl5pPr>
            <a:lvl6pPr marL="457200" algn="ctr" rtl="0" eaLnBrk="0" fontAlgn="base" hangingPunct="0">
              <a:lnSpc>
                <a:spcPct val="110000"/>
              </a:lnSpc>
              <a:spcBef>
                <a:spcPct val="0"/>
              </a:spcBef>
              <a:spcAft>
                <a:spcPct val="0"/>
              </a:spcAft>
              <a:defRPr sz="3000" b="1">
                <a:solidFill>
                  <a:schemeClr val="tx2"/>
                </a:solidFill>
                <a:latin typeface="Arial" charset="0"/>
              </a:defRPr>
            </a:lvl6pPr>
            <a:lvl7pPr marL="914400" algn="ctr" rtl="0" eaLnBrk="0" fontAlgn="base" hangingPunct="0">
              <a:lnSpc>
                <a:spcPct val="110000"/>
              </a:lnSpc>
              <a:spcBef>
                <a:spcPct val="0"/>
              </a:spcBef>
              <a:spcAft>
                <a:spcPct val="0"/>
              </a:spcAft>
              <a:defRPr sz="3000" b="1">
                <a:solidFill>
                  <a:schemeClr val="tx2"/>
                </a:solidFill>
                <a:latin typeface="Arial" charset="0"/>
              </a:defRPr>
            </a:lvl7pPr>
            <a:lvl8pPr marL="1371600" algn="ctr" rtl="0" eaLnBrk="0" fontAlgn="base" hangingPunct="0">
              <a:lnSpc>
                <a:spcPct val="110000"/>
              </a:lnSpc>
              <a:spcBef>
                <a:spcPct val="0"/>
              </a:spcBef>
              <a:spcAft>
                <a:spcPct val="0"/>
              </a:spcAft>
              <a:defRPr sz="3000" b="1">
                <a:solidFill>
                  <a:schemeClr val="tx2"/>
                </a:solidFill>
                <a:latin typeface="Arial" charset="0"/>
              </a:defRPr>
            </a:lvl8pPr>
            <a:lvl9pPr marL="1828800" algn="ctr" rtl="0" eaLnBrk="0" fontAlgn="base" hangingPunct="0">
              <a:lnSpc>
                <a:spcPct val="110000"/>
              </a:lnSpc>
              <a:spcBef>
                <a:spcPct val="0"/>
              </a:spcBef>
              <a:spcAft>
                <a:spcPct val="0"/>
              </a:spcAft>
              <a:defRPr sz="3000" b="1">
                <a:solidFill>
                  <a:schemeClr val="tx2"/>
                </a:solidFill>
                <a:latin typeface="Arial" charset="0"/>
              </a:defRPr>
            </a:lvl9pPr>
          </a:lstStyle>
          <a:p>
            <a:pPr>
              <a:defRPr/>
            </a:pPr>
            <a:r>
              <a:rPr lang="en-US" sz="3600" dirty="0" err="1">
                <a:solidFill>
                  <a:schemeClr val="tx1"/>
                </a:solidFill>
              </a:rPr>
              <a:t>Tóm</a:t>
            </a:r>
            <a:r>
              <a:rPr lang="en-US" sz="3600" dirty="0">
                <a:solidFill>
                  <a:schemeClr val="tx1"/>
                </a:solidFill>
              </a:rPr>
              <a:t> </a:t>
            </a:r>
            <a:r>
              <a:rPr lang="en-US" sz="3600" dirty="0" err="1">
                <a:solidFill>
                  <a:schemeClr val="tx1"/>
                </a:solidFill>
              </a:rPr>
              <a:t>tắt</a:t>
            </a:r>
            <a:endParaRPr lang="en-US" sz="3600" dirty="0">
              <a:solidFill>
                <a:schemeClr val="tx1"/>
              </a:solidFill>
              <a:effectLst>
                <a:outerShdw blurRad="38100" dist="38100" dir="2700000" algn="tl">
                  <a:srgbClr val="000000"/>
                </a:outerShdw>
              </a:effectLst>
              <a:latin typeface="+mj-lt"/>
              <a:cs typeface="+mj-cs"/>
            </a:endParaRPr>
          </a:p>
        </p:txBody>
      </p:sp>
    </p:spTree>
    <p:extLst>
      <p:ext uri="{BB962C8B-B14F-4D97-AF65-F5344CB8AC3E}">
        <p14:creationId xmlns:p14="http://schemas.microsoft.com/office/powerpoint/2010/main" val="27351051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wipe(left)">
                                      <p:cBhvr>
                                        <p:cTn id="7" dur="500"/>
                                        <p:tgtEl>
                                          <p:spTgt spid="108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547">
                                            <p:txEl>
                                              <p:pRg st="1" end="1"/>
                                            </p:txEl>
                                          </p:spTgt>
                                        </p:tgtEl>
                                        <p:attrNameLst>
                                          <p:attrName>style.visibility</p:attrName>
                                        </p:attrNameLst>
                                      </p:cBhvr>
                                      <p:to>
                                        <p:strVal val="visible"/>
                                      </p:to>
                                    </p:set>
                                    <p:animEffect transition="in" filter="wipe(left)">
                                      <p:cBhvr>
                                        <p:cTn id="12" dur="500"/>
                                        <p:tgtEl>
                                          <p:spTgt spid="108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Effect transition="in" filter="wipe(left)">
                                      <p:cBhvr>
                                        <p:cTn id="17" dur="500"/>
                                        <p:tgtEl>
                                          <p:spTgt spid="1085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8547">
                                            <p:txEl>
                                              <p:pRg st="3" end="3"/>
                                            </p:txEl>
                                          </p:spTgt>
                                        </p:tgtEl>
                                        <p:attrNameLst>
                                          <p:attrName>style.visibility</p:attrName>
                                        </p:attrNameLst>
                                      </p:cBhvr>
                                      <p:to>
                                        <p:strVal val="visible"/>
                                      </p:to>
                                    </p:set>
                                    <p:animEffect transition="in" filter="wipe(left)">
                                      <p:cBhvr>
                                        <p:cTn id="22" dur="500"/>
                                        <p:tgtEl>
                                          <p:spTgt spid="1085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8547">
                                            <p:txEl>
                                              <p:pRg st="4" end="4"/>
                                            </p:txEl>
                                          </p:spTgt>
                                        </p:tgtEl>
                                        <p:attrNameLst>
                                          <p:attrName>style.visibility</p:attrName>
                                        </p:attrNameLst>
                                      </p:cBhvr>
                                      <p:to>
                                        <p:strVal val="visible"/>
                                      </p:to>
                                    </p:set>
                                    <p:animEffect transition="in" filter="wipe(left)">
                                      <p:cBhvr>
                                        <p:cTn id="27" dur="500"/>
                                        <p:tgtEl>
                                          <p:spTgt spid="1085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8547">
                                            <p:txEl>
                                              <p:pRg st="5" end="5"/>
                                            </p:txEl>
                                          </p:spTgt>
                                        </p:tgtEl>
                                        <p:attrNameLst>
                                          <p:attrName>style.visibility</p:attrName>
                                        </p:attrNameLst>
                                      </p:cBhvr>
                                      <p:to>
                                        <p:strVal val="visible"/>
                                      </p:to>
                                    </p:set>
                                    <p:animEffect transition="in" filter="wipe(left)">
                                      <p:cBhvr>
                                        <p:cTn id="32" dur="500"/>
                                        <p:tgtEl>
                                          <p:spTgt spid="1085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111760" y="1181047"/>
            <a:ext cx="8930640" cy="5080000"/>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800" b="1" i="1">
              <a:solidFill>
                <a:srgbClr val="FFCC99"/>
              </a:solidFill>
              <a:effectLst>
                <a:outerShdw blurRad="38100" dist="38100" dir="2700000" algn="tl">
                  <a:srgbClr val="000000">
                    <a:alpha val="43137"/>
                  </a:srgbClr>
                </a:outerShdw>
              </a:effectLst>
              <a:latin typeface="Arial" charset="0"/>
              <a:ea typeface="ヒラギノ角ゴ Pro W3" pitchFamily="-76" charset="-128"/>
              <a:cs typeface="Arial" charset="0"/>
            </a:endParaRPr>
          </a:p>
        </p:txBody>
      </p:sp>
      <p:sp>
        <p:nvSpPr>
          <p:cNvPr id="4" name="Rectangle 3"/>
          <p:cNvSpPr/>
          <p:nvPr/>
        </p:nvSpPr>
        <p:spPr>
          <a:xfrm>
            <a:off x="2366949" y="6447155"/>
            <a:ext cx="4402167"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outerShdw>
                </a:effectLst>
                <a:latin typeface="Arial" charset="0"/>
                <a:cs typeface="Arial" charset="0"/>
              </a:rPr>
              <a:t>Nabel </a:t>
            </a:r>
            <a:r>
              <a:rPr lang="en-US" sz="1400" b="1" dirty="0" err="1">
                <a:solidFill>
                  <a:srgbClr val="FFFFFF"/>
                </a:solidFill>
                <a:effectLst>
                  <a:outerShdw blurRad="38100" dist="38100" dir="2700000" algn="tl">
                    <a:srgbClr val="000000"/>
                  </a:outerShdw>
                </a:effectLst>
                <a:latin typeface="Arial" charset="0"/>
                <a:cs typeface="Arial" charset="0"/>
              </a:rPr>
              <a:t>EG</a:t>
            </a:r>
            <a:r>
              <a:rPr lang="en-US" sz="1400" b="1" dirty="0">
                <a:solidFill>
                  <a:srgbClr val="FFFFFF"/>
                </a:solidFill>
                <a:effectLst>
                  <a:outerShdw blurRad="38100" dist="38100" dir="2700000" algn="tl">
                    <a:srgbClr val="000000"/>
                  </a:outerShdw>
                </a:effectLst>
                <a:latin typeface="Arial" charset="0"/>
                <a:cs typeface="Arial" charset="0"/>
              </a:rPr>
              <a:t> and Braunwald E. NEJM 2012;366:54-63</a:t>
            </a:r>
          </a:p>
        </p:txBody>
      </p:sp>
      <p:sp>
        <p:nvSpPr>
          <p:cNvPr id="71684" name="TextBox 8"/>
          <p:cNvSpPr txBox="1">
            <a:spLocks noChangeArrowheads="1"/>
          </p:cNvSpPr>
          <p:nvPr/>
        </p:nvSpPr>
        <p:spPr bwMode="auto">
          <a:xfrm>
            <a:off x="4635133" y="5898462"/>
            <a:ext cx="542072" cy="307777"/>
          </a:xfrm>
          <a:prstGeom prst="rect">
            <a:avLst/>
          </a:prstGeom>
          <a:noFill/>
          <a:ln w="9525">
            <a:noFill/>
            <a:miter lim="800000"/>
            <a:headEnd/>
            <a:tailEnd/>
          </a:ln>
        </p:spPr>
        <p:txBody>
          <a:bodyPr wrap="none" lIns="0" tIns="0" rIns="0" bIns="0">
            <a:spAutoFit/>
          </a:bodyPr>
          <a:lstStyle/>
          <a:p>
            <a:pPr algn="ctr"/>
            <a:r>
              <a:rPr lang="en-US" sz="2000" b="1">
                <a:solidFill>
                  <a:srgbClr val="FDE25E"/>
                </a:solidFill>
                <a:latin typeface="Arial" charset="0"/>
                <a:cs typeface="Arial" charset="0"/>
              </a:rPr>
              <a:t>Year</a:t>
            </a:r>
          </a:p>
        </p:txBody>
      </p:sp>
      <p:sp>
        <p:nvSpPr>
          <p:cNvPr id="71685" name="TextBox 9"/>
          <p:cNvSpPr txBox="1">
            <a:spLocks noChangeArrowheads="1"/>
          </p:cNvSpPr>
          <p:nvPr/>
        </p:nvSpPr>
        <p:spPr bwMode="auto">
          <a:xfrm rot="-5400000">
            <a:off x="-1303585" y="3778762"/>
            <a:ext cx="3334246" cy="276999"/>
          </a:xfrm>
          <a:prstGeom prst="rect">
            <a:avLst/>
          </a:prstGeom>
          <a:noFill/>
          <a:ln w="9525">
            <a:noFill/>
            <a:miter lim="800000"/>
            <a:headEnd/>
            <a:tailEnd/>
          </a:ln>
        </p:spPr>
        <p:txBody>
          <a:bodyPr wrap="none" lIns="0" tIns="0" rIns="0" bIns="0">
            <a:spAutoFit/>
          </a:bodyPr>
          <a:lstStyle/>
          <a:p>
            <a:pPr algn="ctr"/>
            <a:r>
              <a:rPr lang="en-US" sz="1800" b="1" dirty="0">
                <a:solidFill>
                  <a:srgbClr val="FDE25E"/>
                </a:solidFill>
                <a:latin typeface="Arial" charset="0"/>
                <a:cs typeface="Arial" charset="0"/>
              </a:rPr>
              <a:t>Deaths per 100,000 population</a:t>
            </a:r>
          </a:p>
        </p:txBody>
      </p:sp>
      <p:sp>
        <p:nvSpPr>
          <p:cNvPr id="71686" name="TextBox 10"/>
          <p:cNvSpPr txBox="1">
            <a:spLocks noChangeArrowheads="1"/>
          </p:cNvSpPr>
          <p:nvPr/>
        </p:nvSpPr>
        <p:spPr bwMode="auto">
          <a:xfrm>
            <a:off x="674198" y="22156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600</a:t>
            </a:r>
          </a:p>
        </p:txBody>
      </p:sp>
      <p:sp>
        <p:nvSpPr>
          <p:cNvPr id="71687" name="TextBox 14"/>
          <p:cNvSpPr txBox="1">
            <a:spLocks noChangeArrowheads="1"/>
          </p:cNvSpPr>
          <p:nvPr/>
        </p:nvSpPr>
        <p:spPr bwMode="auto">
          <a:xfrm>
            <a:off x="674198" y="27490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500</a:t>
            </a:r>
          </a:p>
        </p:txBody>
      </p:sp>
      <p:sp>
        <p:nvSpPr>
          <p:cNvPr id="71688" name="TextBox 16"/>
          <p:cNvSpPr txBox="1">
            <a:spLocks noChangeArrowheads="1"/>
          </p:cNvSpPr>
          <p:nvPr/>
        </p:nvSpPr>
        <p:spPr bwMode="auto">
          <a:xfrm>
            <a:off x="674198" y="3272965"/>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400</a:t>
            </a:r>
          </a:p>
        </p:txBody>
      </p:sp>
      <p:sp>
        <p:nvSpPr>
          <p:cNvPr id="71689" name="TextBox 18"/>
          <p:cNvSpPr txBox="1">
            <a:spLocks noChangeArrowheads="1"/>
          </p:cNvSpPr>
          <p:nvPr/>
        </p:nvSpPr>
        <p:spPr bwMode="auto">
          <a:xfrm>
            <a:off x="674198" y="38103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300</a:t>
            </a:r>
          </a:p>
        </p:txBody>
      </p:sp>
      <p:sp>
        <p:nvSpPr>
          <p:cNvPr id="71690" name="TextBox 20"/>
          <p:cNvSpPr txBox="1">
            <a:spLocks noChangeArrowheads="1"/>
          </p:cNvSpPr>
          <p:nvPr/>
        </p:nvSpPr>
        <p:spPr bwMode="auto">
          <a:xfrm>
            <a:off x="674198" y="43437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200</a:t>
            </a:r>
          </a:p>
        </p:txBody>
      </p:sp>
      <p:sp>
        <p:nvSpPr>
          <p:cNvPr id="71691" name="TextBox 22"/>
          <p:cNvSpPr txBox="1">
            <a:spLocks noChangeArrowheads="1"/>
          </p:cNvSpPr>
          <p:nvPr/>
        </p:nvSpPr>
        <p:spPr bwMode="auto">
          <a:xfrm>
            <a:off x="674198" y="4872372"/>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100</a:t>
            </a:r>
          </a:p>
        </p:txBody>
      </p:sp>
      <p:sp>
        <p:nvSpPr>
          <p:cNvPr id="71692" name="TextBox 24"/>
          <p:cNvSpPr txBox="1">
            <a:spLocks noChangeArrowheads="1"/>
          </p:cNvSpPr>
          <p:nvPr/>
        </p:nvSpPr>
        <p:spPr bwMode="auto">
          <a:xfrm>
            <a:off x="858516" y="5404978"/>
            <a:ext cx="99386" cy="215444"/>
          </a:xfrm>
          <a:prstGeom prst="rect">
            <a:avLst/>
          </a:prstGeom>
          <a:noFill/>
          <a:ln w="9525">
            <a:noFill/>
            <a:miter lim="800000"/>
            <a:headEnd/>
            <a:tailEnd/>
          </a:ln>
        </p:spPr>
        <p:txBody>
          <a:bodyPr wrap="none" lIns="0" tIns="0" rIns="0" bIns="0" anchor="ctr">
            <a:spAutoFit/>
          </a:bodyPr>
          <a:lstStyle/>
          <a:p>
            <a:pPr algn="ctr"/>
            <a:r>
              <a:rPr lang="en-US" sz="1400" dirty="0">
                <a:solidFill>
                  <a:srgbClr val="FFFFFF"/>
                </a:solidFill>
                <a:latin typeface="Arial" charset="0"/>
                <a:cs typeface="Arial" charset="0"/>
              </a:rPr>
              <a:t>0</a:t>
            </a:r>
          </a:p>
        </p:txBody>
      </p:sp>
      <p:sp>
        <p:nvSpPr>
          <p:cNvPr id="71693" name="TextBox 28"/>
          <p:cNvSpPr txBox="1">
            <a:spLocks noChangeArrowheads="1"/>
          </p:cNvSpPr>
          <p:nvPr/>
        </p:nvSpPr>
        <p:spPr bwMode="auto">
          <a:xfrm>
            <a:off x="8423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1950</a:t>
            </a:r>
          </a:p>
        </p:txBody>
      </p:sp>
      <p:sp>
        <p:nvSpPr>
          <p:cNvPr id="71694" name="TextBox 30"/>
          <p:cNvSpPr txBox="1">
            <a:spLocks noChangeArrowheads="1"/>
          </p:cNvSpPr>
          <p:nvPr/>
        </p:nvSpPr>
        <p:spPr bwMode="auto">
          <a:xfrm>
            <a:off x="1930580"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1960</a:t>
            </a:r>
          </a:p>
        </p:txBody>
      </p:sp>
      <p:sp>
        <p:nvSpPr>
          <p:cNvPr id="71695" name="TextBox 32"/>
          <p:cNvSpPr txBox="1">
            <a:spLocks noChangeArrowheads="1"/>
          </p:cNvSpPr>
          <p:nvPr/>
        </p:nvSpPr>
        <p:spPr bwMode="auto">
          <a:xfrm>
            <a:off x="3018811"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1970</a:t>
            </a:r>
          </a:p>
        </p:txBody>
      </p:sp>
      <p:sp>
        <p:nvSpPr>
          <p:cNvPr id="71696" name="TextBox 34"/>
          <p:cNvSpPr txBox="1">
            <a:spLocks noChangeArrowheads="1"/>
          </p:cNvSpPr>
          <p:nvPr/>
        </p:nvSpPr>
        <p:spPr bwMode="auto">
          <a:xfrm>
            <a:off x="41030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1980</a:t>
            </a:r>
          </a:p>
        </p:txBody>
      </p:sp>
      <p:sp>
        <p:nvSpPr>
          <p:cNvPr id="71697" name="TextBox 36"/>
          <p:cNvSpPr txBox="1">
            <a:spLocks noChangeArrowheads="1"/>
          </p:cNvSpPr>
          <p:nvPr/>
        </p:nvSpPr>
        <p:spPr bwMode="auto">
          <a:xfrm>
            <a:off x="51857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1990</a:t>
            </a:r>
          </a:p>
        </p:txBody>
      </p:sp>
      <p:sp>
        <p:nvSpPr>
          <p:cNvPr id="71698" name="TextBox 38"/>
          <p:cNvSpPr txBox="1">
            <a:spLocks noChangeArrowheads="1"/>
          </p:cNvSpPr>
          <p:nvPr/>
        </p:nvSpPr>
        <p:spPr bwMode="auto">
          <a:xfrm>
            <a:off x="62747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2000</a:t>
            </a:r>
          </a:p>
        </p:txBody>
      </p:sp>
      <p:sp>
        <p:nvSpPr>
          <p:cNvPr id="71699" name="TextBox 41"/>
          <p:cNvSpPr txBox="1">
            <a:spLocks noChangeArrowheads="1"/>
          </p:cNvSpPr>
          <p:nvPr/>
        </p:nvSpPr>
        <p:spPr bwMode="auto">
          <a:xfrm>
            <a:off x="73590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2010</a:t>
            </a:r>
          </a:p>
        </p:txBody>
      </p:sp>
      <p:grpSp>
        <p:nvGrpSpPr>
          <p:cNvPr id="71700" name="Group 45077"/>
          <p:cNvGrpSpPr>
            <a:grpSpLocks/>
          </p:cNvGrpSpPr>
          <p:nvPr/>
        </p:nvGrpSpPr>
        <p:grpSpPr bwMode="auto">
          <a:xfrm>
            <a:off x="996950" y="2317062"/>
            <a:ext cx="7686675" cy="3268663"/>
            <a:chOff x="996231" y="2365955"/>
            <a:chExt cx="7687926" cy="3268266"/>
          </a:xfrm>
        </p:grpSpPr>
        <p:cxnSp>
          <p:nvCxnSpPr>
            <p:cNvPr id="71701" name="Straight Connector 4"/>
            <p:cNvCxnSpPr>
              <a:cxnSpLocks noChangeShapeType="1"/>
            </p:cNvCxnSpPr>
            <p:nvPr/>
          </p:nvCxnSpPr>
          <p:spPr bwMode="auto">
            <a:xfrm>
              <a:off x="1069383" y="2365955"/>
              <a:ext cx="0" cy="3200400"/>
            </a:xfrm>
            <a:prstGeom prst="line">
              <a:avLst/>
            </a:prstGeom>
            <a:noFill/>
            <a:ln w="28575" algn="ctr">
              <a:solidFill>
                <a:schemeClr val="tx1"/>
              </a:solidFill>
              <a:round/>
              <a:headEnd/>
              <a:tailEnd/>
            </a:ln>
          </p:spPr>
        </p:cxnSp>
        <p:cxnSp>
          <p:nvCxnSpPr>
            <p:cNvPr id="71702" name="Straight Connector 7"/>
            <p:cNvCxnSpPr>
              <a:cxnSpLocks noChangeShapeType="1"/>
            </p:cNvCxnSpPr>
            <p:nvPr/>
          </p:nvCxnSpPr>
          <p:spPr bwMode="auto">
            <a:xfrm>
              <a:off x="996231" y="2371241"/>
              <a:ext cx="73152" cy="0"/>
            </a:xfrm>
            <a:prstGeom prst="line">
              <a:avLst/>
            </a:prstGeom>
            <a:noFill/>
            <a:ln w="28575" algn="ctr">
              <a:solidFill>
                <a:schemeClr val="tx1"/>
              </a:solidFill>
              <a:round/>
              <a:headEnd/>
              <a:tailEnd/>
            </a:ln>
          </p:spPr>
        </p:cxnSp>
        <p:cxnSp>
          <p:nvCxnSpPr>
            <p:cNvPr id="71703" name="Straight Connector 13"/>
            <p:cNvCxnSpPr>
              <a:cxnSpLocks noChangeShapeType="1"/>
            </p:cNvCxnSpPr>
            <p:nvPr/>
          </p:nvCxnSpPr>
          <p:spPr bwMode="auto">
            <a:xfrm>
              <a:off x="996231" y="2905081"/>
              <a:ext cx="73152" cy="0"/>
            </a:xfrm>
            <a:prstGeom prst="line">
              <a:avLst/>
            </a:prstGeom>
            <a:noFill/>
            <a:ln w="28575" algn="ctr">
              <a:solidFill>
                <a:schemeClr val="tx1"/>
              </a:solidFill>
              <a:round/>
              <a:headEnd/>
              <a:tailEnd/>
            </a:ln>
          </p:spPr>
        </p:cxnSp>
        <p:cxnSp>
          <p:nvCxnSpPr>
            <p:cNvPr id="71704" name="Straight Connector 15"/>
            <p:cNvCxnSpPr>
              <a:cxnSpLocks noChangeShapeType="1"/>
            </p:cNvCxnSpPr>
            <p:nvPr/>
          </p:nvCxnSpPr>
          <p:spPr bwMode="auto">
            <a:xfrm>
              <a:off x="996231" y="3429000"/>
              <a:ext cx="73152" cy="0"/>
            </a:xfrm>
            <a:prstGeom prst="line">
              <a:avLst/>
            </a:prstGeom>
            <a:noFill/>
            <a:ln w="28575" algn="ctr">
              <a:solidFill>
                <a:schemeClr val="tx1"/>
              </a:solidFill>
              <a:round/>
              <a:headEnd/>
              <a:tailEnd/>
            </a:ln>
          </p:spPr>
        </p:cxnSp>
        <p:cxnSp>
          <p:nvCxnSpPr>
            <p:cNvPr id="71705" name="Straight Connector 17"/>
            <p:cNvCxnSpPr>
              <a:cxnSpLocks noChangeShapeType="1"/>
            </p:cNvCxnSpPr>
            <p:nvPr/>
          </p:nvCxnSpPr>
          <p:spPr bwMode="auto">
            <a:xfrm>
              <a:off x="996231" y="3966155"/>
              <a:ext cx="73152" cy="0"/>
            </a:xfrm>
            <a:prstGeom prst="line">
              <a:avLst/>
            </a:prstGeom>
            <a:noFill/>
            <a:ln w="28575" algn="ctr">
              <a:solidFill>
                <a:schemeClr val="tx1"/>
              </a:solidFill>
              <a:round/>
              <a:headEnd/>
              <a:tailEnd/>
            </a:ln>
          </p:spPr>
        </p:cxnSp>
        <p:cxnSp>
          <p:nvCxnSpPr>
            <p:cNvPr id="71706" name="Straight Connector 19"/>
            <p:cNvCxnSpPr>
              <a:cxnSpLocks noChangeShapeType="1"/>
            </p:cNvCxnSpPr>
            <p:nvPr/>
          </p:nvCxnSpPr>
          <p:spPr bwMode="auto">
            <a:xfrm>
              <a:off x="996231" y="4499995"/>
              <a:ext cx="73152" cy="0"/>
            </a:xfrm>
            <a:prstGeom prst="line">
              <a:avLst/>
            </a:prstGeom>
            <a:noFill/>
            <a:ln w="28575" algn="ctr">
              <a:solidFill>
                <a:schemeClr val="tx1"/>
              </a:solidFill>
              <a:round/>
              <a:headEnd/>
              <a:tailEnd/>
            </a:ln>
          </p:spPr>
        </p:cxnSp>
        <p:cxnSp>
          <p:nvCxnSpPr>
            <p:cNvPr id="71707" name="Straight Connector 21"/>
            <p:cNvCxnSpPr>
              <a:cxnSpLocks noChangeShapeType="1"/>
            </p:cNvCxnSpPr>
            <p:nvPr/>
          </p:nvCxnSpPr>
          <p:spPr bwMode="auto">
            <a:xfrm>
              <a:off x="996231" y="5028660"/>
              <a:ext cx="73152" cy="0"/>
            </a:xfrm>
            <a:prstGeom prst="line">
              <a:avLst/>
            </a:prstGeom>
            <a:noFill/>
            <a:ln w="28575" algn="ctr">
              <a:solidFill>
                <a:schemeClr val="tx1"/>
              </a:solidFill>
              <a:round/>
              <a:headEnd/>
              <a:tailEnd/>
            </a:ln>
          </p:spPr>
        </p:cxnSp>
        <p:cxnSp>
          <p:nvCxnSpPr>
            <p:cNvPr id="71708" name="Straight Connector 23"/>
            <p:cNvCxnSpPr>
              <a:cxnSpLocks noChangeShapeType="1"/>
            </p:cNvCxnSpPr>
            <p:nvPr/>
          </p:nvCxnSpPr>
          <p:spPr bwMode="auto">
            <a:xfrm>
              <a:off x="996231" y="5561069"/>
              <a:ext cx="73152" cy="0"/>
            </a:xfrm>
            <a:prstGeom prst="line">
              <a:avLst/>
            </a:prstGeom>
            <a:noFill/>
            <a:ln w="28575" algn="ctr">
              <a:solidFill>
                <a:schemeClr val="tx1"/>
              </a:solidFill>
              <a:round/>
              <a:headEnd/>
              <a:tailEnd/>
            </a:ln>
          </p:spPr>
        </p:cxnSp>
        <p:cxnSp>
          <p:nvCxnSpPr>
            <p:cNvPr id="71709" name="Straight Connector 25"/>
            <p:cNvCxnSpPr>
              <a:cxnSpLocks noChangeShapeType="1"/>
            </p:cNvCxnSpPr>
            <p:nvPr/>
          </p:nvCxnSpPr>
          <p:spPr bwMode="auto">
            <a:xfrm>
              <a:off x="1069383" y="5561069"/>
              <a:ext cx="7614774" cy="0"/>
            </a:xfrm>
            <a:prstGeom prst="line">
              <a:avLst/>
            </a:prstGeom>
            <a:noFill/>
            <a:ln w="28575" algn="ctr">
              <a:solidFill>
                <a:schemeClr val="tx1"/>
              </a:solidFill>
              <a:round/>
              <a:headEnd/>
              <a:tailEnd/>
            </a:ln>
          </p:spPr>
        </p:cxnSp>
        <p:cxnSp>
          <p:nvCxnSpPr>
            <p:cNvPr id="71710" name="Straight Connector 27"/>
            <p:cNvCxnSpPr>
              <a:cxnSpLocks noChangeShapeType="1"/>
            </p:cNvCxnSpPr>
            <p:nvPr/>
          </p:nvCxnSpPr>
          <p:spPr bwMode="auto">
            <a:xfrm rot="5400000">
              <a:off x="1032807" y="5597645"/>
              <a:ext cx="73152" cy="0"/>
            </a:xfrm>
            <a:prstGeom prst="line">
              <a:avLst/>
            </a:prstGeom>
            <a:noFill/>
            <a:ln w="28575" algn="ctr">
              <a:solidFill>
                <a:schemeClr val="tx1"/>
              </a:solidFill>
              <a:round/>
              <a:headEnd/>
              <a:tailEnd/>
            </a:ln>
          </p:spPr>
        </p:cxnSp>
        <p:cxnSp>
          <p:nvCxnSpPr>
            <p:cNvPr id="71711" name="Straight Connector 29"/>
            <p:cNvCxnSpPr>
              <a:cxnSpLocks noChangeShapeType="1"/>
            </p:cNvCxnSpPr>
            <p:nvPr/>
          </p:nvCxnSpPr>
          <p:spPr bwMode="auto">
            <a:xfrm rot="5400000">
              <a:off x="2121630" y="5597645"/>
              <a:ext cx="73152" cy="0"/>
            </a:xfrm>
            <a:prstGeom prst="line">
              <a:avLst/>
            </a:prstGeom>
            <a:noFill/>
            <a:ln w="28575" algn="ctr">
              <a:solidFill>
                <a:schemeClr val="tx1"/>
              </a:solidFill>
              <a:round/>
              <a:headEnd/>
              <a:tailEnd/>
            </a:ln>
          </p:spPr>
        </p:cxnSp>
        <p:cxnSp>
          <p:nvCxnSpPr>
            <p:cNvPr id="71712" name="Straight Connector 31"/>
            <p:cNvCxnSpPr>
              <a:cxnSpLocks noChangeShapeType="1"/>
            </p:cNvCxnSpPr>
            <p:nvPr/>
          </p:nvCxnSpPr>
          <p:spPr bwMode="auto">
            <a:xfrm rot="5400000">
              <a:off x="3210453" y="5597645"/>
              <a:ext cx="73152" cy="0"/>
            </a:xfrm>
            <a:prstGeom prst="line">
              <a:avLst/>
            </a:prstGeom>
            <a:noFill/>
            <a:ln w="28575" algn="ctr">
              <a:solidFill>
                <a:schemeClr val="tx1"/>
              </a:solidFill>
              <a:round/>
              <a:headEnd/>
              <a:tailEnd/>
            </a:ln>
          </p:spPr>
        </p:cxnSp>
        <p:cxnSp>
          <p:nvCxnSpPr>
            <p:cNvPr id="71713" name="Straight Connector 33"/>
            <p:cNvCxnSpPr>
              <a:cxnSpLocks noChangeShapeType="1"/>
            </p:cNvCxnSpPr>
            <p:nvPr/>
          </p:nvCxnSpPr>
          <p:spPr bwMode="auto">
            <a:xfrm rot="5400000">
              <a:off x="4293991" y="5597645"/>
              <a:ext cx="73152" cy="0"/>
            </a:xfrm>
            <a:prstGeom prst="line">
              <a:avLst/>
            </a:prstGeom>
            <a:noFill/>
            <a:ln w="28575" algn="ctr">
              <a:solidFill>
                <a:schemeClr val="tx1"/>
              </a:solidFill>
              <a:round/>
              <a:headEnd/>
              <a:tailEnd/>
            </a:ln>
          </p:spPr>
        </p:cxnSp>
        <p:cxnSp>
          <p:nvCxnSpPr>
            <p:cNvPr id="71714" name="Straight Connector 35"/>
            <p:cNvCxnSpPr>
              <a:cxnSpLocks noChangeShapeType="1"/>
            </p:cNvCxnSpPr>
            <p:nvPr/>
          </p:nvCxnSpPr>
          <p:spPr bwMode="auto">
            <a:xfrm rot="5400000">
              <a:off x="5377529" y="5597645"/>
              <a:ext cx="73152" cy="0"/>
            </a:xfrm>
            <a:prstGeom prst="line">
              <a:avLst/>
            </a:prstGeom>
            <a:noFill/>
            <a:ln w="28575" algn="ctr">
              <a:solidFill>
                <a:schemeClr val="tx1"/>
              </a:solidFill>
              <a:round/>
              <a:headEnd/>
              <a:tailEnd/>
            </a:ln>
          </p:spPr>
        </p:cxnSp>
        <p:cxnSp>
          <p:nvCxnSpPr>
            <p:cNvPr id="71715" name="Straight Connector 37"/>
            <p:cNvCxnSpPr>
              <a:cxnSpLocks noChangeShapeType="1"/>
            </p:cNvCxnSpPr>
            <p:nvPr/>
          </p:nvCxnSpPr>
          <p:spPr bwMode="auto">
            <a:xfrm rot="5400000">
              <a:off x="6466353" y="5597645"/>
              <a:ext cx="73152" cy="0"/>
            </a:xfrm>
            <a:prstGeom prst="line">
              <a:avLst/>
            </a:prstGeom>
            <a:noFill/>
            <a:ln w="28575" algn="ctr">
              <a:solidFill>
                <a:schemeClr val="tx1"/>
              </a:solidFill>
              <a:round/>
              <a:headEnd/>
              <a:tailEnd/>
            </a:ln>
          </p:spPr>
        </p:cxnSp>
        <p:cxnSp>
          <p:nvCxnSpPr>
            <p:cNvPr id="71716" name="Straight Connector 40"/>
            <p:cNvCxnSpPr>
              <a:cxnSpLocks noChangeShapeType="1"/>
            </p:cNvCxnSpPr>
            <p:nvPr/>
          </p:nvCxnSpPr>
          <p:spPr bwMode="auto">
            <a:xfrm rot="5400000">
              <a:off x="7549890" y="5597645"/>
              <a:ext cx="73152" cy="0"/>
            </a:xfrm>
            <a:prstGeom prst="line">
              <a:avLst/>
            </a:prstGeom>
            <a:noFill/>
            <a:ln w="28575" algn="ctr">
              <a:solidFill>
                <a:schemeClr val="tx1"/>
              </a:solidFill>
              <a:round/>
              <a:headEnd/>
              <a:tailEnd/>
            </a:ln>
          </p:spPr>
        </p:cxnSp>
        <p:cxnSp>
          <p:nvCxnSpPr>
            <p:cNvPr id="71717" name="Straight Connector 42"/>
            <p:cNvCxnSpPr>
              <a:cxnSpLocks noChangeShapeType="1"/>
            </p:cNvCxnSpPr>
            <p:nvPr/>
          </p:nvCxnSpPr>
          <p:spPr bwMode="auto">
            <a:xfrm rot="5400000">
              <a:off x="8642295" y="5597645"/>
              <a:ext cx="73152" cy="0"/>
            </a:xfrm>
            <a:prstGeom prst="line">
              <a:avLst/>
            </a:prstGeom>
            <a:noFill/>
            <a:ln w="28575" algn="ctr">
              <a:solidFill>
                <a:schemeClr val="tx1"/>
              </a:solidFill>
              <a:round/>
              <a:headEnd/>
              <a:tailEnd/>
            </a:ln>
          </p:spPr>
        </p:cxnSp>
      </p:grpSp>
      <p:sp>
        <p:nvSpPr>
          <p:cNvPr id="71718" name="TextBox 43"/>
          <p:cNvSpPr txBox="1">
            <a:spLocks noChangeArrowheads="1"/>
          </p:cNvSpPr>
          <p:nvPr/>
        </p:nvSpPr>
        <p:spPr bwMode="auto">
          <a:xfrm>
            <a:off x="84512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2020</a:t>
            </a:r>
          </a:p>
        </p:txBody>
      </p:sp>
      <p:cxnSp>
        <p:nvCxnSpPr>
          <p:cNvPr id="71719" name="Straight Connector 45059"/>
          <p:cNvCxnSpPr>
            <a:cxnSpLocks noChangeShapeType="1"/>
            <a:stCxn id="27" idx="3"/>
          </p:cNvCxnSpPr>
          <p:nvPr/>
        </p:nvCxnSpPr>
        <p:spPr bwMode="auto">
          <a:xfrm>
            <a:off x="1508125" y="3248925"/>
            <a:ext cx="0" cy="180975"/>
          </a:xfrm>
          <a:prstGeom prst="line">
            <a:avLst/>
          </a:prstGeom>
          <a:noFill/>
          <a:ln w="28575" algn="ctr">
            <a:solidFill>
              <a:schemeClr val="tx1"/>
            </a:solidFill>
            <a:round/>
            <a:headEnd/>
            <a:tailEnd/>
          </a:ln>
        </p:spPr>
      </p:cxnSp>
      <p:cxnSp>
        <p:nvCxnSpPr>
          <p:cNvPr id="71720" name="Straight Connector 51"/>
          <p:cNvCxnSpPr>
            <a:cxnSpLocks noChangeShapeType="1"/>
          </p:cNvCxnSpPr>
          <p:nvPr/>
        </p:nvCxnSpPr>
        <p:spPr bwMode="auto">
          <a:xfrm>
            <a:off x="2265363" y="2937775"/>
            <a:ext cx="0" cy="360362"/>
          </a:xfrm>
          <a:prstGeom prst="line">
            <a:avLst/>
          </a:prstGeom>
          <a:noFill/>
          <a:ln w="28575" algn="ctr">
            <a:solidFill>
              <a:schemeClr val="tx1"/>
            </a:solidFill>
            <a:round/>
            <a:headEnd/>
            <a:tailEnd/>
          </a:ln>
        </p:spPr>
      </p:cxnSp>
      <p:cxnSp>
        <p:nvCxnSpPr>
          <p:cNvPr id="71721" name="Straight Connector 53"/>
          <p:cNvCxnSpPr>
            <a:cxnSpLocks noChangeShapeType="1"/>
            <a:stCxn id="27" idx="17"/>
            <a:endCxn id="71741" idx="0"/>
          </p:cNvCxnSpPr>
          <p:nvPr/>
        </p:nvCxnSpPr>
        <p:spPr bwMode="auto">
          <a:xfrm>
            <a:off x="3461575" y="3143605"/>
            <a:ext cx="763" cy="357732"/>
          </a:xfrm>
          <a:prstGeom prst="line">
            <a:avLst/>
          </a:prstGeom>
          <a:noFill/>
          <a:ln w="28575" algn="ctr">
            <a:solidFill>
              <a:schemeClr val="tx1"/>
            </a:solidFill>
            <a:round/>
            <a:headEnd/>
            <a:tailEnd/>
          </a:ln>
        </p:spPr>
      </p:cxnSp>
      <p:cxnSp>
        <p:nvCxnSpPr>
          <p:cNvPr id="71722" name="Straight Connector 57"/>
          <p:cNvCxnSpPr>
            <a:cxnSpLocks noChangeShapeType="1"/>
          </p:cNvCxnSpPr>
          <p:nvPr/>
        </p:nvCxnSpPr>
        <p:spPr bwMode="auto">
          <a:xfrm>
            <a:off x="4657725" y="3825187"/>
            <a:ext cx="0" cy="458788"/>
          </a:xfrm>
          <a:prstGeom prst="line">
            <a:avLst/>
          </a:prstGeom>
          <a:noFill/>
          <a:ln w="28575" algn="ctr">
            <a:solidFill>
              <a:schemeClr val="tx1"/>
            </a:solidFill>
            <a:round/>
            <a:headEnd/>
            <a:tailEnd/>
          </a:ln>
        </p:spPr>
      </p:cxnSp>
      <p:cxnSp>
        <p:nvCxnSpPr>
          <p:cNvPr id="71723" name="Straight Connector 60"/>
          <p:cNvCxnSpPr>
            <a:cxnSpLocks noChangeShapeType="1"/>
          </p:cNvCxnSpPr>
          <p:nvPr/>
        </p:nvCxnSpPr>
        <p:spPr bwMode="auto">
          <a:xfrm>
            <a:off x="4876800" y="3771212"/>
            <a:ext cx="1588" cy="1209675"/>
          </a:xfrm>
          <a:prstGeom prst="line">
            <a:avLst/>
          </a:prstGeom>
          <a:noFill/>
          <a:ln w="28575" algn="ctr">
            <a:solidFill>
              <a:schemeClr val="tx1"/>
            </a:solidFill>
            <a:round/>
            <a:headEnd/>
            <a:tailEnd/>
          </a:ln>
        </p:spPr>
      </p:cxnSp>
      <p:cxnSp>
        <p:nvCxnSpPr>
          <p:cNvPr id="71724" name="Straight Connector 62"/>
          <p:cNvCxnSpPr>
            <a:cxnSpLocks noChangeShapeType="1"/>
          </p:cNvCxnSpPr>
          <p:nvPr/>
        </p:nvCxnSpPr>
        <p:spPr bwMode="auto">
          <a:xfrm>
            <a:off x="4222750" y="3704537"/>
            <a:ext cx="0" cy="171450"/>
          </a:xfrm>
          <a:prstGeom prst="line">
            <a:avLst/>
          </a:prstGeom>
          <a:noFill/>
          <a:ln w="28575" algn="ctr">
            <a:solidFill>
              <a:schemeClr val="tx1"/>
            </a:solidFill>
            <a:round/>
            <a:headEnd/>
            <a:tailEnd/>
          </a:ln>
        </p:spPr>
      </p:cxnSp>
      <p:cxnSp>
        <p:nvCxnSpPr>
          <p:cNvPr id="71725" name="Straight Connector 65"/>
          <p:cNvCxnSpPr>
            <a:cxnSpLocks noChangeShapeType="1"/>
          </p:cNvCxnSpPr>
          <p:nvPr/>
        </p:nvCxnSpPr>
        <p:spPr bwMode="auto">
          <a:xfrm>
            <a:off x="4987925" y="3990287"/>
            <a:ext cx="0" cy="222250"/>
          </a:xfrm>
          <a:prstGeom prst="line">
            <a:avLst/>
          </a:prstGeom>
          <a:noFill/>
          <a:ln w="28575" algn="ctr">
            <a:solidFill>
              <a:schemeClr val="tx1"/>
            </a:solidFill>
            <a:round/>
            <a:headEnd/>
            <a:tailEnd/>
          </a:ln>
        </p:spPr>
      </p:cxnSp>
      <p:cxnSp>
        <p:nvCxnSpPr>
          <p:cNvPr id="71726" name="Straight Connector 67"/>
          <p:cNvCxnSpPr>
            <a:cxnSpLocks noChangeShapeType="1"/>
          </p:cNvCxnSpPr>
          <p:nvPr/>
        </p:nvCxnSpPr>
        <p:spPr bwMode="auto">
          <a:xfrm>
            <a:off x="5745163" y="4274450"/>
            <a:ext cx="0" cy="347472"/>
          </a:xfrm>
          <a:prstGeom prst="line">
            <a:avLst/>
          </a:prstGeom>
          <a:noFill/>
          <a:ln w="28575" algn="ctr">
            <a:solidFill>
              <a:schemeClr val="tx1"/>
            </a:solidFill>
            <a:round/>
            <a:headEnd/>
            <a:tailEnd/>
          </a:ln>
        </p:spPr>
      </p:cxnSp>
      <p:cxnSp>
        <p:nvCxnSpPr>
          <p:cNvPr id="71727" name="Straight Connector 70"/>
          <p:cNvCxnSpPr>
            <a:cxnSpLocks noChangeShapeType="1"/>
          </p:cNvCxnSpPr>
          <p:nvPr/>
        </p:nvCxnSpPr>
        <p:spPr bwMode="auto">
          <a:xfrm>
            <a:off x="6721475" y="4296675"/>
            <a:ext cx="7938" cy="561975"/>
          </a:xfrm>
          <a:prstGeom prst="line">
            <a:avLst/>
          </a:prstGeom>
          <a:noFill/>
          <a:ln w="28575" algn="ctr">
            <a:solidFill>
              <a:schemeClr val="tx1"/>
            </a:solidFill>
            <a:round/>
            <a:headEnd/>
            <a:tailEnd/>
          </a:ln>
        </p:spPr>
      </p:cxnSp>
      <p:cxnSp>
        <p:nvCxnSpPr>
          <p:cNvPr id="71728" name="Straight Connector 72"/>
          <p:cNvCxnSpPr>
            <a:cxnSpLocks noChangeShapeType="1"/>
          </p:cNvCxnSpPr>
          <p:nvPr/>
        </p:nvCxnSpPr>
        <p:spPr bwMode="auto">
          <a:xfrm>
            <a:off x="7483475" y="4617350"/>
            <a:ext cx="0" cy="268287"/>
          </a:xfrm>
          <a:prstGeom prst="line">
            <a:avLst/>
          </a:prstGeom>
          <a:noFill/>
          <a:ln w="28575" algn="ctr">
            <a:solidFill>
              <a:schemeClr val="tx1"/>
            </a:solidFill>
            <a:round/>
            <a:headEnd/>
            <a:tailEnd/>
          </a:ln>
        </p:spPr>
      </p:cxnSp>
      <p:cxnSp>
        <p:nvCxnSpPr>
          <p:cNvPr id="71729" name="Straight Connector 76"/>
          <p:cNvCxnSpPr>
            <a:cxnSpLocks noChangeShapeType="1"/>
          </p:cNvCxnSpPr>
          <p:nvPr/>
        </p:nvCxnSpPr>
        <p:spPr bwMode="auto">
          <a:xfrm>
            <a:off x="7483475" y="3487050"/>
            <a:ext cx="0" cy="185737"/>
          </a:xfrm>
          <a:prstGeom prst="line">
            <a:avLst/>
          </a:prstGeom>
          <a:noFill/>
          <a:ln w="28575" algn="ctr">
            <a:solidFill>
              <a:schemeClr val="tx1"/>
            </a:solidFill>
            <a:round/>
            <a:headEnd/>
            <a:tailEnd/>
          </a:ln>
        </p:spPr>
      </p:cxnSp>
      <p:cxnSp>
        <p:nvCxnSpPr>
          <p:cNvPr id="71730" name="Straight Connector 79"/>
          <p:cNvCxnSpPr>
            <a:cxnSpLocks noChangeShapeType="1"/>
          </p:cNvCxnSpPr>
          <p:nvPr/>
        </p:nvCxnSpPr>
        <p:spPr bwMode="auto">
          <a:xfrm>
            <a:off x="7483475" y="2423425"/>
            <a:ext cx="0" cy="252412"/>
          </a:xfrm>
          <a:prstGeom prst="line">
            <a:avLst/>
          </a:prstGeom>
          <a:noFill/>
          <a:ln w="28575" algn="ctr">
            <a:solidFill>
              <a:schemeClr val="tx1"/>
            </a:solidFill>
            <a:round/>
            <a:headEnd/>
            <a:tailEnd/>
          </a:ln>
        </p:spPr>
      </p:cxnSp>
      <p:cxnSp>
        <p:nvCxnSpPr>
          <p:cNvPr id="71731" name="Straight Connector 82"/>
          <p:cNvCxnSpPr>
            <a:cxnSpLocks noChangeShapeType="1"/>
          </p:cNvCxnSpPr>
          <p:nvPr/>
        </p:nvCxnSpPr>
        <p:spPr bwMode="auto">
          <a:xfrm>
            <a:off x="7270750" y="3153675"/>
            <a:ext cx="0" cy="1677987"/>
          </a:xfrm>
          <a:prstGeom prst="line">
            <a:avLst/>
          </a:prstGeom>
          <a:noFill/>
          <a:ln w="28575" algn="ctr">
            <a:solidFill>
              <a:schemeClr val="tx1"/>
            </a:solidFill>
            <a:round/>
            <a:headEnd/>
            <a:tailEnd/>
          </a:ln>
        </p:spPr>
      </p:cxnSp>
      <p:cxnSp>
        <p:nvCxnSpPr>
          <p:cNvPr id="71732" name="Straight Connector 86"/>
          <p:cNvCxnSpPr>
            <a:cxnSpLocks noChangeShapeType="1"/>
          </p:cNvCxnSpPr>
          <p:nvPr/>
        </p:nvCxnSpPr>
        <p:spPr bwMode="auto">
          <a:xfrm>
            <a:off x="5634038" y="4044262"/>
            <a:ext cx="0" cy="212725"/>
          </a:xfrm>
          <a:prstGeom prst="line">
            <a:avLst/>
          </a:prstGeom>
          <a:noFill/>
          <a:ln w="28575" algn="ctr">
            <a:solidFill>
              <a:schemeClr val="tx1"/>
            </a:solidFill>
            <a:round/>
            <a:headEnd/>
            <a:tailEnd/>
          </a:ln>
        </p:spPr>
      </p:cxnSp>
      <p:cxnSp>
        <p:nvCxnSpPr>
          <p:cNvPr id="71733" name="Straight Connector 92"/>
          <p:cNvCxnSpPr>
            <a:cxnSpLocks noChangeShapeType="1"/>
          </p:cNvCxnSpPr>
          <p:nvPr/>
        </p:nvCxnSpPr>
        <p:spPr bwMode="auto">
          <a:xfrm>
            <a:off x="4330700" y="3314012"/>
            <a:ext cx="0" cy="346075"/>
          </a:xfrm>
          <a:prstGeom prst="line">
            <a:avLst/>
          </a:prstGeom>
          <a:noFill/>
          <a:ln w="28575" algn="ctr">
            <a:solidFill>
              <a:schemeClr val="tx1"/>
            </a:solidFill>
            <a:round/>
            <a:headEnd/>
            <a:tailEnd/>
          </a:ln>
        </p:spPr>
      </p:cxnSp>
      <p:cxnSp>
        <p:nvCxnSpPr>
          <p:cNvPr id="71734" name="Straight Connector 95"/>
          <p:cNvCxnSpPr>
            <a:cxnSpLocks noChangeShapeType="1"/>
          </p:cNvCxnSpPr>
          <p:nvPr/>
        </p:nvCxnSpPr>
        <p:spPr bwMode="auto">
          <a:xfrm>
            <a:off x="3900488" y="2509150"/>
            <a:ext cx="0" cy="955675"/>
          </a:xfrm>
          <a:prstGeom prst="line">
            <a:avLst/>
          </a:prstGeom>
          <a:noFill/>
          <a:ln w="28575" algn="ctr">
            <a:solidFill>
              <a:schemeClr val="tx1"/>
            </a:solidFill>
            <a:round/>
            <a:headEnd/>
            <a:tailEnd/>
          </a:ln>
        </p:spPr>
      </p:cxnSp>
      <p:cxnSp>
        <p:nvCxnSpPr>
          <p:cNvPr id="71735" name="Straight Connector 98"/>
          <p:cNvCxnSpPr>
            <a:cxnSpLocks noChangeShapeType="1"/>
          </p:cNvCxnSpPr>
          <p:nvPr/>
        </p:nvCxnSpPr>
        <p:spPr bwMode="auto">
          <a:xfrm>
            <a:off x="3133725" y="2893325"/>
            <a:ext cx="0" cy="131762"/>
          </a:xfrm>
          <a:prstGeom prst="line">
            <a:avLst/>
          </a:prstGeom>
          <a:noFill/>
          <a:ln w="28575" algn="ctr">
            <a:solidFill>
              <a:schemeClr val="tx1"/>
            </a:solidFill>
            <a:round/>
            <a:headEnd/>
            <a:tailEnd/>
          </a:ln>
        </p:spPr>
      </p:cxnSp>
      <p:cxnSp>
        <p:nvCxnSpPr>
          <p:cNvPr id="71736" name="Straight Connector 99"/>
          <p:cNvCxnSpPr>
            <a:cxnSpLocks noChangeShapeType="1"/>
          </p:cNvCxnSpPr>
          <p:nvPr/>
        </p:nvCxnSpPr>
        <p:spPr bwMode="auto">
          <a:xfrm>
            <a:off x="2376488" y="2139262"/>
            <a:ext cx="0" cy="877888"/>
          </a:xfrm>
          <a:prstGeom prst="line">
            <a:avLst/>
          </a:prstGeom>
          <a:noFill/>
          <a:ln w="28575" algn="ctr">
            <a:solidFill>
              <a:schemeClr val="tx1"/>
            </a:solidFill>
            <a:round/>
            <a:headEnd/>
            <a:tailEnd/>
          </a:ln>
        </p:spPr>
      </p:cxnSp>
      <p:cxnSp>
        <p:nvCxnSpPr>
          <p:cNvPr id="71737" name="Straight Connector 104"/>
          <p:cNvCxnSpPr>
            <a:cxnSpLocks noChangeShapeType="1"/>
          </p:cNvCxnSpPr>
          <p:nvPr/>
        </p:nvCxnSpPr>
        <p:spPr bwMode="auto">
          <a:xfrm>
            <a:off x="1822450" y="2194825"/>
            <a:ext cx="0" cy="901700"/>
          </a:xfrm>
          <a:prstGeom prst="line">
            <a:avLst/>
          </a:prstGeom>
          <a:noFill/>
          <a:ln w="28575" algn="ctr">
            <a:solidFill>
              <a:schemeClr val="tx1"/>
            </a:solidFill>
            <a:round/>
            <a:headEnd/>
            <a:tailEnd/>
          </a:ln>
        </p:spPr>
      </p:cxnSp>
      <p:sp>
        <p:nvSpPr>
          <p:cNvPr id="27" name="Freeform 26"/>
          <p:cNvSpPr/>
          <p:nvPr/>
        </p:nvSpPr>
        <p:spPr bwMode="auto">
          <a:xfrm>
            <a:off x="1089025" y="2958412"/>
            <a:ext cx="6494463" cy="1968500"/>
          </a:xfrm>
          <a:custGeom>
            <a:avLst/>
            <a:gdLst>
              <a:gd name="connsiteX0" fmla="*/ 0 w 6512997"/>
              <a:gd name="connsiteY0" fmla="*/ 218783 h 1963436"/>
              <a:gd name="connsiteX1" fmla="*/ 201954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76075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7078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9291 w 6512997"/>
              <a:gd name="connsiteY28" fmla="*/ 95394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48527 w 6512997"/>
              <a:gd name="connsiteY38" fmla="*/ 1655810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49830 w 6512997"/>
              <a:gd name="connsiteY41" fmla="*/ 187339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29143 w 6512997"/>
              <a:gd name="connsiteY41" fmla="*/ 1856848 h 1963436"/>
              <a:gd name="connsiteX42" fmla="*/ 6204457 w 6512997"/>
              <a:gd name="connsiteY42" fmla="*/ 1907338 h 1963436"/>
              <a:gd name="connsiteX43" fmla="*/ 6512997 w 6512997"/>
              <a:gd name="connsiteY43" fmla="*/ 1963436 h 1963436"/>
              <a:gd name="connsiteX0" fmla="*/ 0 w 6514204"/>
              <a:gd name="connsiteY0" fmla="*/ 218783 h 1963483"/>
              <a:gd name="connsiteX1" fmla="*/ 222641 w 6514204"/>
              <a:gd name="connsiteY1" fmla="*/ 263662 h 1963483"/>
              <a:gd name="connsiteX2" fmla="*/ 314150 w 6514204"/>
              <a:gd name="connsiteY2" fmla="*/ 218783 h 1963483"/>
              <a:gd name="connsiteX3" fmla="*/ 420458 w 6514204"/>
              <a:gd name="connsiteY3" fmla="*/ 290239 h 1963483"/>
              <a:gd name="connsiteX4" fmla="*/ 532933 w 6514204"/>
              <a:gd name="connsiteY4" fmla="*/ 218783 h 1963483"/>
              <a:gd name="connsiteX5" fmla="*/ 624644 w 6514204"/>
              <a:gd name="connsiteY5" fmla="*/ 187332 h 1963483"/>
              <a:gd name="connsiteX6" fmla="*/ 740496 w 6514204"/>
              <a:gd name="connsiteY6" fmla="*/ 123416 h 1963483"/>
              <a:gd name="connsiteX7" fmla="*/ 959279 w 6514204"/>
              <a:gd name="connsiteY7" fmla="*/ 129026 h 1963483"/>
              <a:gd name="connsiteX8" fmla="*/ 1065865 w 6514204"/>
              <a:gd name="connsiteY8" fmla="*/ 84148 h 1963483"/>
              <a:gd name="connsiteX9" fmla="*/ 1178062 w 6514204"/>
              <a:gd name="connsiteY9" fmla="*/ 129026 h 1963483"/>
              <a:gd name="connsiteX10" fmla="*/ 1399510 w 6514204"/>
              <a:gd name="connsiteY10" fmla="*/ 18023 h 1963483"/>
              <a:gd name="connsiteX11" fmla="*/ 1509041 w 6514204"/>
              <a:gd name="connsiteY11" fmla="*/ 95367 h 1963483"/>
              <a:gd name="connsiteX12" fmla="*/ 1710994 w 6514204"/>
              <a:gd name="connsiteY12" fmla="*/ 84148 h 1963483"/>
              <a:gd name="connsiteX13" fmla="*/ 1846823 w 6514204"/>
              <a:gd name="connsiteY13" fmla="*/ 134636 h 1963483"/>
              <a:gd name="connsiteX14" fmla="*/ 1952216 w 6514204"/>
              <a:gd name="connsiteY14" fmla="*/ 0 h 1963483"/>
              <a:gd name="connsiteX15" fmla="*/ 2058803 w 6514204"/>
              <a:gd name="connsiteY15" fmla="*/ 72928 h 1963483"/>
              <a:gd name="connsiteX16" fmla="*/ 2154170 w 6514204"/>
              <a:gd name="connsiteY16" fmla="*/ 162685 h 1963483"/>
              <a:gd name="connsiteX17" fmla="*/ 2372673 w 6514204"/>
              <a:gd name="connsiteY17" fmla="*/ 185124 h 1963483"/>
              <a:gd name="connsiteX18" fmla="*/ 2496368 w 6514204"/>
              <a:gd name="connsiteY18" fmla="*/ 235613 h 1963483"/>
              <a:gd name="connsiteX19" fmla="*/ 2720761 w 6514204"/>
              <a:gd name="connsiteY19" fmla="*/ 493664 h 1963483"/>
              <a:gd name="connsiteX20" fmla="*/ 2799298 w 6514204"/>
              <a:gd name="connsiteY20" fmla="*/ 516103 h 1963483"/>
              <a:gd name="connsiteX21" fmla="*/ 2922714 w 6514204"/>
              <a:gd name="connsiteY21" fmla="*/ 594641 h 1963483"/>
              <a:gd name="connsiteX22" fmla="*/ 3051461 w 6514204"/>
              <a:gd name="connsiteY22" fmla="*/ 622690 h 1963483"/>
              <a:gd name="connsiteX23" fmla="*/ 3141497 w 6514204"/>
              <a:gd name="connsiteY23" fmla="*/ 751716 h 1963483"/>
              <a:gd name="connsiteX24" fmla="*/ 3248084 w 6514204"/>
              <a:gd name="connsiteY24" fmla="*/ 718057 h 1963483"/>
              <a:gd name="connsiteX25" fmla="*/ 3483696 w 6514204"/>
              <a:gd name="connsiteY25" fmla="*/ 858302 h 1963483"/>
              <a:gd name="connsiteX26" fmla="*/ 3590283 w 6514204"/>
              <a:gd name="connsiteY26" fmla="*/ 869522 h 1963483"/>
              <a:gd name="connsiteX27" fmla="*/ 3696869 w 6514204"/>
              <a:gd name="connsiteY27" fmla="*/ 939783 h 1963483"/>
              <a:gd name="connsiteX28" fmla="*/ 3785153 w 6514204"/>
              <a:gd name="connsiteY28" fmla="*/ 966361 h 1963483"/>
              <a:gd name="connsiteX29" fmla="*/ 3910042 w 6514204"/>
              <a:gd name="connsiteY29" fmla="*/ 1032206 h 1963483"/>
              <a:gd name="connsiteX30" fmla="*/ 4102248 w 6514204"/>
              <a:gd name="connsiteY30" fmla="*/ 1123435 h 1963483"/>
              <a:gd name="connsiteX31" fmla="*/ 4471024 w 6514204"/>
              <a:gd name="connsiteY31" fmla="*/ 1284648 h 1963483"/>
              <a:gd name="connsiteX32" fmla="*/ 4555171 w 6514204"/>
              <a:gd name="connsiteY32" fmla="*/ 1307087 h 1963483"/>
              <a:gd name="connsiteX33" fmla="*/ 4689527 w 6514204"/>
              <a:gd name="connsiteY33" fmla="*/ 1312697 h 1963483"/>
              <a:gd name="connsiteX34" fmla="*/ 4790783 w 6514204"/>
              <a:gd name="connsiteY34" fmla="*/ 1363186 h 1963483"/>
              <a:gd name="connsiteX35" fmla="*/ 4902700 w 6514204"/>
              <a:gd name="connsiteY35" fmla="*/ 1378543 h 1963483"/>
              <a:gd name="connsiteX36" fmla="*/ 5063558 w 6514204"/>
              <a:gd name="connsiteY36" fmla="*/ 1464442 h 1963483"/>
              <a:gd name="connsiteX37" fmla="*/ 5355623 w 6514204"/>
              <a:gd name="connsiteY37" fmla="*/ 1531480 h 1963483"/>
              <a:gd name="connsiteX38" fmla="*/ 5631976 w 6514204"/>
              <a:gd name="connsiteY38" fmla="*/ 1635122 h 1963483"/>
              <a:gd name="connsiteX39" fmla="*/ 5804967 w 6514204"/>
              <a:gd name="connsiteY39" fmla="*/ 1716604 h 1963483"/>
              <a:gd name="connsiteX40" fmla="*/ 5967372 w 6514204"/>
              <a:gd name="connsiteY40" fmla="*/ 1798086 h 1963483"/>
              <a:gd name="connsiteX41" fmla="*/ 6129143 w 6514204"/>
              <a:gd name="connsiteY41" fmla="*/ 1856848 h 1963483"/>
              <a:gd name="connsiteX42" fmla="*/ 6204457 w 6514204"/>
              <a:gd name="connsiteY42" fmla="*/ 1907338 h 1963483"/>
              <a:gd name="connsiteX43" fmla="*/ 6512997 w 6514204"/>
              <a:gd name="connsiteY43" fmla="*/ 1963436 h 1963483"/>
              <a:gd name="connsiteX44" fmla="*/ 6309647 w 6514204"/>
              <a:gd name="connsiteY44" fmla="*/ 1916831 h 1963483"/>
              <a:gd name="connsiteX0" fmla="*/ 0 w 6514287"/>
              <a:gd name="connsiteY0" fmla="*/ 218783 h 1963483"/>
              <a:gd name="connsiteX1" fmla="*/ 222641 w 6514287"/>
              <a:gd name="connsiteY1" fmla="*/ 263662 h 1963483"/>
              <a:gd name="connsiteX2" fmla="*/ 314150 w 6514287"/>
              <a:gd name="connsiteY2" fmla="*/ 218783 h 1963483"/>
              <a:gd name="connsiteX3" fmla="*/ 420458 w 6514287"/>
              <a:gd name="connsiteY3" fmla="*/ 290239 h 1963483"/>
              <a:gd name="connsiteX4" fmla="*/ 532933 w 6514287"/>
              <a:gd name="connsiteY4" fmla="*/ 218783 h 1963483"/>
              <a:gd name="connsiteX5" fmla="*/ 624644 w 6514287"/>
              <a:gd name="connsiteY5" fmla="*/ 187332 h 1963483"/>
              <a:gd name="connsiteX6" fmla="*/ 740496 w 6514287"/>
              <a:gd name="connsiteY6" fmla="*/ 123416 h 1963483"/>
              <a:gd name="connsiteX7" fmla="*/ 959279 w 6514287"/>
              <a:gd name="connsiteY7" fmla="*/ 129026 h 1963483"/>
              <a:gd name="connsiteX8" fmla="*/ 1065865 w 6514287"/>
              <a:gd name="connsiteY8" fmla="*/ 84148 h 1963483"/>
              <a:gd name="connsiteX9" fmla="*/ 1178062 w 6514287"/>
              <a:gd name="connsiteY9" fmla="*/ 129026 h 1963483"/>
              <a:gd name="connsiteX10" fmla="*/ 1399510 w 6514287"/>
              <a:gd name="connsiteY10" fmla="*/ 18023 h 1963483"/>
              <a:gd name="connsiteX11" fmla="*/ 1509041 w 6514287"/>
              <a:gd name="connsiteY11" fmla="*/ 95367 h 1963483"/>
              <a:gd name="connsiteX12" fmla="*/ 1710994 w 6514287"/>
              <a:gd name="connsiteY12" fmla="*/ 84148 h 1963483"/>
              <a:gd name="connsiteX13" fmla="*/ 1846823 w 6514287"/>
              <a:gd name="connsiteY13" fmla="*/ 134636 h 1963483"/>
              <a:gd name="connsiteX14" fmla="*/ 1952216 w 6514287"/>
              <a:gd name="connsiteY14" fmla="*/ 0 h 1963483"/>
              <a:gd name="connsiteX15" fmla="*/ 2058803 w 6514287"/>
              <a:gd name="connsiteY15" fmla="*/ 72928 h 1963483"/>
              <a:gd name="connsiteX16" fmla="*/ 2154170 w 6514287"/>
              <a:gd name="connsiteY16" fmla="*/ 162685 h 1963483"/>
              <a:gd name="connsiteX17" fmla="*/ 2372673 w 6514287"/>
              <a:gd name="connsiteY17" fmla="*/ 185124 h 1963483"/>
              <a:gd name="connsiteX18" fmla="*/ 2496368 w 6514287"/>
              <a:gd name="connsiteY18" fmla="*/ 235613 h 1963483"/>
              <a:gd name="connsiteX19" fmla="*/ 2720761 w 6514287"/>
              <a:gd name="connsiteY19" fmla="*/ 493664 h 1963483"/>
              <a:gd name="connsiteX20" fmla="*/ 2799298 w 6514287"/>
              <a:gd name="connsiteY20" fmla="*/ 516103 h 1963483"/>
              <a:gd name="connsiteX21" fmla="*/ 2922714 w 6514287"/>
              <a:gd name="connsiteY21" fmla="*/ 594641 h 1963483"/>
              <a:gd name="connsiteX22" fmla="*/ 3051461 w 6514287"/>
              <a:gd name="connsiteY22" fmla="*/ 622690 h 1963483"/>
              <a:gd name="connsiteX23" fmla="*/ 3141497 w 6514287"/>
              <a:gd name="connsiteY23" fmla="*/ 751716 h 1963483"/>
              <a:gd name="connsiteX24" fmla="*/ 3248084 w 6514287"/>
              <a:gd name="connsiteY24" fmla="*/ 718057 h 1963483"/>
              <a:gd name="connsiteX25" fmla="*/ 3483696 w 6514287"/>
              <a:gd name="connsiteY25" fmla="*/ 858302 h 1963483"/>
              <a:gd name="connsiteX26" fmla="*/ 3590283 w 6514287"/>
              <a:gd name="connsiteY26" fmla="*/ 869522 h 1963483"/>
              <a:gd name="connsiteX27" fmla="*/ 3696869 w 6514287"/>
              <a:gd name="connsiteY27" fmla="*/ 939783 h 1963483"/>
              <a:gd name="connsiteX28" fmla="*/ 3785153 w 6514287"/>
              <a:gd name="connsiteY28" fmla="*/ 966361 h 1963483"/>
              <a:gd name="connsiteX29" fmla="*/ 3910042 w 6514287"/>
              <a:gd name="connsiteY29" fmla="*/ 1032206 h 1963483"/>
              <a:gd name="connsiteX30" fmla="*/ 4102248 w 6514287"/>
              <a:gd name="connsiteY30" fmla="*/ 1123435 h 1963483"/>
              <a:gd name="connsiteX31" fmla="*/ 4471024 w 6514287"/>
              <a:gd name="connsiteY31" fmla="*/ 1284648 h 1963483"/>
              <a:gd name="connsiteX32" fmla="*/ 4555171 w 6514287"/>
              <a:gd name="connsiteY32" fmla="*/ 1307087 h 1963483"/>
              <a:gd name="connsiteX33" fmla="*/ 4689527 w 6514287"/>
              <a:gd name="connsiteY33" fmla="*/ 1312697 h 1963483"/>
              <a:gd name="connsiteX34" fmla="*/ 4790783 w 6514287"/>
              <a:gd name="connsiteY34" fmla="*/ 1363186 h 1963483"/>
              <a:gd name="connsiteX35" fmla="*/ 4902700 w 6514287"/>
              <a:gd name="connsiteY35" fmla="*/ 1378543 h 1963483"/>
              <a:gd name="connsiteX36" fmla="*/ 5063558 w 6514287"/>
              <a:gd name="connsiteY36" fmla="*/ 1464442 h 1963483"/>
              <a:gd name="connsiteX37" fmla="*/ 5355623 w 6514287"/>
              <a:gd name="connsiteY37" fmla="*/ 1531480 h 1963483"/>
              <a:gd name="connsiteX38" fmla="*/ 5631976 w 6514287"/>
              <a:gd name="connsiteY38" fmla="*/ 1635122 h 1963483"/>
              <a:gd name="connsiteX39" fmla="*/ 5804967 w 6514287"/>
              <a:gd name="connsiteY39" fmla="*/ 1716604 h 1963483"/>
              <a:gd name="connsiteX40" fmla="*/ 5967372 w 6514287"/>
              <a:gd name="connsiteY40" fmla="*/ 1798086 h 1963483"/>
              <a:gd name="connsiteX41" fmla="*/ 6129143 w 6514287"/>
              <a:gd name="connsiteY41" fmla="*/ 1856848 h 1963483"/>
              <a:gd name="connsiteX42" fmla="*/ 6204457 w 6514287"/>
              <a:gd name="connsiteY42" fmla="*/ 1907338 h 1963483"/>
              <a:gd name="connsiteX43" fmla="*/ 6512997 w 6514287"/>
              <a:gd name="connsiteY43" fmla="*/ 1963436 h 1963483"/>
              <a:gd name="connsiteX44" fmla="*/ 6322059 w 6514287"/>
              <a:gd name="connsiteY44" fmla="*/ 1916831 h 1963483"/>
              <a:gd name="connsiteX0" fmla="*/ 0 w 6514318"/>
              <a:gd name="connsiteY0" fmla="*/ 218783 h 2091107"/>
              <a:gd name="connsiteX1" fmla="*/ 222641 w 6514318"/>
              <a:gd name="connsiteY1" fmla="*/ 263662 h 2091107"/>
              <a:gd name="connsiteX2" fmla="*/ 314150 w 6514318"/>
              <a:gd name="connsiteY2" fmla="*/ 218783 h 2091107"/>
              <a:gd name="connsiteX3" fmla="*/ 420458 w 6514318"/>
              <a:gd name="connsiteY3" fmla="*/ 290239 h 2091107"/>
              <a:gd name="connsiteX4" fmla="*/ 532933 w 6514318"/>
              <a:gd name="connsiteY4" fmla="*/ 218783 h 2091107"/>
              <a:gd name="connsiteX5" fmla="*/ 624644 w 6514318"/>
              <a:gd name="connsiteY5" fmla="*/ 187332 h 2091107"/>
              <a:gd name="connsiteX6" fmla="*/ 740496 w 6514318"/>
              <a:gd name="connsiteY6" fmla="*/ 123416 h 2091107"/>
              <a:gd name="connsiteX7" fmla="*/ 959279 w 6514318"/>
              <a:gd name="connsiteY7" fmla="*/ 129026 h 2091107"/>
              <a:gd name="connsiteX8" fmla="*/ 1065865 w 6514318"/>
              <a:gd name="connsiteY8" fmla="*/ 84148 h 2091107"/>
              <a:gd name="connsiteX9" fmla="*/ 1178062 w 6514318"/>
              <a:gd name="connsiteY9" fmla="*/ 129026 h 2091107"/>
              <a:gd name="connsiteX10" fmla="*/ 1399510 w 6514318"/>
              <a:gd name="connsiteY10" fmla="*/ 18023 h 2091107"/>
              <a:gd name="connsiteX11" fmla="*/ 1509041 w 6514318"/>
              <a:gd name="connsiteY11" fmla="*/ 95367 h 2091107"/>
              <a:gd name="connsiteX12" fmla="*/ 1710994 w 6514318"/>
              <a:gd name="connsiteY12" fmla="*/ 84148 h 2091107"/>
              <a:gd name="connsiteX13" fmla="*/ 1846823 w 6514318"/>
              <a:gd name="connsiteY13" fmla="*/ 134636 h 2091107"/>
              <a:gd name="connsiteX14" fmla="*/ 1952216 w 6514318"/>
              <a:gd name="connsiteY14" fmla="*/ 0 h 2091107"/>
              <a:gd name="connsiteX15" fmla="*/ 2058803 w 6514318"/>
              <a:gd name="connsiteY15" fmla="*/ 72928 h 2091107"/>
              <a:gd name="connsiteX16" fmla="*/ 2154170 w 6514318"/>
              <a:gd name="connsiteY16" fmla="*/ 162685 h 2091107"/>
              <a:gd name="connsiteX17" fmla="*/ 2372673 w 6514318"/>
              <a:gd name="connsiteY17" fmla="*/ 185124 h 2091107"/>
              <a:gd name="connsiteX18" fmla="*/ 2496368 w 6514318"/>
              <a:gd name="connsiteY18" fmla="*/ 235613 h 2091107"/>
              <a:gd name="connsiteX19" fmla="*/ 2720761 w 6514318"/>
              <a:gd name="connsiteY19" fmla="*/ 493664 h 2091107"/>
              <a:gd name="connsiteX20" fmla="*/ 2799298 w 6514318"/>
              <a:gd name="connsiteY20" fmla="*/ 516103 h 2091107"/>
              <a:gd name="connsiteX21" fmla="*/ 2922714 w 6514318"/>
              <a:gd name="connsiteY21" fmla="*/ 594641 h 2091107"/>
              <a:gd name="connsiteX22" fmla="*/ 3051461 w 6514318"/>
              <a:gd name="connsiteY22" fmla="*/ 622690 h 2091107"/>
              <a:gd name="connsiteX23" fmla="*/ 3141497 w 6514318"/>
              <a:gd name="connsiteY23" fmla="*/ 751716 h 2091107"/>
              <a:gd name="connsiteX24" fmla="*/ 3248084 w 6514318"/>
              <a:gd name="connsiteY24" fmla="*/ 718057 h 2091107"/>
              <a:gd name="connsiteX25" fmla="*/ 3483696 w 6514318"/>
              <a:gd name="connsiteY25" fmla="*/ 858302 h 2091107"/>
              <a:gd name="connsiteX26" fmla="*/ 3590283 w 6514318"/>
              <a:gd name="connsiteY26" fmla="*/ 869522 h 2091107"/>
              <a:gd name="connsiteX27" fmla="*/ 3696869 w 6514318"/>
              <a:gd name="connsiteY27" fmla="*/ 939783 h 2091107"/>
              <a:gd name="connsiteX28" fmla="*/ 3785153 w 6514318"/>
              <a:gd name="connsiteY28" fmla="*/ 966361 h 2091107"/>
              <a:gd name="connsiteX29" fmla="*/ 3910042 w 6514318"/>
              <a:gd name="connsiteY29" fmla="*/ 1032206 h 2091107"/>
              <a:gd name="connsiteX30" fmla="*/ 4102248 w 6514318"/>
              <a:gd name="connsiteY30" fmla="*/ 1123435 h 2091107"/>
              <a:gd name="connsiteX31" fmla="*/ 4471024 w 6514318"/>
              <a:gd name="connsiteY31" fmla="*/ 1284648 h 2091107"/>
              <a:gd name="connsiteX32" fmla="*/ 4555171 w 6514318"/>
              <a:gd name="connsiteY32" fmla="*/ 1307087 h 2091107"/>
              <a:gd name="connsiteX33" fmla="*/ 4689527 w 6514318"/>
              <a:gd name="connsiteY33" fmla="*/ 1312697 h 2091107"/>
              <a:gd name="connsiteX34" fmla="*/ 4790783 w 6514318"/>
              <a:gd name="connsiteY34" fmla="*/ 1363186 h 2091107"/>
              <a:gd name="connsiteX35" fmla="*/ 4902700 w 6514318"/>
              <a:gd name="connsiteY35" fmla="*/ 1378543 h 2091107"/>
              <a:gd name="connsiteX36" fmla="*/ 5063558 w 6514318"/>
              <a:gd name="connsiteY36" fmla="*/ 1464442 h 2091107"/>
              <a:gd name="connsiteX37" fmla="*/ 5355623 w 6514318"/>
              <a:gd name="connsiteY37" fmla="*/ 1531480 h 2091107"/>
              <a:gd name="connsiteX38" fmla="*/ 5631976 w 6514318"/>
              <a:gd name="connsiteY38" fmla="*/ 1635122 h 2091107"/>
              <a:gd name="connsiteX39" fmla="*/ 5804967 w 6514318"/>
              <a:gd name="connsiteY39" fmla="*/ 1716604 h 2091107"/>
              <a:gd name="connsiteX40" fmla="*/ 5967372 w 6514318"/>
              <a:gd name="connsiteY40" fmla="*/ 1798086 h 2091107"/>
              <a:gd name="connsiteX41" fmla="*/ 6129143 w 6514318"/>
              <a:gd name="connsiteY41" fmla="*/ 1856848 h 2091107"/>
              <a:gd name="connsiteX42" fmla="*/ 6204457 w 6514318"/>
              <a:gd name="connsiteY42" fmla="*/ 1907338 h 2091107"/>
              <a:gd name="connsiteX43" fmla="*/ 6512997 w 6514318"/>
              <a:gd name="connsiteY43" fmla="*/ 1963436 h 2091107"/>
              <a:gd name="connsiteX44" fmla="*/ 6326196 w 6514318"/>
              <a:gd name="connsiteY44" fmla="*/ 2090609 h 2091107"/>
              <a:gd name="connsiteX0" fmla="*/ 0 w 6365335"/>
              <a:gd name="connsiteY0" fmla="*/ 218783 h 2090986"/>
              <a:gd name="connsiteX1" fmla="*/ 222641 w 6365335"/>
              <a:gd name="connsiteY1" fmla="*/ 263662 h 2090986"/>
              <a:gd name="connsiteX2" fmla="*/ 314150 w 6365335"/>
              <a:gd name="connsiteY2" fmla="*/ 218783 h 2090986"/>
              <a:gd name="connsiteX3" fmla="*/ 420458 w 6365335"/>
              <a:gd name="connsiteY3" fmla="*/ 290239 h 2090986"/>
              <a:gd name="connsiteX4" fmla="*/ 532933 w 6365335"/>
              <a:gd name="connsiteY4" fmla="*/ 218783 h 2090986"/>
              <a:gd name="connsiteX5" fmla="*/ 624644 w 6365335"/>
              <a:gd name="connsiteY5" fmla="*/ 187332 h 2090986"/>
              <a:gd name="connsiteX6" fmla="*/ 740496 w 6365335"/>
              <a:gd name="connsiteY6" fmla="*/ 123416 h 2090986"/>
              <a:gd name="connsiteX7" fmla="*/ 959279 w 6365335"/>
              <a:gd name="connsiteY7" fmla="*/ 129026 h 2090986"/>
              <a:gd name="connsiteX8" fmla="*/ 1065865 w 6365335"/>
              <a:gd name="connsiteY8" fmla="*/ 84148 h 2090986"/>
              <a:gd name="connsiteX9" fmla="*/ 1178062 w 6365335"/>
              <a:gd name="connsiteY9" fmla="*/ 129026 h 2090986"/>
              <a:gd name="connsiteX10" fmla="*/ 1399510 w 6365335"/>
              <a:gd name="connsiteY10" fmla="*/ 18023 h 2090986"/>
              <a:gd name="connsiteX11" fmla="*/ 1509041 w 6365335"/>
              <a:gd name="connsiteY11" fmla="*/ 95367 h 2090986"/>
              <a:gd name="connsiteX12" fmla="*/ 1710994 w 6365335"/>
              <a:gd name="connsiteY12" fmla="*/ 84148 h 2090986"/>
              <a:gd name="connsiteX13" fmla="*/ 1846823 w 6365335"/>
              <a:gd name="connsiteY13" fmla="*/ 134636 h 2090986"/>
              <a:gd name="connsiteX14" fmla="*/ 1952216 w 6365335"/>
              <a:gd name="connsiteY14" fmla="*/ 0 h 2090986"/>
              <a:gd name="connsiteX15" fmla="*/ 2058803 w 6365335"/>
              <a:gd name="connsiteY15" fmla="*/ 72928 h 2090986"/>
              <a:gd name="connsiteX16" fmla="*/ 2154170 w 6365335"/>
              <a:gd name="connsiteY16" fmla="*/ 162685 h 2090986"/>
              <a:gd name="connsiteX17" fmla="*/ 2372673 w 6365335"/>
              <a:gd name="connsiteY17" fmla="*/ 185124 h 2090986"/>
              <a:gd name="connsiteX18" fmla="*/ 2496368 w 6365335"/>
              <a:gd name="connsiteY18" fmla="*/ 235613 h 2090986"/>
              <a:gd name="connsiteX19" fmla="*/ 2720761 w 6365335"/>
              <a:gd name="connsiteY19" fmla="*/ 493664 h 2090986"/>
              <a:gd name="connsiteX20" fmla="*/ 2799298 w 6365335"/>
              <a:gd name="connsiteY20" fmla="*/ 516103 h 2090986"/>
              <a:gd name="connsiteX21" fmla="*/ 2922714 w 6365335"/>
              <a:gd name="connsiteY21" fmla="*/ 594641 h 2090986"/>
              <a:gd name="connsiteX22" fmla="*/ 3051461 w 6365335"/>
              <a:gd name="connsiteY22" fmla="*/ 622690 h 2090986"/>
              <a:gd name="connsiteX23" fmla="*/ 3141497 w 6365335"/>
              <a:gd name="connsiteY23" fmla="*/ 751716 h 2090986"/>
              <a:gd name="connsiteX24" fmla="*/ 3248084 w 6365335"/>
              <a:gd name="connsiteY24" fmla="*/ 718057 h 2090986"/>
              <a:gd name="connsiteX25" fmla="*/ 3483696 w 6365335"/>
              <a:gd name="connsiteY25" fmla="*/ 858302 h 2090986"/>
              <a:gd name="connsiteX26" fmla="*/ 3590283 w 6365335"/>
              <a:gd name="connsiteY26" fmla="*/ 869522 h 2090986"/>
              <a:gd name="connsiteX27" fmla="*/ 3696869 w 6365335"/>
              <a:gd name="connsiteY27" fmla="*/ 939783 h 2090986"/>
              <a:gd name="connsiteX28" fmla="*/ 3785153 w 6365335"/>
              <a:gd name="connsiteY28" fmla="*/ 966361 h 2090986"/>
              <a:gd name="connsiteX29" fmla="*/ 3910042 w 6365335"/>
              <a:gd name="connsiteY29" fmla="*/ 1032206 h 2090986"/>
              <a:gd name="connsiteX30" fmla="*/ 4102248 w 6365335"/>
              <a:gd name="connsiteY30" fmla="*/ 1123435 h 2090986"/>
              <a:gd name="connsiteX31" fmla="*/ 4471024 w 6365335"/>
              <a:gd name="connsiteY31" fmla="*/ 1284648 h 2090986"/>
              <a:gd name="connsiteX32" fmla="*/ 4555171 w 6365335"/>
              <a:gd name="connsiteY32" fmla="*/ 1307087 h 2090986"/>
              <a:gd name="connsiteX33" fmla="*/ 4689527 w 6365335"/>
              <a:gd name="connsiteY33" fmla="*/ 1312697 h 2090986"/>
              <a:gd name="connsiteX34" fmla="*/ 4790783 w 6365335"/>
              <a:gd name="connsiteY34" fmla="*/ 1363186 h 2090986"/>
              <a:gd name="connsiteX35" fmla="*/ 4902700 w 6365335"/>
              <a:gd name="connsiteY35" fmla="*/ 1378543 h 2090986"/>
              <a:gd name="connsiteX36" fmla="*/ 5063558 w 6365335"/>
              <a:gd name="connsiteY36" fmla="*/ 1464442 h 2090986"/>
              <a:gd name="connsiteX37" fmla="*/ 5355623 w 6365335"/>
              <a:gd name="connsiteY37" fmla="*/ 1531480 h 2090986"/>
              <a:gd name="connsiteX38" fmla="*/ 5631976 w 6365335"/>
              <a:gd name="connsiteY38" fmla="*/ 1635122 h 2090986"/>
              <a:gd name="connsiteX39" fmla="*/ 5804967 w 6365335"/>
              <a:gd name="connsiteY39" fmla="*/ 1716604 h 2090986"/>
              <a:gd name="connsiteX40" fmla="*/ 5967372 w 6365335"/>
              <a:gd name="connsiteY40" fmla="*/ 1798086 h 2090986"/>
              <a:gd name="connsiteX41" fmla="*/ 6129143 w 6365335"/>
              <a:gd name="connsiteY41" fmla="*/ 1856848 h 2090986"/>
              <a:gd name="connsiteX42" fmla="*/ 6204457 w 6365335"/>
              <a:gd name="connsiteY42" fmla="*/ 1907338 h 2090986"/>
              <a:gd name="connsiteX43" fmla="*/ 6355770 w 6365335"/>
              <a:gd name="connsiteY43" fmla="*/ 1917923 h 2090986"/>
              <a:gd name="connsiteX44" fmla="*/ 6326196 w 6365335"/>
              <a:gd name="connsiteY44" fmla="*/ 2090609 h 2090986"/>
              <a:gd name="connsiteX0" fmla="*/ 0 w 6494801"/>
              <a:gd name="connsiteY0" fmla="*/ 218783 h 1967599"/>
              <a:gd name="connsiteX1" fmla="*/ 222641 w 6494801"/>
              <a:gd name="connsiteY1" fmla="*/ 263662 h 1967599"/>
              <a:gd name="connsiteX2" fmla="*/ 314150 w 6494801"/>
              <a:gd name="connsiteY2" fmla="*/ 218783 h 1967599"/>
              <a:gd name="connsiteX3" fmla="*/ 420458 w 6494801"/>
              <a:gd name="connsiteY3" fmla="*/ 290239 h 1967599"/>
              <a:gd name="connsiteX4" fmla="*/ 532933 w 6494801"/>
              <a:gd name="connsiteY4" fmla="*/ 218783 h 1967599"/>
              <a:gd name="connsiteX5" fmla="*/ 624644 w 6494801"/>
              <a:gd name="connsiteY5" fmla="*/ 187332 h 1967599"/>
              <a:gd name="connsiteX6" fmla="*/ 740496 w 6494801"/>
              <a:gd name="connsiteY6" fmla="*/ 123416 h 1967599"/>
              <a:gd name="connsiteX7" fmla="*/ 959279 w 6494801"/>
              <a:gd name="connsiteY7" fmla="*/ 129026 h 1967599"/>
              <a:gd name="connsiteX8" fmla="*/ 1065865 w 6494801"/>
              <a:gd name="connsiteY8" fmla="*/ 84148 h 1967599"/>
              <a:gd name="connsiteX9" fmla="*/ 1178062 w 6494801"/>
              <a:gd name="connsiteY9" fmla="*/ 129026 h 1967599"/>
              <a:gd name="connsiteX10" fmla="*/ 1399510 w 6494801"/>
              <a:gd name="connsiteY10" fmla="*/ 18023 h 1967599"/>
              <a:gd name="connsiteX11" fmla="*/ 1509041 w 6494801"/>
              <a:gd name="connsiteY11" fmla="*/ 95367 h 1967599"/>
              <a:gd name="connsiteX12" fmla="*/ 1710994 w 6494801"/>
              <a:gd name="connsiteY12" fmla="*/ 84148 h 1967599"/>
              <a:gd name="connsiteX13" fmla="*/ 1846823 w 6494801"/>
              <a:gd name="connsiteY13" fmla="*/ 134636 h 1967599"/>
              <a:gd name="connsiteX14" fmla="*/ 1952216 w 6494801"/>
              <a:gd name="connsiteY14" fmla="*/ 0 h 1967599"/>
              <a:gd name="connsiteX15" fmla="*/ 2058803 w 6494801"/>
              <a:gd name="connsiteY15" fmla="*/ 72928 h 1967599"/>
              <a:gd name="connsiteX16" fmla="*/ 2154170 w 6494801"/>
              <a:gd name="connsiteY16" fmla="*/ 162685 h 1967599"/>
              <a:gd name="connsiteX17" fmla="*/ 2372673 w 6494801"/>
              <a:gd name="connsiteY17" fmla="*/ 185124 h 1967599"/>
              <a:gd name="connsiteX18" fmla="*/ 2496368 w 6494801"/>
              <a:gd name="connsiteY18" fmla="*/ 235613 h 1967599"/>
              <a:gd name="connsiteX19" fmla="*/ 2720761 w 6494801"/>
              <a:gd name="connsiteY19" fmla="*/ 493664 h 1967599"/>
              <a:gd name="connsiteX20" fmla="*/ 2799298 w 6494801"/>
              <a:gd name="connsiteY20" fmla="*/ 516103 h 1967599"/>
              <a:gd name="connsiteX21" fmla="*/ 2922714 w 6494801"/>
              <a:gd name="connsiteY21" fmla="*/ 594641 h 1967599"/>
              <a:gd name="connsiteX22" fmla="*/ 3051461 w 6494801"/>
              <a:gd name="connsiteY22" fmla="*/ 622690 h 1967599"/>
              <a:gd name="connsiteX23" fmla="*/ 3141497 w 6494801"/>
              <a:gd name="connsiteY23" fmla="*/ 751716 h 1967599"/>
              <a:gd name="connsiteX24" fmla="*/ 3248084 w 6494801"/>
              <a:gd name="connsiteY24" fmla="*/ 718057 h 1967599"/>
              <a:gd name="connsiteX25" fmla="*/ 3483696 w 6494801"/>
              <a:gd name="connsiteY25" fmla="*/ 858302 h 1967599"/>
              <a:gd name="connsiteX26" fmla="*/ 3590283 w 6494801"/>
              <a:gd name="connsiteY26" fmla="*/ 869522 h 1967599"/>
              <a:gd name="connsiteX27" fmla="*/ 3696869 w 6494801"/>
              <a:gd name="connsiteY27" fmla="*/ 939783 h 1967599"/>
              <a:gd name="connsiteX28" fmla="*/ 3785153 w 6494801"/>
              <a:gd name="connsiteY28" fmla="*/ 966361 h 1967599"/>
              <a:gd name="connsiteX29" fmla="*/ 3910042 w 6494801"/>
              <a:gd name="connsiteY29" fmla="*/ 1032206 h 1967599"/>
              <a:gd name="connsiteX30" fmla="*/ 4102248 w 6494801"/>
              <a:gd name="connsiteY30" fmla="*/ 1123435 h 1967599"/>
              <a:gd name="connsiteX31" fmla="*/ 4471024 w 6494801"/>
              <a:gd name="connsiteY31" fmla="*/ 1284648 h 1967599"/>
              <a:gd name="connsiteX32" fmla="*/ 4555171 w 6494801"/>
              <a:gd name="connsiteY32" fmla="*/ 1307087 h 1967599"/>
              <a:gd name="connsiteX33" fmla="*/ 4689527 w 6494801"/>
              <a:gd name="connsiteY33" fmla="*/ 1312697 h 1967599"/>
              <a:gd name="connsiteX34" fmla="*/ 4790783 w 6494801"/>
              <a:gd name="connsiteY34" fmla="*/ 1363186 h 1967599"/>
              <a:gd name="connsiteX35" fmla="*/ 4902700 w 6494801"/>
              <a:gd name="connsiteY35" fmla="*/ 1378543 h 1967599"/>
              <a:gd name="connsiteX36" fmla="*/ 5063558 w 6494801"/>
              <a:gd name="connsiteY36" fmla="*/ 1464442 h 1967599"/>
              <a:gd name="connsiteX37" fmla="*/ 5355623 w 6494801"/>
              <a:gd name="connsiteY37" fmla="*/ 1531480 h 1967599"/>
              <a:gd name="connsiteX38" fmla="*/ 5631976 w 6494801"/>
              <a:gd name="connsiteY38" fmla="*/ 1635122 h 1967599"/>
              <a:gd name="connsiteX39" fmla="*/ 5804967 w 6494801"/>
              <a:gd name="connsiteY39" fmla="*/ 1716604 h 1967599"/>
              <a:gd name="connsiteX40" fmla="*/ 5967372 w 6494801"/>
              <a:gd name="connsiteY40" fmla="*/ 1798086 h 1967599"/>
              <a:gd name="connsiteX41" fmla="*/ 6129143 w 6494801"/>
              <a:gd name="connsiteY41" fmla="*/ 1856848 h 1967599"/>
              <a:gd name="connsiteX42" fmla="*/ 6204457 w 6494801"/>
              <a:gd name="connsiteY42" fmla="*/ 1907338 h 1967599"/>
              <a:gd name="connsiteX43" fmla="*/ 6355770 w 6494801"/>
              <a:gd name="connsiteY43" fmla="*/ 1917923 h 1967599"/>
              <a:gd name="connsiteX44" fmla="*/ 6487561 w 6494801"/>
              <a:gd name="connsiteY44" fmla="*/ 1966482 h 1967599"/>
              <a:gd name="connsiteX0" fmla="*/ 0 w 6494801"/>
              <a:gd name="connsiteY0" fmla="*/ 218783 h 1967767"/>
              <a:gd name="connsiteX1" fmla="*/ 222641 w 6494801"/>
              <a:gd name="connsiteY1" fmla="*/ 263662 h 1967767"/>
              <a:gd name="connsiteX2" fmla="*/ 314150 w 6494801"/>
              <a:gd name="connsiteY2" fmla="*/ 218783 h 1967767"/>
              <a:gd name="connsiteX3" fmla="*/ 420458 w 6494801"/>
              <a:gd name="connsiteY3" fmla="*/ 290239 h 1967767"/>
              <a:gd name="connsiteX4" fmla="*/ 532933 w 6494801"/>
              <a:gd name="connsiteY4" fmla="*/ 218783 h 1967767"/>
              <a:gd name="connsiteX5" fmla="*/ 624644 w 6494801"/>
              <a:gd name="connsiteY5" fmla="*/ 187332 h 1967767"/>
              <a:gd name="connsiteX6" fmla="*/ 740496 w 6494801"/>
              <a:gd name="connsiteY6" fmla="*/ 123416 h 1967767"/>
              <a:gd name="connsiteX7" fmla="*/ 959279 w 6494801"/>
              <a:gd name="connsiteY7" fmla="*/ 129026 h 1967767"/>
              <a:gd name="connsiteX8" fmla="*/ 1065865 w 6494801"/>
              <a:gd name="connsiteY8" fmla="*/ 84148 h 1967767"/>
              <a:gd name="connsiteX9" fmla="*/ 1178062 w 6494801"/>
              <a:gd name="connsiteY9" fmla="*/ 129026 h 1967767"/>
              <a:gd name="connsiteX10" fmla="*/ 1399510 w 6494801"/>
              <a:gd name="connsiteY10" fmla="*/ 18023 h 1967767"/>
              <a:gd name="connsiteX11" fmla="*/ 1509041 w 6494801"/>
              <a:gd name="connsiteY11" fmla="*/ 95367 h 1967767"/>
              <a:gd name="connsiteX12" fmla="*/ 1710994 w 6494801"/>
              <a:gd name="connsiteY12" fmla="*/ 84148 h 1967767"/>
              <a:gd name="connsiteX13" fmla="*/ 1846823 w 6494801"/>
              <a:gd name="connsiteY13" fmla="*/ 134636 h 1967767"/>
              <a:gd name="connsiteX14" fmla="*/ 1952216 w 6494801"/>
              <a:gd name="connsiteY14" fmla="*/ 0 h 1967767"/>
              <a:gd name="connsiteX15" fmla="*/ 2058803 w 6494801"/>
              <a:gd name="connsiteY15" fmla="*/ 72928 h 1967767"/>
              <a:gd name="connsiteX16" fmla="*/ 2154170 w 6494801"/>
              <a:gd name="connsiteY16" fmla="*/ 162685 h 1967767"/>
              <a:gd name="connsiteX17" fmla="*/ 2372673 w 6494801"/>
              <a:gd name="connsiteY17" fmla="*/ 185124 h 1967767"/>
              <a:gd name="connsiteX18" fmla="*/ 2496368 w 6494801"/>
              <a:gd name="connsiteY18" fmla="*/ 235613 h 1967767"/>
              <a:gd name="connsiteX19" fmla="*/ 2720761 w 6494801"/>
              <a:gd name="connsiteY19" fmla="*/ 493664 h 1967767"/>
              <a:gd name="connsiteX20" fmla="*/ 2799298 w 6494801"/>
              <a:gd name="connsiteY20" fmla="*/ 516103 h 1967767"/>
              <a:gd name="connsiteX21" fmla="*/ 2922714 w 6494801"/>
              <a:gd name="connsiteY21" fmla="*/ 594641 h 1967767"/>
              <a:gd name="connsiteX22" fmla="*/ 3051461 w 6494801"/>
              <a:gd name="connsiteY22" fmla="*/ 622690 h 1967767"/>
              <a:gd name="connsiteX23" fmla="*/ 3141497 w 6494801"/>
              <a:gd name="connsiteY23" fmla="*/ 751716 h 1967767"/>
              <a:gd name="connsiteX24" fmla="*/ 3248084 w 6494801"/>
              <a:gd name="connsiteY24" fmla="*/ 718057 h 1967767"/>
              <a:gd name="connsiteX25" fmla="*/ 3483696 w 6494801"/>
              <a:gd name="connsiteY25" fmla="*/ 858302 h 1967767"/>
              <a:gd name="connsiteX26" fmla="*/ 3590283 w 6494801"/>
              <a:gd name="connsiteY26" fmla="*/ 869522 h 1967767"/>
              <a:gd name="connsiteX27" fmla="*/ 3696869 w 6494801"/>
              <a:gd name="connsiteY27" fmla="*/ 939783 h 1967767"/>
              <a:gd name="connsiteX28" fmla="*/ 3785153 w 6494801"/>
              <a:gd name="connsiteY28" fmla="*/ 966361 h 1967767"/>
              <a:gd name="connsiteX29" fmla="*/ 3910042 w 6494801"/>
              <a:gd name="connsiteY29" fmla="*/ 1032206 h 1967767"/>
              <a:gd name="connsiteX30" fmla="*/ 4102248 w 6494801"/>
              <a:gd name="connsiteY30" fmla="*/ 1123435 h 1967767"/>
              <a:gd name="connsiteX31" fmla="*/ 4471024 w 6494801"/>
              <a:gd name="connsiteY31" fmla="*/ 1284648 h 1967767"/>
              <a:gd name="connsiteX32" fmla="*/ 4555171 w 6494801"/>
              <a:gd name="connsiteY32" fmla="*/ 1307087 h 1967767"/>
              <a:gd name="connsiteX33" fmla="*/ 4689527 w 6494801"/>
              <a:gd name="connsiteY33" fmla="*/ 1312697 h 1967767"/>
              <a:gd name="connsiteX34" fmla="*/ 4790783 w 6494801"/>
              <a:gd name="connsiteY34" fmla="*/ 1363186 h 1967767"/>
              <a:gd name="connsiteX35" fmla="*/ 4902700 w 6494801"/>
              <a:gd name="connsiteY35" fmla="*/ 1378543 h 1967767"/>
              <a:gd name="connsiteX36" fmla="*/ 5063558 w 6494801"/>
              <a:gd name="connsiteY36" fmla="*/ 1464442 h 1967767"/>
              <a:gd name="connsiteX37" fmla="*/ 5355623 w 6494801"/>
              <a:gd name="connsiteY37" fmla="*/ 1531480 h 1967767"/>
              <a:gd name="connsiteX38" fmla="*/ 5631976 w 6494801"/>
              <a:gd name="connsiteY38" fmla="*/ 1635122 h 1967767"/>
              <a:gd name="connsiteX39" fmla="*/ 5804967 w 6494801"/>
              <a:gd name="connsiteY39" fmla="*/ 1716604 h 1967767"/>
              <a:gd name="connsiteX40" fmla="*/ 5967372 w 6494801"/>
              <a:gd name="connsiteY40" fmla="*/ 1798086 h 1967767"/>
              <a:gd name="connsiteX41" fmla="*/ 6129143 w 6494801"/>
              <a:gd name="connsiteY41" fmla="*/ 1856848 h 1967767"/>
              <a:gd name="connsiteX42" fmla="*/ 6204457 w 6494801"/>
              <a:gd name="connsiteY42" fmla="*/ 1907338 h 1967767"/>
              <a:gd name="connsiteX43" fmla="*/ 6355770 w 6494801"/>
              <a:gd name="connsiteY43" fmla="*/ 1926198 h 1967767"/>
              <a:gd name="connsiteX44" fmla="*/ 6487561 w 6494801"/>
              <a:gd name="connsiteY44" fmla="*/ 1966482 h 19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94801" h="1967767">
                <a:moveTo>
                  <a:pt x="0" y="218783"/>
                </a:moveTo>
                <a:lnTo>
                  <a:pt x="222641" y="263662"/>
                </a:lnTo>
                <a:lnTo>
                  <a:pt x="314150" y="218783"/>
                </a:lnTo>
                <a:lnTo>
                  <a:pt x="420458" y="290239"/>
                </a:lnTo>
                <a:lnTo>
                  <a:pt x="532933" y="218783"/>
                </a:lnTo>
                <a:lnTo>
                  <a:pt x="624644" y="187332"/>
                </a:lnTo>
                <a:lnTo>
                  <a:pt x="740496" y="123416"/>
                </a:lnTo>
                <a:lnTo>
                  <a:pt x="959279" y="129026"/>
                </a:lnTo>
                <a:lnTo>
                  <a:pt x="1065865" y="84148"/>
                </a:lnTo>
                <a:lnTo>
                  <a:pt x="1178062" y="129026"/>
                </a:lnTo>
                <a:lnTo>
                  <a:pt x="1399510" y="18023"/>
                </a:lnTo>
                <a:lnTo>
                  <a:pt x="1509041" y="95367"/>
                </a:lnTo>
                <a:lnTo>
                  <a:pt x="1710994" y="84148"/>
                </a:lnTo>
                <a:lnTo>
                  <a:pt x="1846823" y="134636"/>
                </a:lnTo>
                <a:lnTo>
                  <a:pt x="1952216" y="0"/>
                </a:lnTo>
                <a:lnTo>
                  <a:pt x="2058803" y="72928"/>
                </a:lnTo>
                <a:lnTo>
                  <a:pt x="2154170" y="162685"/>
                </a:lnTo>
                <a:lnTo>
                  <a:pt x="2372673" y="185124"/>
                </a:lnTo>
                <a:lnTo>
                  <a:pt x="2496368" y="235613"/>
                </a:lnTo>
                <a:lnTo>
                  <a:pt x="2720761" y="493664"/>
                </a:lnTo>
                <a:lnTo>
                  <a:pt x="2799298" y="516103"/>
                </a:lnTo>
                <a:lnTo>
                  <a:pt x="2922714" y="594641"/>
                </a:lnTo>
                <a:lnTo>
                  <a:pt x="3051461" y="622690"/>
                </a:lnTo>
                <a:lnTo>
                  <a:pt x="3141497" y="751716"/>
                </a:lnTo>
                <a:lnTo>
                  <a:pt x="3248084" y="718057"/>
                </a:lnTo>
                <a:lnTo>
                  <a:pt x="3483696" y="858302"/>
                </a:lnTo>
                <a:lnTo>
                  <a:pt x="3590283" y="869522"/>
                </a:lnTo>
                <a:lnTo>
                  <a:pt x="3696869" y="939783"/>
                </a:lnTo>
                <a:lnTo>
                  <a:pt x="3785153" y="966361"/>
                </a:lnTo>
                <a:cubicBezTo>
                  <a:pt x="3825403" y="992447"/>
                  <a:pt x="3857193" y="1006027"/>
                  <a:pt x="3910042" y="1032206"/>
                </a:cubicBezTo>
                <a:cubicBezTo>
                  <a:pt x="3962891" y="1058385"/>
                  <a:pt x="4036800" y="1091646"/>
                  <a:pt x="4102248" y="1123435"/>
                </a:cubicBezTo>
                <a:lnTo>
                  <a:pt x="4471024" y="1284648"/>
                </a:lnTo>
                <a:lnTo>
                  <a:pt x="4555171" y="1307087"/>
                </a:lnTo>
                <a:lnTo>
                  <a:pt x="4689527" y="1312697"/>
                </a:lnTo>
                <a:lnTo>
                  <a:pt x="4790783" y="1363186"/>
                </a:lnTo>
                <a:lnTo>
                  <a:pt x="4902700" y="1378543"/>
                </a:lnTo>
                <a:lnTo>
                  <a:pt x="5063558" y="1464442"/>
                </a:lnTo>
                <a:lnTo>
                  <a:pt x="5355623" y="1531480"/>
                </a:lnTo>
                <a:lnTo>
                  <a:pt x="5631976" y="1635122"/>
                </a:lnTo>
                <a:lnTo>
                  <a:pt x="5804967" y="1716604"/>
                </a:lnTo>
                <a:lnTo>
                  <a:pt x="5967372" y="1798086"/>
                </a:lnTo>
                <a:lnTo>
                  <a:pt x="6129143" y="1856848"/>
                </a:lnTo>
                <a:lnTo>
                  <a:pt x="6204457" y="1907338"/>
                </a:lnTo>
                <a:lnTo>
                  <a:pt x="6355770" y="1926198"/>
                </a:lnTo>
                <a:cubicBezTo>
                  <a:pt x="6373302" y="1927780"/>
                  <a:pt x="6529926" y="1976191"/>
                  <a:pt x="6487561" y="1966482"/>
                </a:cubicBezTo>
              </a:path>
            </a:pathLst>
          </a:custGeom>
          <a:noFill/>
          <a:ln w="38100" cap="flat" cmpd="sng" algn="ctr">
            <a:solidFill>
              <a:schemeClr val="accent1"/>
            </a:solidFill>
            <a:prstDash val="solid"/>
            <a:round/>
            <a:headEnd type="none" w="med" len="med"/>
            <a:tailEnd type="none" w="med" len="med"/>
          </a:ln>
          <a:effectLst/>
        </p:spPr>
        <p:txBody>
          <a:bodyPr/>
          <a:lstStyle/>
          <a:p>
            <a:pPr algn="ctr">
              <a:defRPr/>
            </a:pPr>
            <a:endParaRPr lang="en-US" sz="1600" i="1">
              <a:solidFill>
                <a:srgbClr val="FFCC99"/>
              </a:solidFill>
              <a:effectLst>
                <a:outerShdw blurRad="38100" dist="38100" dir="2700000" algn="tl">
                  <a:srgbClr val="000000">
                    <a:alpha val="43137"/>
                  </a:srgbClr>
                </a:outerShdw>
              </a:effectLst>
              <a:latin typeface="Arial" charset="0"/>
              <a:ea typeface="ヒラギノ角ゴ Pro W3" pitchFamily="-111" charset="-128"/>
              <a:cs typeface="Arial" charset="0"/>
            </a:endParaRPr>
          </a:p>
        </p:txBody>
      </p:sp>
      <p:sp>
        <p:nvSpPr>
          <p:cNvPr id="71739" name="TextBox 45055"/>
          <p:cNvSpPr txBox="1">
            <a:spLocks noChangeArrowheads="1"/>
          </p:cNvSpPr>
          <p:nvPr/>
        </p:nvSpPr>
        <p:spPr bwMode="auto">
          <a:xfrm>
            <a:off x="1165390" y="3443870"/>
            <a:ext cx="701346"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1954</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Open-heart</a:t>
            </a:r>
            <a:br>
              <a:rPr lang="en-US" b="0">
                <a:solidFill>
                  <a:srgbClr val="FFFFFF"/>
                </a:solidFill>
                <a:latin typeface="Arial" charset="0"/>
                <a:cs typeface="Arial" charset="0"/>
              </a:rPr>
            </a:br>
            <a:r>
              <a:rPr lang="en-US" b="0">
                <a:solidFill>
                  <a:srgbClr val="FFFFFF"/>
                </a:solidFill>
                <a:latin typeface="Arial" charset="0"/>
                <a:cs typeface="Arial" charset="0"/>
              </a:rPr>
              <a:t>procedure</a:t>
            </a:r>
            <a:br>
              <a:rPr lang="en-US" b="0">
                <a:solidFill>
                  <a:srgbClr val="FFFFFF"/>
                </a:solidFill>
                <a:latin typeface="Arial" charset="0"/>
                <a:cs typeface="Arial" charset="0"/>
              </a:rPr>
            </a:br>
            <a:r>
              <a:rPr lang="en-US" b="0">
                <a:solidFill>
                  <a:srgbClr val="FFFFFF"/>
                </a:solidFill>
                <a:latin typeface="Arial" charset="0"/>
                <a:cs typeface="Arial" charset="0"/>
              </a:rPr>
              <a:t>(Gibbon)</a:t>
            </a:r>
          </a:p>
        </p:txBody>
      </p:sp>
      <p:sp>
        <p:nvSpPr>
          <p:cNvPr id="71740" name="TextBox 47"/>
          <p:cNvSpPr txBox="1">
            <a:spLocks noChangeArrowheads="1"/>
          </p:cNvSpPr>
          <p:nvPr/>
        </p:nvSpPr>
        <p:spPr bwMode="auto">
          <a:xfrm>
            <a:off x="1956243" y="3301630"/>
            <a:ext cx="643638"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1961</a:t>
            </a:r>
            <a:br>
              <a:rPr lang="en-US" b="0">
                <a:solidFill>
                  <a:srgbClr val="FFFFFF"/>
                </a:solidFill>
                <a:latin typeface="Arial" charset="0"/>
                <a:cs typeface="Arial" charset="0"/>
              </a:rPr>
            </a:br>
            <a:r>
              <a:rPr lang="en-US" b="0">
                <a:solidFill>
                  <a:srgbClr val="FFFFFF"/>
                </a:solidFill>
                <a:latin typeface="Arial" charset="0"/>
                <a:cs typeface="Arial" charset="0"/>
              </a:rPr>
              <a:t>Coronary</a:t>
            </a:r>
            <a:br>
              <a:rPr lang="en-US" b="0">
                <a:solidFill>
                  <a:srgbClr val="FFFFFF"/>
                </a:solidFill>
                <a:latin typeface="Arial" charset="0"/>
                <a:cs typeface="Arial" charset="0"/>
              </a:rPr>
            </a:br>
            <a:r>
              <a:rPr lang="en-US" b="0">
                <a:solidFill>
                  <a:srgbClr val="FFFFFF"/>
                </a:solidFill>
                <a:latin typeface="Arial" charset="0"/>
                <a:cs typeface="Arial" charset="0"/>
              </a:rPr>
              <a:t>care unit</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(Julian)</a:t>
            </a:r>
          </a:p>
        </p:txBody>
      </p:sp>
      <p:sp>
        <p:nvSpPr>
          <p:cNvPr id="71741" name="TextBox 52"/>
          <p:cNvSpPr txBox="1">
            <a:spLocks noChangeArrowheads="1"/>
          </p:cNvSpPr>
          <p:nvPr/>
        </p:nvSpPr>
        <p:spPr bwMode="auto">
          <a:xfrm>
            <a:off x="3175785" y="3501337"/>
            <a:ext cx="573106"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1972</a:t>
            </a:r>
            <a:br>
              <a:rPr lang="en-US" b="0">
                <a:solidFill>
                  <a:srgbClr val="FFFFFF"/>
                </a:solidFill>
                <a:latin typeface="Arial" charset="0"/>
                <a:cs typeface="Arial" charset="0"/>
              </a:rPr>
            </a:br>
            <a:r>
              <a:rPr lang="en-US" b="0">
                <a:solidFill>
                  <a:srgbClr val="FFFFFF"/>
                </a:solidFill>
                <a:latin typeface="Arial" charset="0"/>
                <a:cs typeface="Arial" charset="0"/>
              </a:rPr>
              <a:t>NHBPEP</a:t>
            </a:r>
          </a:p>
        </p:txBody>
      </p:sp>
      <p:sp>
        <p:nvSpPr>
          <p:cNvPr id="71742" name="TextBox 55"/>
          <p:cNvSpPr txBox="1">
            <a:spLocks noChangeArrowheads="1"/>
          </p:cNvSpPr>
          <p:nvPr/>
        </p:nvSpPr>
        <p:spPr bwMode="auto">
          <a:xfrm>
            <a:off x="5354320" y="4612821"/>
            <a:ext cx="989519" cy="822918"/>
          </a:xfrm>
          <a:prstGeom prst="rect">
            <a:avLst/>
          </a:prstGeom>
          <a:noFill/>
          <a:ln w="9525">
            <a:solidFill>
              <a:srgbClr val="39536E"/>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1993</a:t>
            </a:r>
            <a:br>
              <a:rPr lang="en-US" b="0" dirty="0">
                <a:solidFill>
                  <a:srgbClr val="FFFFFF"/>
                </a:solidFill>
                <a:latin typeface="Arial" charset="0"/>
                <a:cs typeface="Arial" charset="0"/>
              </a:rPr>
            </a:br>
            <a:r>
              <a:rPr lang="en-US" b="0" dirty="0">
                <a:solidFill>
                  <a:srgbClr val="FFFFFF"/>
                </a:solidFill>
                <a:latin typeface="Arial" charset="0"/>
                <a:cs typeface="Arial" charset="0"/>
              </a:rPr>
              <a:t>Superiority of</a:t>
            </a:r>
            <a:br>
              <a:rPr lang="en-US" b="0" dirty="0">
                <a:solidFill>
                  <a:srgbClr val="FFFFFF"/>
                </a:solidFill>
                <a:latin typeface="Arial" charset="0"/>
                <a:cs typeface="Arial" charset="0"/>
              </a:rPr>
            </a:br>
            <a:r>
              <a:rPr lang="en-US" b="0" dirty="0">
                <a:solidFill>
                  <a:srgbClr val="FFFFFF"/>
                </a:solidFill>
                <a:latin typeface="Arial" charset="0"/>
                <a:cs typeface="Arial" charset="0"/>
              </a:rPr>
              <a:t>primary PCI vs.</a:t>
            </a:r>
            <a:br>
              <a:rPr lang="en-US" b="0" dirty="0">
                <a:solidFill>
                  <a:srgbClr val="FFFFFF"/>
                </a:solidFill>
                <a:latin typeface="Arial" charset="0"/>
                <a:cs typeface="Arial" charset="0"/>
              </a:rPr>
            </a:br>
            <a:r>
              <a:rPr lang="en-US" b="0" dirty="0">
                <a:solidFill>
                  <a:srgbClr val="FFFFFF"/>
                </a:solidFill>
                <a:latin typeface="Arial" charset="0"/>
                <a:cs typeface="Arial" charset="0"/>
              </a:rPr>
              <a:t>fibrinolysis in</a:t>
            </a:r>
          </a:p>
          <a:p>
            <a:r>
              <a:rPr lang="en-US" b="0" dirty="0">
                <a:solidFill>
                  <a:srgbClr val="FFFFFF"/>
                </a:solidFill>
                <a:latin typeface="Arial" charset="0"/>
                <a:cs typeface="Arial" charset="0"/>
              </a:rPr>
              <a:t>acute MI noted</a:t>
            </a:r>
          </a:p>
        </p:txBody>
      </p:sp>
      <p:sp>
        <p:nvSpPr>
          <p:cNvPr id="71743" name="TextBox 56"/>
          <p:cNvSpPr txBox="1">
            <a:spLocks noChangeArrowheads="1"/>
          </p:cNvSpPr>
          <p:nvPr/>
        </p:nvSpPr>
        <p:spPr bwMode="auto">
          <a:xfrm>
            <a:off x="4680015" y="4980887"/>
            <a:ext cx="393569"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1985</a:t>
            </a:r>
            <a:br>
              <a:rPr lang="en-US" b="0">
                <a:solidFill>
                  <a:srgbClr val="FFFFFF"/>
                </a:solidFill>
                <a:latin typeface="Arial" charset="0"/>
                <a:cs typeface="Arial" charset="0"/>
              </a:rPr>
            </a:br>
            <a:r>
              <a:rPr lang="en-US" b="0">
                <a:solidFill>
                  <a:srgbClr val="FFFFFF"/>
                </a:solidFill>
                <a:latin typeface="Arial" charset="0"/>
                <a:cs typeface="Arial" charset="0"/>
              </a:rPr>
              <a:t>NCEP</a:t>
            </a:r>
          </a:p>
        </p:txBody>
      </p:sp>
      <p:sp>
        <p:nvSpPr>
          <p:cNvPr id="71744" name="TextBox 59"/>
          <p:cNvSpPr txBox="1">
            <a:spLocks noChangeArrowheads="1"/>
          </p:cNvSpPr>
          <p:nvPr/>
        </p:nvSpPr>
        <p:spPr bwMode="auto">
          <a:xfrm>
            <a:off x="4418117" y="4303025"/>
            <a:ext cx="385554"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1983</a:t>
            </a:r>
            <a:br>
              <a:rPr lang="en-US" b="0">
                <a:solidFill>
                  <a:srgbClr val="FFFFFF"/>
                </a:solidFill>
                <a:latin typeface="Arial" charset="0"/>
                <a:cs typeface="Arial" charset="0"/>
              </a:rPr>
            </a:br>
            <a:r>
              <a:rPr lang="en-US" b="0">
                <a:solidFill>
                  <a:srgbClr val="FFFFFF"/>
                </a:solidFill>
                <a:latin typeface="Arial" charset="0"/>
                <a:cs typeface="Arial" charset="0"/>
              </a:rPr>
              <a:t>CASS</a:t>
            </a:r>
          </a:p>
        </p:txBody>
      </p:sp>
      <p:sp>
        <p:nvSpPr>
          <p:cNvPr id="71745" name="TextBox 63"/>
          <p:cNvSpPr txBox="1">
            <a:spLocks noChangeArrowheads="1"/>
          </p:cNvSpPr>
          <p:nvPr/>
        </p:nvSpPr>
        <p:spPr bwMode="auto">
          <a:xfrm>
            <a:off x="3545840" y="3884826"/>
            <a:ext cx="768034" cy="822918"/>
          </a:xfrm>
          <a:prstGeom prst="rect">
            <a:avLst/>
          </a:prstGeom>
          <a:noFill/>
          <a:ln w="9525">
            <a:solidFill>
              <a:srgbClr val="39536E"/>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1979</a:t>
            </a:r>
            <a:br>
              <a:rPr lang="en-US" b="0" dirty="0">
                <a:solidFill>
                  <a:srgbClr val="FFFFFF"/>
                </a:solidFill>
                <a:latin typeface="Arial" charset="0"/>
                <a:cs typeface="Arial" charset="0"/>
              </a:rPr>
            </a:br>
            <a:r>
              <a:rPr lang="en-US" b="0" dirty="0">
                <a:solidFill>
                  <a:srgbClr val="FFFFFF"/>
                </a:solidFill>
                <a:latin typeface="Arial" charset="0"/>
                <a:cs typeface="Arial" charset="0"/>
              </a:rPr>
              <a:t>Coronary</a:t>
            </a:r>
            <a:br>
              <a:rPr lang="en-US" b="0" dirty="0">
                <a:solidFill>
                  <a:srgbClr val="FFFFFF"/>
                </a:solidFill>
                <a:latin typeface="Arial" charset="0"/>
                <a:cs typeface="Arial" charset="0"/>
              </a:rPr>
            </a:br>
            <a:r>
              <a:rPr lang="en-US" b="0" dirty="0">
                <a:solidFill>
                  <a:srgbClr val="FFFFFF"/>
                </a:solidFill>
                <a:latin typeface="Arial" charset="0"/>
                <a:cs typeface="Arial" charset="0"/>
              </a:rPr>
              <a:t>angioplasty</a:t>
            </a:r>
            <a:br>
              <a:rPr lang="en-US" b="0" dirty="0">
                <a:solidFill>
                  <a:srgbClr val="FFFFFF"/>
                </a:solidFill>
                <a:latin typeface="Arial" charset="0"/>
                <a:cs typeface="Arial" charset="0"/>
              </a:rPr>
            </a:br>
            <a:r>
              <a:rPr lang="en-US" b="0" dirty="0">
                <a:solidFill>
                  <a:srgbClr val="FFFFFF"/>
                </a:solidFill>
                <a:latin typeface="Arial" charset="0"/>
                <a:cs typeface="Arial" charset="0"/>
              </a:rPr>
              <a:t>developed</a:t>
            </a:r>
            <a:br>
              <a:rPr lang="en-US" b="0" dirty="0">
                <a:solidFill>
                  <a:srgbClr val="FFFFFF"/>
                </a:solidFill>
                <a:latin typeface="Arial" charset="0"/>
                <a:cs typeface="Arial" charset="0"/>
              </a:rPr>
            </a:br>
            <a:r>
              <a:rPr lang="en-US" b="0" dirty="0">
                <a:solidFill>
                  <a:srgbClr val="FFFFFF"/>
                </a:solidFill>
                <a:latin typeface="Arial" charset="0"/>
                <a:cs typeface="Arial" charset="0"/>
              </a:rPr>
              <a:t>(</a:t>
            </a:r>
            <a:r>
              <a:rPr lang="en-US" b="0" dirty="0" err="1">
                <a:solidFill>
                  <a:srgbClr val="FFFFFF"/>
                </a:solidFill>
                <a:latin typeface="Arial" charset="0"/>
                <a:cs typeface="Arial" charset="0"/>
              </a:rPr>
              <a:t>Grüntzig</a:t>
            </a:r>
            <a:r>
              <a:rPr lang="en-US" b="0" dirty="0">
                <a:solidFill>
                  <a:srgbClr val="FFFFFF"/>
                </a:solidFill>
                <a:latin typeface="Arial" charset="0"/>
                <a:cs typeface="Arial" charset="0"/>
              </a:rPr>
              <a:t>)</a:t>
            </a:r>
          </a:p>
        </p:txBody>
      </p:sp>
      <p:sp>
        <p:nvSpPr>
          <p:cNvPr id="71746" name="TextBox 64"/>
          <p:cNvSpPr txBox="1">
            <a:spLocks noChangeArrowheads="1"/>
          </p:cNvSpPr>
          <p:nvPr/>
        </p:nvSpPr>
        <p:spPr bwMode="auto">
          <a:xfrm>
            <a:off x="4926879" y="4217617"/>
            <a:ext cx="391967" cy="632481"/>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1986</a:t>
            </a:r>
            <a:br>
              <a:rPr lang="en-US" b="0">
                <a:solidFill>
                  <a:srgbClr val="FFFFFF"/>
                </a:solidFill>
                <a:latin typeface="Arial" charset="0"/>
                <a:cs typeface="Arial" charset="0"/>
              </a:rPr>
            </a:br>
            <a:r>
              <a:rPr lang="en-US" b="0">
                <a:solidFill>
                  <a:srgbClr val="FFFFFF"/>
                </a:solidFill>
                <a:latin typeface="Arial" charset="0"/>
                <a:cs typeface="Arial" charset="0"/>
              </a:rPr>
              <a:t>GISSI</a:t>
            </a:r>
            <a:br>
              <a:rPr lang="en-US" b="0">
                <a:solidFill>
                  <a:srgbClr val="FFFFFF"/>
                </a:solidFill>
                <a:latin typeface="Arial" charset="0"/>
                <a:cs typeface="Arial" charset="0"/>
              </a:rPr>
            </a:br>
            <a:r>
              <a:rPr lang="en-US" b="0">
                <a:solidFill>
                  <a:srgbClr val="FFFFFF"/>
                </a:solidFill>
                <a:latin typeface="Arial" charset="0"/>
                <a:cs typeface="Arial" charset="0"/>
              </a:rPr>
              <a:t>and</a:t>
            </a:r>
          </a:p>
          <a:p>
            <a:r>
              <a:rPr lang="en-US" b="0">
                <a:solidFill>
                  <a:srgbClr val="FFFFFF"/>
                </a:solidFill>
                <a:latin typeface="Arial" charset="0"/>
                <a:cs typeface="Arial" charset="0"/>
              </a:rPr>
              <a:t>ISIS-2</a:t>
            </a:r>
          </a:p>
        </p:txBody>
      </p:sp>
      <p:sp>
        <p:nvSpPr>
          <p:cNvPr id="71747" name="TextBox 69"/>
          <p:cNvSpPr txBox="1">
            <a:spLocks noChangeArrowheads="1"/>
          </p:cNvSpPr>
          <p:nvPr/>
        </p:nvSpPr>
        <p:spPr bwMode="auto">
          <a:xfrm>
            <a:off x="6446906" y="4858650"/>
            <a:ext cx="557077"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2002</a:t>
            </a:r>
            <a:br>
              <a:rPr lang="en-US" b="0" dirty="0">
                <a:solidFill>
                  <a:srgbClr val="FFFFFF"/>
                </a:solidFill>
                <a:latin typeface="Arial" charset="0"/>
                <a:cs typeface="Arial" charset="0"/>
              </a:rPr>
            </a:br>
            <a:r>
              <a:rPr lang="en-US" b="0" dirty="0" err="1">
                <a:solidFill>
                  <a:srgbClr val="FFFFFF"/>
                </a:solidFill>
                <a:latin typeface="Arial" charset="0"/>
                <a:cs typeface="Arial" charset="0"/>
              </a:rPr>
              <a:t>ALLHAT</a:t>
            </a:r>
            <a:endParaRPr lang="en-US" b="0" dirty="0">
              <a:solidFill>
                <a:srgbClr val="FFFFFF"/>
              </a:solidFill>
              <a:latin typeface="Arial" charset="0"/>
              <a:cs typeface="Arial" charset="0"/>
            </a:endParaRPr>
          </a:p>
        </p:txBody>
      </p:sp>
      <p:sp>
        <p:nvSpPr>
          <p:cNvPr id="71748" name="TextBox 75"/>
          <p:cNvSpPr txBox="1">
            <a:spLocks noChangeArrowheads="1"/>
          </p:cNvSpPr>
          <p:nvPr/>
        </p:nvSpPr>
        <p:spPr bwMode="auto">
          <a:xfrm>
            <a:off x="7450254" y="3672787"/>
            <a:ext cx="1039579" cy="939488"/>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Deep gene</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sequencing for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responsiveness</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to cardiovascular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drugs performed</a:t>
            </a:r>
          </a:p>
        </p:txBody>
      </p:sp>
      <p:sp>
        <p:nvSpPr>
          <p:cNvPr id="71749" name="TextBox 78"/>
          <p:cNvSpPr txBox="1">
            <a:spLocks noChangeArrowheads="1"/>
          </p:cNvSpPr>
          <p:nvPr/>
        </p:nvSpPr>
        <p:spPr bwMode="auto">
          <a:xfrm>
            <a:off x="7450254" y="2691130"/>
            <a:ext cx="852028" cy="785984"/>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Genome wide</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association</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in early-onset</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MI described</a:t>
            </a:r>
          </a:p>
        </p:txBody>
      </p:sp>
      <p:sp>
        <p:nvSpPr>
          <p:cNvPr id="71750" name="TextBox 80"/>
          <p:cNvSpPr txBox="1">
            <a:spLocks noChangeArrowheads="1"/>
          </p:cNvSpPr>
          <p:nvPr/>
        </p:nvSpPr>
        <p:spPr bwMode="auto">
          <a:xfrm>
            <a:off x="7450254" y="1324875"/>
            <a:ext cx="1233952" cy="1092992"/>
          </a:xfrm>
          <a:prstGeom prst="rect">
            <a:avLst/>
          </a:prstGeom>
          <a:noFill/>
          <a:ln w="9525">
            <a:solidFill>
              <a:srgbClr val="39536E"/>
            </a:solidFill>
            <a:miter lim="800000"/>
            <a:headEnd/>
            <a:tailEnd/>
          </a:ln>
        </p:spPr>
        <p:txBody>
          <a:bodyPr wrap="squar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Left-ventricular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assist device as</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destination therapy</a:t>
            </a:r>
          </a:p>
          <a:p>
            <a:pPr algn="ctr">
              <a:lnSpc>
                <a:spcPct val="95000"/>
              </a:lnSpc>
            </a:pPr>
            <a:r>
              <a:rPr lang="en-US" sz="1050" dirty="0">
                <a:solidFill>
                  <a:srgbClr val="FFFFFF"/>
                </a:solidFill>
                <a:latin typeface="Arial" charset="0"/>
                <a:cs typeface="Arial" charset="0"/>
              </a:rPr>
              <a:t>in advanced heart</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failure shown</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to be effective</a:t>
            </a:r>
          </a:p>
        </p:txBody>
      </p:sp>
      <p:sp>
        <p:nvSpPr>
          <p:cNvPr id="71751" name="TextBox 81"/>
          <p:cNvSpPr txBox="1">
            <a:spLocks noChangeArrowheads="1"/>
          </p:cNvSpPr>
          <p:nvPr/>
        </p:nvSpPr>
        <p:spPr bwMode="auto">
          <a:xfrm>
            <a:off x="6427153" y="2045917"/>
            <a:ext cx="866456" cy="1092992"/>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a:solidFill>
                  <a:srgbClr val="FFFFFF"/>
                </a:solidFill>
                <a:latin typeface="Arial" charset="0"/>
                <a:cs typeface="Arial" charset="0"/>
              </a:rPr>
              <a:t>2007</a:t>
            </a:r>
            <a:br>
              <a:rPr lang="en-US" sz="1050">
                <a:solidFill>
                  <a:srgbClr val="FFFFFF"/>
                </a:solidFill>
                <a:latin typeface="Arial" charset="0"/>
                <a:cs typeface="Arial" charset="0"/>
              </a:rPr>
            </a:br>
            <a:r>
              <a:rPr lang="en-US" sz="1050">
                <a:solidFill>
                  <a:srgbClr val="FFFFFF"/>
                </a:solidFill>
                <a:latin typeface="Arial" charset="0"/>
                <a:cs typeface="Arial" charset="0"/>
              </a:rPr>
              <a:t>Benefit of</a:t>
            </a:r>
            <a:br>
              <a:rPr lang="en-US" sz="1050">
                <a:solidFill>
                  <a:srgbClr val="FFFFFF"/>
                </a:solidFill>
                <a:latin typeface="Arial" charset="0"/>
                <a:cs typeface="Arial" charset="0"/>
              </a:rPr>
            </a:br>
            <a:r>
              <a:rPr lang="en-US" sz="1050">
                <a:solidFill>
                  <a:srgbClr val="FFFFFF"/>
                </a:solidFill>
                <a:latin typeface="Arial" charset="0"/>
                <a:cs typeface="Arial" charset="0"/>
              </a:rPr>
              <a:t>cardiac resyn-</a:t>
            </a:r>
            <a:br>
              <a:rPr lang="en-US" sz="1050">
                <a:solidFill>
                  <a:srgbClr val="FFFFFF"/>
                </a:solidFill>
                <a:latin typeface="Arial" charset="0"/>
                <a:cs typeface="Arial" charset="0"/>
              </a:rPr>
            </a:br>
            <a:r>
              <a:rPr lang="en-US" sz="1050">
                <a:solidFill>
                  <a:srgbClr val="FFFFFF"/>
                </a:solidFill>
                <a:latin typeface="Arial" charset="0"/>
                <a:cs typeface="Arial" charset="0"/>
              </a:rPr>
              <a:t>chronization</a:t>
            </a:r>
            <a:br>
              <a:rPr lang="en-US" sz="1050">
                <a:solidFill>
                  <a:srgbClr val="FFFFFF"/>
                </a:solidFill>
                <a:latin typeface="Arial" charset="0"/>
                <a:cs typeface="Arial" charset="0"/>
              </a:rPr>
            </a:br>
            <a:r>
              <a:rPr lang="en-US" sz="1050">
                <a:solidFill>
                  <a:srgbClr val="FFFFFF"/>
                </a:solidFill>
                <a:latin typeface="Arial" charset="0"/>
                <a:cs typeface="Arial" charset="0"/>
              </a:rPr>
              <a:t>therapy in</a:t>
            </a:r>
            <a:br>
              <a:rPr lang="en-US" sz="1050">
                <a:solidFill>
                  <a:srgbClr val="FFFFFF"/>
                </a:solidFill>
                <a:latin typeface="Arial" charset="0"/>
                <a:cs typeface="Arial" charset="0"/>
              </a:rPr>
            </a:br>
            <a:r>
              <a:rPr lang="en-US" sz="1050">
                <a:solidFill>
                  <a:srgbClr val="FFFFFF"/>
                </a:solidFill>
                <a:latin typeface="Arial" charset="0"/>
                <a:cs typeface="Arial" charset="0"/>
              </a:rPr>
              <a:t>heart failure</a:t>
            </a:r>
          </a:p>
          <a:p>
            <a:pPr algn="ctr">
              <a:lnSpc>
                <a:spcPct val="95000"/>
              </a:lnSpc>
            </a:pPr>
            <a:r>
              <a:rPr lang="en-US" sz="1050">
                <a:solidFill>
                  <a:srgbClr val="FFFFFF"/>
                </a:solidFill>
                <a:latin typeface="Arial" charset="0"/>
                <a:cs typeface="Arial" charset="0"/>
              </a:rPr>
              <a:t>demonstrated</a:t>
            </a:r>
          </a:p>
        </p:txBody>
      </p:sp>
      <p:sp>
        <p:nvSpPr>
          <p:cNvPr id="71752" name="TextBox 84"/>
          <p:cNvSpPr txBox="1">
            <a:spLocks noChangeArrowheads="1"/>
          </p:cNvSpPr>
          <p:nvPr/>
        </p:nvSpPr>
        <p:spPr bwMode="auto">
          <a:xfrm>
            <a:off x="6334696" y="3342587"/>
            <a:ext cx="781496" cy="939488"/>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a:solidFill>
                  <a:srgbClr val="FFFFFF"/>
                </a:solidFill>
                <a:latin typeface="Arial" charset="0"/>
                <a:cs typeface="Arial" charset="0"/>
              </a:rPr>
              <a:t>2002</a:t>
            </a:r>
            <a:br>
              <a:rPr lang="en-US" sz="1050">
                <a:solidFill>
                  <a:srgbClr val="FFFFFF"/>
                </a:solidFill>
                <a:latin typeface="Arial" charset="0"/>
                <a:cs typeface="Arial" charset="0"/>
              </a:rPr>
            </a:br>
            <a:r>
              <a:rPr lang="en-US" sz="1050">
                <a:solidFill>
                  <a:srgbClr val="FFFFFF"/>
                </a:solidFill>
                <a:latin typeface="Arial" charset="0"/>
                <a:cs typeface="Arial" charset="0"/>
              </a:rPr>
              <a:t>Efficacy of</a:t>
            </a:r>
            <a:br>
              <a:rPr lang="en-US" sz="1050">
                <a:solidFill>
                  <a:srgbClr val="FFFFFF"/>
                </a:solidFill>
                <a:latin typeface="Arial" charset="0"/>
                <a:cs typeface="Arial" charset="0"/>
              </a:rPr>
            </a:br>
            <a:r>
              <a:rPr lang="en-US" sz="1050">
                <a:solidFill>
                  <a:srgbClr val="FFFFFF"/>
                </a:solidFill>
                <a:latin typeface="Arial" charset="0"/>
                <a:cs typeface="Arial" charset="0"/>
              </a:rPr>
              <a:t>drug-eluting</a:t>
            </a:r>
            <a:br>
              <a:rPr lang="en-US" sz="1050">
                <a:solidFill>
                  <a:srgbClr val="FFFFFF"/>
                </a:solidFill>
                <a:latin typeface="Arial" charset="0"/>
                <a:cs typeface="Arial" charset="0"/>
              </a:rPr>
            </a:br>
            <a:r>
              <a:rPr lang="en-US" sz="1050">
                <a:solidFill>
                  <a:srgbClr val="FFFFFF"/>
                </a:solidFill>
                <a:latin typeface="Arial" charset="0"/>
                <a:cs typeface="Arial" charset="0"/>
              </a:rPr>
              <a:t>vs. bare-</a:t>
            </a:r>
            <a:br>
              <a:rPr lang="en-US" sz="1050">
                <a:solidFill>
                  <a:srgbClr val="FFFFFF"/>
                </a:solidFill>
                <a:latin typeface="Arial" charset="0"/>
                <a:cs typeface="Arial" charset="0"/>
              </a:rPr>
            </a:br>
            <a:r>
              <a:rPr lang="en-US" sz="1050">
                <a:solidFill>
                  <a:srgbClr val="FFFFFF"/>
                </a:solidFill>
                <a:latin typeface="Arial" charset="0"/>
                <a:cs typeface="Arial" charset="0"/>
              </a:rPr>
              <a:t>metal stents </a:t>
            </a:r>
            <a:br>
              <a:rPr lang="en-US" sz="1050">
                <a:solidFill>
                  <a:srgbClr val="FFFFFF"/>
                </a:solidFill>
                <a:latin typeface="Arial" charset="0"/>
                <a:cs typeface="Arial" charset="0"/>
              </a:rPr>
            </a:br>
            <a:r>
              <a:rPr lang="en-US" sz="1050">
                <a:solidFill>
                  <a:srgbClr val="FFFFFF"/>
                </a:solidFill>
                <a:latin typeface="Arial" charset="0"/>
                <a:cs typeface="Arial" charset="0"/>
              </a:rPr>
              <a:t>determined</a:t>
            </a:r>
          </a:p>
        </p:txBody>
      </p:sp>
      <p:sp>
        <p:nvSpPr>
          <p:cNvPr id="71753" name="TextBox 85"/>
          <p:cNvSpPr txBox="1">
            <a:spLocks noChangeArrowheads="1"/>
          </p:cNvSpPr>
          <p:nvPr/>
        </p:nvSpPr>
        <p:spPr bwMode="auto">
          <a:xfrm>
            <a:off x="5445268" y="3706125"/>
            <a:ext cx="377539"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1992</a:t>
            </a:r>
            <a:br>
              <a:rPr lang="en-US" b="0">
                <a:solidFill>
                  <a:srgbClr val="FFFFFF"/>
                </a:solidFill>
                <a:latin typeface="Arial" charset="0"/>
                <a:cs typeface="Arial" charset="0"/>
              </a:rPr>
            </a:br>
            <a:r>
              <a:rPr lang="en-US" b="0">
                <a:solidFill>
                  <a:srgbClr val="FFFFFF"/>
                </a:solidFill>
                <a:latin typeface="Arial" charset="0"/>
                <a:cs typeface="Arial" charset="0"/>
              </a:rPr>
              <a:t>SAVE</a:t>
            </a:r>
          </a:p>
        </p:txBody>
      </p:sp>
      <p:sp>
        <p:nvSpPr>
          <p:cNvPr id="71754" name="TextBox 90"/>
          <p:cNvSpPr txBox="1">
            <a:spLocks noChangeArrowheads="1"/>
          </p:cNvSpPr>
          <p:nvPr/>
        </p:nvSpPr>
        <p:spPr bwMode="auto">
          <a:xfrm>
            <a:off x="4647131" y="3413021"/>
            <a:ext cx="473509" cy="362407"/>
          </a:xfrm>
          <a:prstGeom prst="rect">
            <a:avLst/>
          </a:prstGeom>
          <a:noFill/>
          <a:ln w="9525">
            <a:solidFill>
              <a:srgbClr val="39536E"/>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1985</a:t>
            </a:r>
            <a:br>
              <a:rPr lang="en-US" b="0" dirty="0">
                <a:solidFill>
                  <a:srgbClr val="FFFFFF"/>
                </a:solidFill>
                <a:latin typeface="Arial" charset="0"/>
                <a:cs typeface="Arial" charset="0"/>
              </a:rPr>
            </a:br>
            <a:r>
              <a:rPr lang="en-US" b="0" dirty="0">
                <a:solidFill>
                  <a:srgbClr val="FFFFFF"/>
                </a:solidFill>
                <a:latin typeface="Arial" charset="0"/>
                <a:cs typeface="Arial" charset="0"/>
              </a:rPr>
              <a:t>TIMI 1</a:t>
            </a:r>
          </a:p>
        </p:txBody>
      </p:sp>
      <p:sp>
        <p:nvSpPr>
          <p:cNvPr id="71755" name="TextBox 91"/>
          <p:cNvSpPr txBox="1">
            <a:spLocks noChangeArrowheads="1"/>
          </p:cNvSpPr>
          <p:nvPr/>
        </p:nvSpPr>
        <p:spPr bwMode="auto">
          <a:xfrm>
            <a:off x="2085625" y="1332812"/>
            <a:ext cx="643638"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1962</a:t>
            </a:r>
            <a:br>
              <a:rPr lang="en-US" b="0">
                <a:solidFill>
                  <a:srgbClr val="FFFFFF"/>
                </a:solidFill>
                <a:latin typeface="Arial" charset="0"/>
                <a:cs typeface="Arial" charset="0"/>
              </a:rPr>
            </a:br>
            <a:r>
              <a:rPr lang="en-US" b="0">
                <a:solidFill>
                  <a:srgbClr val="FFFFFF"/>
                </a:solidFill>
                <a:latin typeface="Arial" charset="0"/>
                <a:cs typeface="Arial" charset="0"/>
              </a:rPr>
              <a:t>First beta-</a:t>
            </a:r>
          </a:p>
          <a:p>
            <a:r>
              <a:rPr lang="en-US" b="0">
                <a:solidFill>
                  <a:srgbClr val="FFFFFF"/>
                </a:solidFill>
                <a:latin typeface="Arial" charset="0"/>
                <a:cs typeface="Arial" charset="0"/>
              </a:rPr>
              <a:t>blocker</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(Black)</a:t>
            </a:r>
          </a:p>
        </p:txBody>
      </p:sp>
      <p:sp>
        <p:nvSpPr>
          <p:cNvPr id="71756" name="TextBox 93"/>
          <p:cNvSpPr txBox="1">
            <a:spLocks noChangeArrowheads="1"/>
          </p:cNvSpPr>
          <p:nvPr/>
        </p:nvSpPr>
        <p:spPr bwMode="auto">
          <a:xfrm>
            <a:off x="4289040" y="2525342"/>
            <a:ext cx="1438727"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1980</a:t>
            </a:r>
            <a:br>
              <a:rPr lang="en-US" b="0">
                <a:solidFill>
                  <a:srgbClr val="FFFFFF"/>
                </a:solidFill>
                <a:latin typeface="Arial" charset="0"/>
                <a:cs typeface="Arial" charset="0"/>
              </a:rPr>
            </a:br>
            <a:r>
              <a:rPr lang="en-US" b="0">
                <a:solidFill>
                  <a:srgbClr val="FFFFFF"/>
                </a:solidFill>
                <a:latin typeface="Arial" charset="0"/>
                <a:cs typeface="Arial" charset="0"/>
              </a:rPr>
              <a:t>First implantable</a:t>
            </a:r>
            <a:br>
              <a:rPr lang="en-US" b="0">
                <a:solidFill>
                  <a:srgbClr val="FFFFFF"/>
                </a:solidFill>
                <a:latin typeface="Arial" charset="0"/>
                <a:cs typeface="Arial" charset="0"/>
              </a:rPr>
            </a:br>
            <a:r>
              <a:rPr lang="en-US" b="0">
                <a:solidFill>
                  <a:srgbClr val="FFFFFF"/>
                </a:solidFill>
                <a:latin typeface="Arial" charset="0"/>
                <a:cs typeface="Arial" charset="0"/>
              </a:rPr>
              <a:t>cardioverter-defibrillator</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(Mirowski)</a:t>
            </a:r>
          </a:p>
        </p:txBody>
      </p:sp>
      <p:sp>
        <p:nvSpPr>
          <p:cNvPr id="71757" name="TextBox 94"/>
          <p:cNvSpPr txBox="1">
            <a:spLocks noChangeArrowheads="1"/>
          </p:cNvSpPr>
          <p:nvPr/>
        </p:nvSpPr>
        <p:spPr bwMode="auto">
          <a:xfrm>
            <a:off x="2798273" y="2105290"/>
            <a:ext cx="672492"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1969</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description</a:t>
            </a:r>
            <a:br>
              <a:rPr lang="en-US" b="0">
                <a:solidFill>
                  <a:srgbClr val="FFFFFF"/>
                </a:solidFill>
                <a:latin typeface="Arial" charset="0"/>
                <a:cs typeface="Arial" charset="0"/>
              </a:rPr>
            </a:br>
            <a:r>
              <a:rPr lang="en-US" b="0">
                <a:solidFill>
                  <a:srgbClr val="FFFFFF"/>
                </a:solidFill>
                <a:latin typeface="Arial" charset="0"/>
                <a:cs typeface="Arial" charset="0"/>
              </a:rPr>
              <a:t>of CABG</a:t>
            </a:r>
          </a:p>
          <a:p>
            <a:r>
              <a:rPr lang="en-US" b="0">
                <a:solidFill>
                  <a:srgbClr val="FFFFFF"/>
                </a:solidFill>
                <a:latin typeface="Arial" charset="0"/>
                <a:cs typeface="Arial" charset="0"/>
              </a:rPr>
              <a:t>(Favaloro)</a:t>
            </a:r>
          </a:p>
        </p:txBody>
      </p:sp>
      <p:sp>
        <p:nvSpPr>
          <p:cNvPr id="71758" name="TextBox 97"/>
          <p:cNvSpPr txBox="1">
            <a:spLocks noChangeArrowheads="1"/>
          </p:cNvSpPr>
          <p:nvPr/>
        </p:nvSpPr>
        <p:spPr bwMode="auto">
          <a:xfrm>
            <a:off x="3587454" y="1415362"/>
            <a:ext cx="632417" cy="1092992"/>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1976</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HMG CoA</a:t>
            </a:r>
          </a:p>
          <a:p>
            <a:r>
              <a:rPr lang="en-US" b="0">
                <a:solidFill>
                  <a:srgbClr val="FFFFFF"/>
                </a:solidFill>
                <a:latin typeface="Arial" charset="0"/>
                <a:cs typeface="Arial" charset="0"/>
              </a:rPr>
              <a:t>reductase</a:t>
            </a:r>
            <a:br>
              <a:rPr lang="en-US" b="0">
                <a:solidFill>
                  <a:srgbClr val="FFFFFF"/>
                </a:solidFill>
                <a:latin typeface="Arial" charset="0"/>
                <a:cs typeface="Arial" charset="0"/>
              </a:rPr>
            </a:br>
            <a:r>
              <a:rPr lang="en-US" b="0">
                <a:solidFill>
                  <a:srgbClr val="FFFFFF"/>
                </a:solidFill>
                <a:latin typeface="Arial" charset="0"/>
                <a:cs typeface="Arial" charset="0"/>
              </a:rPr>
              <a:t>inhibitor</a:t>
            </a:r>
            <a:br>
              <a:rPr lang="en-US" b="0">
                <a:solidFill>
                  <a:srgbClr val="FFFFFF"/>
                </a:solidFill>
                <a:latin typeface="Arial" charset="0"/>
                <a:cs typeface="Arial" charset="0"/>
              </a:rPr>
            </a:br>
            <a:r>
              <a:rPr lang="en-US" b="0">
                <a:solidFill>
                  <a:srgbClr val="FFFFFF"/>
                </a:solidFill>
                <a:latin typeface="Arial" charset="0"/>
                <a:cs typeface="Arial" charset="0"/>
              </a:rPr>
              <a:t>described</a:t>
            </a:r>
            <a:br>
              <a:rPr lang="en-US" b="0">
                <a:solidFill>
                  <a:srgbClr val="FFFFFF"/>
                </a:solidFill>
                <a:latin typeface="Arial" charset="0"/>
                <a:cs typeface="Arial" charset="0"/>
              </a:rPr>
            </a:br>
            <a:r>
              <a:rPr lang="en-US" b="0">
                <a:solidFill>
                  <a:srgbClr val="FFFFFF"/>
                </a:solidFill>
                <a:latin typeface="Arial" charset="0"/>
                <a:cs typeface="Arial" charset="0"/>
              </a:rPr>
              <a:t>(Endo)</a:t>
            </a:r>
          </a:p>
        </p:txBody>
      </p:sp>
      <p:sp>
        <p:nvSpPr>
          <p:cNvPr id="71759" name="TextBox 101"/>
          <p:cNvSpPr txBox="1">
            <a:spLocks noChangeArrowheads="1"/>
          </p:cNvSpPr>
          <p:nvPr/>
        </p:nvSpPr>
        <p:spPr bwMode="auto">
          <a:xfrm>
            <a:off x="1871395" y="2275787"/>
            <a:ext cx="462498" cy="632481"/>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1961</a:t>
            </a:r>
            <a:br>
              <a:rPr lang="en-US" b="0">
                <a:solidFill>
                  <a:srgbClr val="FFFFFF"/>
                </a:solidFill>
                <a:latin typeface="Arial" charset="0"/>
                <a:cs typeface="Arial" charset="0"/>
              </a:rPr>
            </a:br>
            <a:r>
              <a:rPr lang="en-US" b="0">
                <a:solidFill>
                  <a:srgbClr val="FFFFFF"/>
                </a:solidFill>
                <a:latin typeface="Arial" charset="0"/>
                <a:cs typeface="Arial" charset="0"/>
              </a:rPr>
              <a:t>Risk</a:t>
            </a:r>
            <a:br>
              <a:rPr lang="en-US" b="0">
                <a:solidFill>
                  <a:srgbClr val="FFFFFF"/>
                </a:solidFill>
                <a:latin typeface="Arial" charset="0"/>
                <a:cs typeface="Arial" charset="0"/>
              </a:rPr>
            </a:br>
            <a:r>
              <a:rPr lang="en-US" b="0">
                <a:solidFill>
                  <a:srgbClr val="FFFFFF"/>
                </a:solidFill>
                <a:latin typeface="Arial" charset="0"/>
                <a:cs typeface="Arial" charset="0"/>
              </a:rPr>
              <a:t>factors</a:t>
            </a:r>
            <a:br>
              <a:rPr lang="en-US" b="0">
                <a:solidFill>
                  <a:srgbClr val="FFFFFF"/>
                </a:solidFill>
                <a:latin typeface="Arial" charset="0"/>
                <a:cs typeface="Arial" charset="0"/>
              </a:rPr>
            </a:br>
            <a:r>
              <a:rPr lang="en-US" b="0">
                <a:solidFill>
                  <a:srgbClr val="FFFFFF"/>
                </a:solidFill>
                <a:latin typeface="Arial" charset="0"/>
                <a:cs typeface="Arial" charset="0"/>
              </a:rPr>
              <a:t>defined</a:t>
            </a:r>
          </a:p>
        </p:txBody>
      </p:sp>
      <p:sp>
        <p:nvSpPr>
          <p:cNvPr id="71760" name="TextBox 103"/>
          <p:cNvSpPr txBox="1">
            <a:spLocks noChangeArrowheads="1"/>
          </p:cNvSpPr>
          <p:nvPr/>
        </p:nvSpPr>
        <p:spPr bwMode="auto">
          <a:xfrm>
            <a:off x="1119595" y="1413775"/>
            <a:ext cx="815160"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1958</a:t>
            </a:r>
            <a:br>
              <a:rPr lang="en-US" b="0" dirty="0">
                <a:solidFill>
                  <a:srgbClr val="FFFFFF"/>
                </a:solidFill>
                <a:latin typeface="Arial" charset="0"/>
                <a:cs typeface="Arial" charset="0"/>
              </a:rPr>
            </a:br>
            <a:r>
              <a:rPr lang="en-US" b="0" dirty="0">
                <a:solidFill>
                  <a:srgbClr val="FFFFFF"/>
                </a:solidFill>
                <a:latin typeface="Arial" charset="0"/>
                <a:cs typeface="Arial" charset="0"/>
              </a:rPr>
              <a:t>Coronary</a:t>
            </a:r>
            <a:br>
              <a:rPr lang="en-US" b="0" dirty="0">
                <a:solidFill>
                  <a:srgbClr val="FFFFFF"/>
                </a:solidFill>
                <a:latin typeface="Arial" charset="0"/>
                <a:cs typeface="Arial" charset="0"/>
              </a:rPr>
            </a:br>
            <a:r>
              <a:rPr lang="en-US" b="0" dirty="0">
                <a:solidFill>
                  <a:srgbClr val="FFFFFF"/>
                </a:solidFill>
                <a:latin typeface="Arial" charset="0"/>
                <a:cs typeface="Arial" charset="0"/>
              </a:rPr>
              <a:t>arteriography</a:t>
            </a:r>
          </a:p>
          <a:p>
            <a:r>
              <a:rPr lang="en-US" b="0" dirty="0">
                <a:solidFill>
                  <a:srgbClr val="FFFFFF"/>
                </a:solidFill>
                <a:latin typeface="Arial" charset="0"/>
                <a:cs typeface="Arial" charset="0"/>
              </a:rPr>
              <a:t>Developed</a:t>
            </a:r>
            <a:br>
              <a:rPr lang="en-US" b="0" dirty="0">
                <a:solidFill>
                  <a:srgbClr val="FFFFFF"/>
                </a:solidFill>
                <a:latin typeface="Arial" charset="0"/>
                <a:cs typeface="Arial" charset="0"/>
              </a:rPr>
            </a:br>
            <a:r>
              <a:rPr lang="en-US" b="0" dirty="0">
                <a:solidFill>
                  <a:srgbClr val="FFFFFF"/>
                </a:solidFill>
                <a:latin typeface="Arial" charset="0"/>
                <a:cs typeface="Arial" charset="0"/>
              </a:rPr>
              <a:t>(</a:t>
            </a:r>
            <a:r>
              <a:rPr lang="en-US" b="0" dirty="0" err="1">
                <a:solidFill>
                  <a:srgbClr val="FFFFFF"/>
                </a:solidFill>
                <a:latin typeface="Arial" charset="0"/>
                <a:cs typeface="Arial" charset="0"/>
              </a:rPr>
              <a:t>Sones</a:t>
            </a:r>
            <a:r>
              <a:rPr lang="en-US" b="0" dirty="0">
                <a:solidFill>
                  <a:srgbClr val="FFFFFF"/>
                </a:solidFill>
                <a:latin typeface="Arial" charset="0"/>
                <a:cs typeface="Arial" charset="0"/>
              </a:rPr>
              <a:t>)</a:t>
            </a:r>
          </a:p>
        </p:txBody>
      </p:sp>
      <p:sp>
        <p:nvSpPr>
          <p:cNvPr id="82" name="Title 1">
            <a:extLst>
              <a:ext uri="{FF2B5EF4-FFF2-40B4-BE49-F238E27FC236}">
                <a16:creationId xmlns:a16="http://schemas.microsoft.com/office/drawing/2014/main" id="{B2A77243-5B12-42C3-9DF6-C5C9458646EE}"/>
              </a:ext>
            </a:extLst>
          </p:cNvPr>
          <p:cNvSpPr txBox="1">
            <a:spLocks/>
          </p:cNvSpPr>
          <p:nvPr/>
        </p:nvSpPr>
        <p:spPr>
          <a:xfrm>
            <a:off x="123825" y="85239"/>
            <a:ext cx="8896350" cy="755650"/>
          </a:xfrm>
          <a:prstGeom prst="rect">
            <a:avLst/>
          </a:prstGeom>
          <a:noFill/>
          <a:ln/>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sz="3200" kern="0">
                <a:effectLst/>
              </a:rPr>
              <a:t>Tỷ lệ tử vong do bệnh lý tim mạch đã giảm đáng kể với sự phát triển của KHKT </a:t>
            </a:r>
            <a:endParaRPr lang="en-US" sz="3200" kern="0" dirty="0">
              <a:effectLst/>
            </a:endParaRPr>
          </a:p>
        </p:txBody>
      </p:sp>
    </p:spTree>
    <p:extLst>
      <p:ext uri="{BB962C8B-B14F-4D97-AF65-F5344CB8AC3E}">
        <p14:creationId xmlns:p14="http://schemas.microsoft.com/office/powerpoint/2010/main" val="1806688259"/>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111760" y="1181047"/>
            <a:ext cx="8930640" cy="5080000"/>
          </a:xfrm>
          <a:prstGeom prst="rect">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800" b="1" i="1">
              <a:solidFill>
                <a:srgbClr val="FFCC99"/>
              </a:solidFill>
              <a:effectLst>
                <a:outerShdw blurRad="38100" dist="38100" dir="2700000" algn="tl">
                  <a:srgbClr val="000000">
                    <a:alpha val="43137"/>
                  </a:srgbClr>
                </a:outerShdw>
              </a:effectLst>
              <a:latin typeface="Arial" charset="0"/>
              <a:ea typeface="ヒラギノ角ゴ Pro W3" pitchFamily="-76" charset="-128"/>
              <a:cs typeface="Arial" charset="0"/>
            </a:endParaRPr>
          </a:p>
        </p:txBody>
      </p:sp>
      <p:sp>
        <p:nvSpPr>
          <p:cNvPr id="4" name="Rectangle 3"/>
          <p:cNvSpPr/>
          <p:nvPr/>
        </p:nvSpPr>
        <p:spPr>
          <a:xfrm>
            <a:off x="2366949" y="6447155"/>
            <a:ext cx="4402167" cy="307777"/>
          </a:xfrm>
          <a:prstGeom prst="rect">
            <a:avLst/>
          </a:prstGeom>
        </p:spPr>
        <p:txBody>
          <a:bodyPr wrap="none">
            <a:spAutoFit/>
          </a:bodyPr>
          <a:lstStyle/>
          <a:p>
            <a:pPr algn="ctr"/>
            <a:r>
              <a:rPr lang="en-US" sz="1400" b="1" dirty="0">
                <a:solidFill>
                  <a:srgbClr val="FFFFFF"/>
                </a:solidFill>
                <a:effectLst>
                  <a:outerShdw blurRad="38100" dist="38100" dir="2700000" algn="tl">
                    <a:srgbClr val="000000"/>
                  </a:outerShdw>
                </a:effectLst>
                <a:latin typeface="Arial" charset="0"/>
                <a:cs typeface="Arial" charset="0"/>
              </a:rPr>
              <a:t>Nabel </a:t>
            </a:r>
            <a:r>
              <a:rPr lang="en-US" sz="1400" b="1" dirty="0" err="1">
                <a:solidFill>
                  <a:srgbClr val="FFFFFF"/>
                </a:solidFill>
                <a:effectLst>
                  <a:outerShdw blurRad="38100" dist="38100" dir="2700000" algn="tl">
                    <a:srgbClr val="000000"/>
                  </a:outerShdw>
                </a:effectLst>
                <a:latin typeface="Arial" charset="0"/>
                <a:cs typeface="Arial" charset="0"/>
              </a:rPr>
              <a:t>EG</a:t>
            </a:r>
            <a:r>
              <a:rPr lang="en-US" sz="1400" b="1" dirty="0">
                <a:solidFill>
                  <a:srgbClr val="FFFFFF"/>
                </a:solidFill>
                <a:effectLst>
                  <a:outerShdw blurRad="38100" dist="38100" dir="2700000" algn="tl">
                    <a:srgbClr val="000000"/>
                  </a:outerShdw>
                </a:effectLst>
                <a:latin typeface="Arial" charset="0"/>
                <a:cs typeface="Arial" charset="0"/>
              </a:rPr>
              <a:t> and Braunwald E. </a:t>
            </a:r>
            <a:r>
              <a:rPr lang="en-US" sz="1400" b="1">
                <a:solidFill>
                  <a:srgbClr val="FFFFFF"/>
                </a:solidFill>
                <a:effectLst>
                  <a:outerShdw blurRad="38100" dist="38100" dir="2700000" algn="tl">
                    <a:srgbClr val="000000"/>
                  </a:outerShdw>
                </a:effectLst>
                <a:latin typeface="Arial" charset="0"/>
                <a:cs typeface="Arial" charset="0"/>
              </a:rPr>
              <a:t>NEJM 2012;366:54-63</a:t>
            </a:r>
            <a:endParaRPr lang="en-US" sz="1400" b="1" dirty="0">
              <a:solidFill>
                <a:srgbClr val="FFFFFF"/>
              </a:solidFill>
              <a:effectLst>
                <a:outerShdw blurRad="38100" dist="38100" dir="2700000" algn="tl">
                  <a:srgbClr val="000000"/>
                </a:outerShdw>
              </a:effectLst>
              <a:latin typeface="Arial" charset="0"/>
              <a:cs typeface="Arial" charset="0"/>
            </a:endParaRPr>
          </a:p>
        </p:txBody>
      </p:sp>
      <p:sp>
        <p:nvSpPr>
          <p:cNvPr id="71684" name="TextBox 8"/>
          <p:cNvSpPr txBox="1">
            <a:spLocks noChangeArrowheads="1"/>
          </p:cNvSpPr>
          <p:nvPr/>
        </p:nvSpPr>
        <p:spPr bwMode="auto">
          <a:xfrm>
            <a:off x="4635133" y="5898462"/>
            <a:ext cx="542072" cy="307777"/>
          </a:xfrm>
          <a:prstGeom prst="rect">
            <a:avLst/>
          </a:prstGeom>
          <a:noFill/>
          <a:ln w="9525">
            <a:noFill/>
            <a:miter lim="800000"/>
            <a:headEnd/>
            <a:tailEnd/>
          </a:ln>
        </p:spPr>
        <p:txBody>
          <a:bodyPr wrap="none" lIns="0" tIns="0" rIns="0" bIns="0">
            <a:spAutoFit/>
          </a:bodyPr>
          <a:lstStyle/>
          <a:p>
            <a:pPr algn="ctr"/>
            <a:r>
              <a:rPr lang="en-US" sz="2000" b="1">
                <a:solidFill>
                  <a:srgbClr val="FDE25E"/>
                </a:solidFill>
                <a:latin typeface="Arial" charset="0"/>
                <a:cs typeface="Arial" charset="0"/>
              </a:rPr>
              <a:t>Year</a:t>
            </a:r>
          </a:p>
        </p:txBody>
      </p:sp>
      <p:sp>
        <p:nvSpPr>
          <p:cNvPr id="71685" name="TextBox 9"/>
          <p:cNvSpPr txBox="1">
            <a:spLocks noChangeArrowheads="1"/>
          </p:cNvSpPr>
          <p:nvPr/>
        </p:nvSpPr>
        <p:spPr bwMode="auto">
          <a:xfrm rot="-5400000">
            <a:off x="-1309998" y="3778762"/>
            <a:ext cx="3347071" cy="276999"/>
          </a:xfrm>
          <a:prstGeom prst="rect">
            <a:avLst/>
          </a:prstGeom>
          <a:noFill/>
          <a:ln w="9525">
            <a:noFill/>
            <a:miter lim="800000"/>
            <a:headEnd/>
            <a:tailEnd/>
          </a:ln>
        </p:spPr>
        <p:txBody>
          <a:bodyPr wrap="none" lIns="0" tIns="0" rIns="0" bIns="0">
            <a:spAutoFit/>
          </a:bodyPr>
          <a:lstStyle/>
          <a:p>
            <a:pPr algn="ctr"/>
            <a:r>
              <a:rPr lang="en-US" sz="1800" b="1" dirty="0">
                <a:solidFill>
                  <a:srgbClr val="FDE25E"/>
                </a:solidFill>
                <a:latin typeface="Arial" charset="0"/>
                <a:cs typeface="Arial" charset="0"/>
              </a:rPr>
              <a:t>Deaths per 100,000 population</a:t>
            </a:r>
          </a:p>
        </p:txBody>
      </p:sp>
      <p:sp>
        <p:nvSpPr>
          <p:cNvPr id="71686" name="TextBox 10"/>
          <p:cNvSpPr txBox="1">
            <a:spLocks noChangeArrowheads="1"/>
          </p:cNvSpPr>
          <p:nvPr/>
        </p:nvSpPr>
        <p:spPr bwMode="auto">
          <a:xfrm>
            <a:off x="674198" y="22156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600</a:t>
            </a:r>
          </a:p>
        </p:txBody>
      </p:sp>
      <p:sp>
        <p:nvSpPr>
          <p:cNvPr id="71687" name="TextBox 14"/>
          <p:cNvSpPr txBox="1">
            <a:spLocks noChangeArrowheads="1"/>
          </p:cNvSpPr>
          <p:nvPr/>
        </p:nvSpPr>
        <p:spPr bwMode="auto">
          <a:xfrm>
            <a:off x="674198" y="2749090"/>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500</a:t>
            </a:r>
          </a:p>
        </p:txBody>
      </p:sp>
      <p:sp>
        <p:nvSpPr>
          <p:cNvPr id="71688" name="TextBox 16"/>
          <p:cNvSpPr txBox="1">
            <a:spLocks noChangeArrowheads="1"/>
          </p:cNvSpPr>
          <p:nvPr/>
        </p:nvSpPr>
        <p:spPr bwMode="auto">
          <a:xfrm>
            <a:off x="674198" y="3272965"/>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400</a:t>
            </a:r>
          </a:p>
        </p:txBody>
      </p:sp>
      <p:sp>
        <p:nvSpPr>
          <p:cNvPr id="71689" name="TextBox 18"/>
          <p:cNvSpPr txBox="1">
            <a:spLocks noChangeArrowheads="1"/>
          </p:cNvSpPr>
          <p:nvPr/>
        </p:nvSpPr>
        <p:spPr bwMode="auto">
          <a:xfrm>
            <a:off x="674198" y="38103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300</a:t>
            </a:r>
          </a:p>
        </p:txBody>
      </p:sp>
      <p:sp>
        <p:nvSpPr>
          <p:cNvPr id="71690" name="TextBox 20"/>
          <p:cNvSpPr txBox="1">
            <a:spLocks noChangeArrowheads="1"/>
          </p:cNvSpPr>
          <p:nvPr/>
        </p:nvSpPr>
        <p:spPr bwMode="auto">
          <a:xfrm>
            <a:off x="674198" y="4343734"/>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200</a:t>
            </a:r>
          </a:p>
        </p:txBody>
      </p:sp>
      <p:sp>
        <p:nvSpPr>
          <p:cNvPr id="71691" name="TextBox 22"/>
          <p:cNvSpPr txBox="1">
            <a:spLocks noChangeArrowheads="1"/>
          </p:cNvSpPr>
          <p:nvPr/>
        </p:nvSpPr>
        <p:spPr bwMode="auto">
          <a:xfrm>
            <a:off x="674198" y="4872372"/>
            <a:ext cx="298160" cy="215444"/>
          </a:xfrm>
          <a:prstGeom prst="rect">
            <a:avLst/>
          </a:prstGeom>
          <a:noFill/>
          <a:ln w="9525">
            <a:noFill/>
            <a:miter lim="800000"/>
            <a:headEnd/>
            <a:tailEnd/>
          </a:ln>
        </p:spPr>
        <p:txBody>
          <a:bodyPr wrap="none" lIns="0" tIns="0" rIns="0" bIns="0" anchor="ctr">
            <a:spAutoFit/>
          </a:bodyPr>
          <a:lstStyle/>
          <a:p>
            <a:pPr algn="ctr"/>
            <a:r>
              <a:rPr lang="en-US" sz="1400">
                <a:solidFill>
                  <a:srgbClr val="FFFFFF"/>
                </a:solidFill>
                <a:latin typeface="Arial" charset="0"/>
                <a:cs typeface="Arial" charset="0"/>
              </a:rPr>
              <a:t>100</a:t>
            </a:r>
          </a:p>
        </p:txBody>
      </p:sp>
      <p:sp>
        <p:nvSpPr>
          <p:cNvPr id="71692" name="TextBox 24"/>
          <p:cNvSpPr txBox="1">
            <a:spLocks noChangeArrowheads="1"/>
          </p:cNvSpPr>
          <p:nvPr/>
        </p:nvSpPr>
        <p:spPr bwMode="auto">
          <a:xfrm>
            <a:off x="858516" y="5404978"/>
            <a:ext cx="99386" cy="215444"/>
          </a:xfrm>
          <a:prstGeom prst="rect">
            <a:avLst/>
          </a:prstGeom>
          <a:noFill/>
          <a:ln w="9525">
            <a:noFill/>
            <a:miter lim="800000"/>
            <a:headEnd/>
            <a:tailEnd/>
          </a:ln>
        </p:spPr>
        <p:txBody>
          <a:bodyPr wrap="none" lIns="0" tIns="0" rIns="0" bIns="0" anchor="ctr">
            <a:spAutoFit/>
          </a:bodyPr>
          <a:lstStyle/>
          <a:p>
            <a:pPr algn="ctr"/>
            <a:r>
              <a:rPr lang="en-US" sz="1400" dirty="0">
                <a:solidFill>
                  <a:srgbClr val="FFFFFF"/>
                </a:solidFill>
                <a:latin typeface="Arial" charset="0"/>
                <a:cs typeface="Arial" charset="0"/>
              </a:rPr>
              <a:t>0</a:t>
            </a:r>
          </a:p>
        </p:txBody>
      </p:sp>
      <p:sp>
        <p:nvSpPr>
          <p:cNvPr id="71693" name="TextBox 28"/>
          <p:cNvSpPr txBox="1">
            <a:spLocks noChangeArrowheads="1"/>
          </p:cNvSpPr>
          <p:nvPr/>
        </p:nvSpPr>
        <p:spPr bwMode="auto">
          <a:xfrm>
            <a:off x="8423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1950</a:t>
            </a:r>
          </a:p>
        </p:txBody>
      </p:sp>
      <p:sp>
        <p:nvSpPr>
          <p:cNvPr id="71694" name="TextBox 30"/>
          <p:cNvSpPr txBox="1">
            <a:spLocks noChangeArrowheads="1"/>
          </p:cNvSpPr>
          <p:nvPr/>
        </p:nvSpPr>
        <p:spPr bwMode="auto">
          <a:xfrm>
            <a:off x="1930580"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1960</a:t>
            </a:r>
          </a:p>
        </p:txBody>
      </p:sp>
      <p:sp>
        <p:nvSpPr>
          <p:cNvPr id="71695" name="TextBox 32"/>
          <p:cNvSpPr txBox="1">
            <a:spLocks noChangeArrowheads="1"/>
          </p:cNvSpPr>
          <p:nvPr/>
        </p:nvSpPr>
        <p:spPr bwMode="auto">
          <a:xfrm>
            <a:off x="3018811"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1970</a:t>
            </a:r>
          </a:p>
        </p:txBody>
      </p:sp>
      <p:sp>
        <p:nvSpPr>
          <p:cNvPr id="71696" name="TextBox 34"/>
          <p:cNvSpPr txBox="1">
            <a:spLocks noChangeArrowheads="1"/>
          </p:cNvSpPr>
          <p:nvPr/>
        </p:nvSpPr>
        <p:spPr bwMode="auto">
          <a:xfrm>
            <a:off x="41030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1980</a:t>
            </a:r>
          </a:p>
        </p:txBody>
      </p:sp>
      <p:sp>
        <p:nvSpPr>
          <p:cNvPr id="71697" name="TextBox 36"/>
          <p:cNvSpPr txBox="1">
            <a:spLocks noChangeArrowheads="1"/>
          </p:cNvSpPr>
          <p:nvPr/>
        </p:nvSpPr>
        <p:spPr bwMode="auto">
          <a:xfrm>
            <a:off x="5185749"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1990</a:t>
            </a:r>
          </a:p>
        </p:txBody>
      </p:sp>
      <p:sp>
        <p:nvSpPr>
          <p:cNvPr id="71698" name="TextBox 38"/>
          <p:cNvSpPr txBox="1">
            <a:spLocks noChangeArrowheads="1"/>
          </p:cNvSpPr>
          <p:nvPr/>
        </p:nvSpPr>
        <p:spPr bwMode="auto">
          <a:xfrm>
            <a:off x="6274774"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2000</a:t>
            </a:r>
          </a:p>
        </p:txBody>
      </p:sp>
      <p:sp>
        <p:nvSpPr>
          <p:cNvPr id="71699" name="TextBox 41"/>
          <p:cNvSpPr txBox="1">
            <a:spLocks noChangeArrowheads="1"/>
          </p:cNvSpPr>
          <p:nvPr/>
        </p:nvSpPr>
        <p:spPr bwMode="auto">
          <a:xfrm>
            <a:off x="73590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2010</a:t>
            </a:r>
          </a:p>
        </p:txBody>
      </p:sp>
      <p:grpSp>
        <p:nvGrpSpPr>
          <p:cNvPr id="71700" name="Group 45077"/>
          <p:cNvGrpSpPr>
            <a:grpSpLocks/>
          </p:cNvGrpSpPr>
          <p:nvPr/>
        </p:nvGrpSpPr>
        <p:grpSpPr bwMode="auto">
          <a:xfrm>
            <a:off x="996950" y="2317062"/>
            <a:ext cx="7686675" cy="3268663"/>
            <a:chOff x="996231" y="2365955"/>
            <a:chExt cx="7687926" cy="3268266"/>
          </a:xfrm>
        </p:grpSpPr>
        <p:cxnSp>
          <p:nvCxnSpPr>
            <p:cNvPr id="71701" name="Straight Connector 4"/>
            <p:cNvCxnSpPr>
              <a:cxnSpLocks noChangeShapeType="1"/>
            </p:cNvCxnSpPr>
            <p:nvPr/>
          </p:nvCxnSpPr>
          <p:spPr bwMode="auto">
            <a:xfrm>
              <a:off x="1069383" y="2365955"/>
              <a:ext cx="0" cy="3200400"/>
            </a:xfrm>
            <a:prstGeom prst="line">
              <a:avLst/>
            </a:prstGeom>
            <a:noFill/>
            <a:ln w="28575" algn="ctr">
              <a:solidFill>
                <a:schemeClr val="tx1"/>
              </a:solidFill>
              <a:round/>
              <a:headEnd/>
              <a:tailEnd/>
            </a:ln>
          </p:spPr>
        </p:cxnSp>
        <p:cxnSp>
          <p:nvCxnSpPr>
            <p:cNvPr id="71702" name="Straight Connector 7"/>
            <p:cNvCxnSpPr>
              <a:cxnSpLocks noChangeShapeType="1"/>
            </p:cNvCxnSpPr>
            <p:nvPr/>
          </p:nvCxnSpPr>
          <p:spPr bwMode="auto">
            <a:xfrm>
              <a:off x="996231" y="2371241"/>
              <a:ext cx="73152" cy="0"/>
            </a:xfrm>
            <a:prstGeom prst="line">
              <a:avLst/>
            </a:prstGeom>
            <a:noFill/>
            <a:ln w="28575" algn="ctr">
              <a:solidFill>
                <a:schemeClr val="tx1"/>
              </a:solidFill>
              <a:round/>
              <a:headEnd/>
              <a:tailEnd/>
            </a:ln>
          </p:spPr>
        </p:cxnSp>
        <p:cxnSp>
          <p:nvCxnSpPr>
            <p:cNvPr id="71703" name="Straight Connector 13"/>
            <p:cNvCxnSpPr>
              <a:cxnSpLocks noChangeShapeType="1"/>
            </p:cNvCxnSpPr>
            <p:nvPr/>
          </p:nvCxnSpPr>
          <p:spPr bwMode="auto">
            <a:xfrm>
              <a:off x="996231" y="2905081"/>
              <a:ext cx="73152" cy="0"/>
            </a:xfrm>
            <a:prstGeom prst="line">
              <a:avLst/>
            </a:prstGeom>
            <a:noFill/>
            <a:ln w="28575" algn="ctr">
              <a:solidFill>
                <a:schemeClr val="tx1"/>
              </a:solidFill>
              <a:round/>
              <a:headEnd/>
              <a:tailEnd/>
            </a:ln>
          </p:spPr>
        </p:cxnSp>
        <p:cxnSp>
          <p:nvCxnSpPr>
            <p:cNvPr id="71704" name="Straight Connector 15"/>
            <p:cNvCxnSpPr>
              <a:cxnSpLocks noChangeShapeType="1"/>
            </p:cNvCxnSpPr>
            <p:nvPr/>
          </p:nvCxnSpPr>
          <p:spPr bwMode="auto">
            <a:xfrm>
              <a:off x="996231" y="3429000"/>
              <a:ext cx="73152" cy="0"/>
            </a:xfrm>
            <a:prstGeom prst="line">
              <a:avLst/>
            </a:prstGeom>
            <a:noFill/>
            <a:ln w="28575" algn="ctr">
              <a:solidFill>
                <a:schemeClr val="tx1"/>
              </a:solidFill>
              <a:round/>
              <a:headEnd/>
              <a:tailEnd/>
            </a:ln>
          </p:spPr>
        </p:cxnSp>
        <p:cxnSp>
          <p:nvCxnSpPr>
            <p:cNvPr id="71705" name="Straight Connector 17"/>
            <p:cNvCxnSpPr>
              <a:cxnSpLocks noChangeShapeType="1"/>
            </p:cNvCxnSpPr>
            <p:nvPr/>
          </p:nvCxnSpPr>
          <p:spPr bwMode="auto">
            <a:xfrm>
              <a:off x="996231" y="3966155"/>
              <a:ext cx="73152" cy="0"/>
            </a:xfrm>
            <a:prstGeom prst="line">
              <a:avLst/>
            </a:prstGeom>
            <a:noFill/>
            <a:ln w="28575" algn="ctr">
              <a:solidFill>
                <a:schemeClr val="tx1"/>
              </a:solidFill>
              <a:round/>
              <a:headEnd/>
              <a:tailEnd/>
            </a:ln>
          </p:spPr>
        </p:cxnSp>
        <p:cxnSp>
          <p:nvCxnSpPr>
            <p:cNvPr id="71706" name="Straight Connector 19"/>
            <p:cNvCxnSpPr>
              <a:cxnSpLocks noChangeShapeType="1"/>
            </p:cNvCxnSpPr>
            <p:nvPr/>
          </p:nvCxnSpPr>
          <p:spPr bwMode="auto">
            <a:xfrm>
              <a:off x="996231" y="4499995"/>
              <a:ext cx="73152" cy="0"/>
            </a:xfrm>
            <a:prstGeom prst="line">
              <a:avLst/>
            </a:prstGeom>
            <a:noFill/>
            <a:ln w="28575" algn="ctr">
              <a:solidFill>
                <a:schemeClr val="tx1"/>
              </a:solidFill>
              <a:round/>
              <a:headEnd/>
              <a:tailEnd/>
            </a:ln>
          </p:spPr>
        </p:cxnSp>
        <p:cxnSp>
          <p:nvCxnSpPr>
            <p:cNvPr id="71707" name="Straight Connector 21"/>
            <p:cNvCxnSpPr>
              <a:cxnSpLocks noChangeShapeType="1"/>
            </p:cNvCxnSpPr>
            <p:nvPr/>
          </p:nvCxnSpPr>
          <p:spPr bwMode="auto">
            <a:xfrm>
              <a:off x="996231" y="5028660"/>
              <a:ext cx="73152" cy="0"/>
            </a:xfrm>
            <a:prstGeom prst="line">
              <a:avLst/>
            </a:prstGeom>
            <a:noFill/>
            <a:ln w="28575" algn="ctr">
              <a:solidFill>
                <a:schemeClr val="tx1"/>
              </a:solidFill>
              <a:round/>
              <a:headEnd/>
              <a:tailEnd/>
            </a:ln>
          </p:spPr>
        </p:cxnSp>
        <p:cxnSp>
          <p:nvCxnSpPr>
            <p:cNvPr id="71708" name="Straight Connector 23"/>
            <p:cNvCxnSpPr>
              <a:cxnSpLocks noChangeShapeType="1"/>
            </p:cNvCxnSpPr>
            <p:nvPr/>
          </p:nvCxnSpPr>
          <p:spPr bwMode="auto">
            <a:xfrm>
              <a:off x="996231" y="5561069"/>
              <a:ext cx="73152" cy="0"/>
            </a:xfrm>
            <a:prstGeom prst="line">
              <a:avLst/>
            </a:prstGeom>
            <a:noFill/>
            <a:ln w="28575" algn="ctr">
              <a:solidFill>
                <a:schemeClr val="tx1"/>
              </a:solidFill>
              <a:round/>
              <a:headEnd/>
              <a:tailEnd/>
            </a:ln>
          </p:spPr>
        </p:cxnSp>
        <p:cxnSp>
          <p:nvCxnSpPr>
            <p:cNvPr id="71709" name="Straight Connector 25"/>
            <p:cNvCxnSpPr>
              <a:cxnSpLocks noChangeShapeType="1"/>
            </p:cNvCxnSpPr>
            <p:nvPr/>
          </p:nvCxnSpPr>
          <p:spPr bwMode="auto">
            <a:xfrm>
              <a:off x="1069383" y="5561069"/>
              <a:ext cx="7614774" cy="0"/>
            </a:xfrm>
            <a:prstGeom prst="line">
              <a:avLst/>
            </a:prstGeom>
            <a:noFill/>
            <a:ln w="28575" algn="ctr">
              <a:solidFill>
                <a:schemeClr val="tx1"/>
              </a:solidFill>
              <a:round/>
              <a:headEnd/>
              <a:tailEnd/>
            </a:ln>
          </p:spPr>
        </p:cxnSp>
        <p:cxnSp>
          <p:nvCxnSpPr>
            <p:cNvPr id="71710" name="Straight Connector 27"/>
            <p:cNvCxnSpPr>
              <a:cxnSpLocks noChangeShapeType="1"/>
            </p:cNvCxnSpPr>
            <p:nvPr/>
          </p:nvCxnSpPr>
          <p:spPr bwMode="auto">
            <a:xfrm rot="5400000">
              <a:off x="1032807" y="5597645"/>
              <a:ext cx="73152" cy="0"/>
            </a:xfrm>
            <a:prstGeom prst="line">
              <a:avLst/>
            </a:prstGeom>
            <a:noFill/>
            <a:ln w="28575" algn="ctr">
              <a:solidFill>
                <a:schemeClr val="tx1"/>
              </a:solidFill>
              <a:round/>
              <a:headEnd/>
              <a:tailEnd/>
            </a:ln>
          </p:spPr>
        </p:cxnSp>
        <p:cxnSp>
          <p:nvCxnSpPr>
            <p:cNvPr id="71711" name="Straight Connector 29"/>
            <p:cNvCxnSpPr>
              <a:cxnSpLocks noChangeShapeType="1"/>
            </p:cNvCxnSpPr>
            <p:nvPr/>
          </p:nvCxnSpPr>
          <p:spPr bwMode="auto">
            <a:xfrm rot="5400000">
              <a:off x="2121630" y="5597645"/>
              <a:ext cx="73152" cy="0"/>
            </a:xfrm>
            <a:prstGeom prst="line">
              <a:avLst/>
            </a:prstGeom>
            <a:noFill/>
            <a:ln w="28575" algn="ctr">
              <a:solidFill>
                <a:schemeClr val="tx1"/>
              </a:solidFill>
              <a:round/>
              <a:headEnd/>
              <a:tailEnd/>
            </a:ln>
          </p:spPr>
        </p:cxnSp>
        <p:cxnSp>
          <p:nvCxnSpPr>
            <p:cNvPr id="71712" name="Straight Connector 31"/>
            <p:cNvCxnSpPr>
              <a:cxnSpLocks noChangeShapeType="1"/>
            </p:cNvCxnSpPr>
            <p:nvPr/>
          </p:nvCxnSpPr>
          <p:spPr bwMode="auto">
            <a:xfrm rot="5400000">
              <a:off x="3210453" y="5597645"/>
              <a:ext cx="73152" cy="0"/>
            </a:xfrm>
            <a:prstGeom prst="line">
              <a:avLst/>
            </a:prstGeom>
            <a:noFill/>
            <a:ln w="28575" algn="ctr">
              <a:solidFill>
                <a:schemeClr val="tx1"/>
              </a:solidFill>
              <a:round/>
              <a:headEnd/>
              <a:tailEnd/>
            </a:ln>
          </p:spPr>
        </p:cxnSp>
        <p:cxnSp>
          <p:nvCxnSpPr>
            <p:cNvPr id="71713" name="Straight Connector 33"/>
            <p:cNvCxnSpPr>
              <a:cxnSpLocks noChangeShapeType="1"/>
            </p:cNvCxnSpPr>
            <p:nvPr/>
          </p:nvCxnSpPr>
          <p:spPr bwMode="auto">
            <a:xfrm rot="5400000">
              <a:off x="4293991" y="5597645"/>
              <a:ext cx="73152" cy="0"/>
            </a:xfrm>
            <a:prstGeom prst="line">
              <a:avLst/>
            </a:prstGeom>
            <a:noFill/>
            <a:ln w="28575" algn="ctr">
              <a:solidFill>
                <a:schemeClr val="tx1"/>
              </a:solidFill>
              <a:round/>
              <a:headEnd/>
              <a:tailEnd/>
            </a:ln>
          </p:spPr>
        </p:cxnSp>
        <p:cxnSp>
          <p:nvCxnSpPr>
            <p:cNvPr id="71714" name="Straight Connector 35"/>
            <p:cNvCxnSpPr>
              <a:cxnSpLocks noChangeShapeType="1"/>
            </p:cNvCxnSpPr>
            <p:nvPr/>
          </p:nvCxnSpPr>
          <p:spPr bwMode="auto">
            <a:xfrm rot="5400000">
              <a:off x="5377529" y="5597645"/>
              <a:ext cx="73152" cy="0"/>
            </a:xfrm>
            <a:prstGeom prst="line">
              <a:avLst/>
            </a:prstGeom>
            <a:noFill/>
            <a:ln w="28575" algn="ctr">
              <a:solidFill>
                <a:schemeClr val="tx1"/>
              </a:solidFill>
              <a:round/>
              <a:headEnd/>
              <a:tailEnd/>
            </a:ln>
          </p:spPr>
        </p:cxnSp>
        <p:cxnSp>
          <p:nvCxnSpPr>
            <p:cNvPr id="71715" name="Straight Connector 37"/>
            <p:cNvCxnSpPr>
              <a:cxnSpLocks noChangeShapeType="1"/>
            </p:cNvCxnSpPr>
            <p:nvPr/>
          </p:nvCxnSpPr>
          <p:spPr bwMode="auto">
            <a:xfrm rot="5400000">
              <a:off x="6466353" y="5597645"/>
              <a:ext cx="73152" cy="0"/>
            </a:xfrm>
            <a:prstGeom prst="line">
              <a:avLst/>
            </a:prstGeom>
            <a:noFill/>
            <a:ln w="28575" algn="ctr">
              <a:solidFill>
                <a:schemeClr val="tx1"/>
              </a:solidFill>
              <a:round/>
              <a:headEnd/>
              <a:tailEnd/>
            </a:ln>
          </p:spPr>
        </p:cxnSp>
        <p:cxnSp>
          <p:nvCxnSpPr>
            <p:cNvPr id="71716" name="Straight Connector 40"/>
            <p:cNvCxnSpPr>
              <a:cxnSpLocks noChangeShapeType="1"/>
            </p:cNvCxnSpPr>
            <p:nvPr/>
          </p:nvCxnSpPr>
          <p:spPr bwMode="auto">
            <a:xfrm rot="5400000">
              <a:off x="7549890" y="5597645"/>
              <a:ext cx="73152" cy="0"/>
            </a:xfrm>
            <a:prstGeom prst="line">
              <a:avLst/>
            </a:prstGeom>
            <a:noFill/>
            <a:ln w="28575" algn="ctr">
              <a:solidFill>
                <a:schemeClr val="tx1"/>
              </a:solidFill>
              <a:round/>
              <a:headEnd/>
              <a:tailEnd/>
            </a:ln>
          </p:spPr>
        </p:cxnSp>
        <p:cxnSp>
          <p:nvCxnSpPr>
            <p:cNvPr id="71717" name="Straight Connector 42"/>
            <p:cNvCxnSpPr>
              <a:cxnSpLocks noChangeShapeType="1"/>
            </p:cNvCxnSpPr>
            <p:nvPr/>
          </p:nvCxnSpPr>
          <p:spPr bwMode="auto">
            <a:xfrm rot="5400000">
              <a:off x="8642295" y="5597645"/>
              <a:ext cx="73152" cy="0"/>
            </a:xfrm>
            <a:prstGeom prst="line">
              <a:avLst/>
            </a:prstGeom>
            <a:noFill/>
            <a:ln w="28575" algn="ctr">
              <a:solidFill>
                <a:schemeClr val="tx1"/>
              </a:solidFill>
              <a:round/>
              <a:headEnd/>
              <a:tailEnd/>
            </a:ln>
          </p:spPr>
        </p:cxnSp>
      </p:grpSp>
      <p:sp>
        <p:nvSpPr>
          <p:cNvPr id="71718" name="TextBox 43"/>
          <p:cNvSpPr txBox="1">
            <a:spLocks noChangeArrowheads="1"/>
          </p:cNvSpPr>
          <p:nvPr/>
        </p:nvSpPr>
        <p:spPr bwMode="auto">
          <a:xfrm>
            <a:off x="8451236" y="5634937"/>
            <a:ext cx="455254" cy="246221"/>
          </a:xfrm>
          <a:prstGeom prst="rect">
            <a:avLst/>
          </a:prstGeom>
          <a:noFill/>
          <a:ln w="9525">
            <a:noFill/>
            <a:miter lim="800000"/>
            <a:headEnd/>
            <a:tailEnd/>
          </a:ln>
        </p:spPr>
        <p:txBody>
          <a:bodyPr wrap="none" lIns="0" tIns="0" rIns="0" bIns="0">
            <a:spAutoFit/>
          </a:bodyPr>
          <a:lstStyle/>
          <a:p>
            <a:pPr algn="ctr"/>
            <a:r>
              <a:rPr lang="en-US" sz="1600">
                <a:solidFill>
                  <a:srgbClr val="FFFFFF"/>
                </a:solidFill>
                <a:latin typeface="Arial" charset="0"/>
                <a:cs typeface="Arial" charset="0"/>
              </a:rPr>
              <a:t>2020</a:t>
            </a:r>
          </a:p>
        </p:txBody>
      </p:sp>
      <p:cxnSp>
        <p:nvCxnSpPr>
          <p:cNvPr id="71719" name="Straight Connector 45059"/>
          <p:cNvCxnSpPr>
            <a:cxnSpLocks noChangeShapeType="1"/>
            <a:stCxn id="27" idx="3"/>
          </p:cNvCxnSpPr>
          <p:nvPr/>
        </p:nvCxnSpPr>
        <p:spPr bwMode="auto">
          <a:xfrm>
            <a:off x="1508125" y="3248925"/>
            <a:ext cx="0" cy="180975"/>
          </a:xfrm>
          <a:prstGeom prst="line">
            <a:avLst/>
          </a:prstGeom>
          <a:noFill/>
          <a:ln w="28575" algn="ctr">
            <a:solidFill>
              <a:schemeClr val="tx1"/>
            </a:solidFill>
            <a:round/>
            <a:headEnd/>
            <a:tailEnd/>
          </a:ln>
        </p:spPr>
      </p:cxnSp>
      <p:cxnSp>
        <p:nvCxnSpPr>
          <p:cNvPr id="71720" name="Straight Connector 51"/>
          <p:cNvCxnSpPr>
            <a:cxnSpLocks noChangeShapeType="1"/>
          </p:cNvCxnSpPr>
          <p:nvPr/>
        </p:nvCxnSpPr>
        <p:spPr bwMode="auto">
          <a:xfrm>
            <a:off x="2265363" y="2937775"/>
            <a:ext cx="0" cy="360362"/>
          </a:xfrm>
          <a:prstGeom prst="line">
            <a:avLst/>
          </a:prstGeom>
          <a:noFill/>
          <a:ln w="28575" algn="ctr">
            <a:solidFill>
              <a:schemeClr val="tx1"/>
            </a:solidFill>
            <a:round/>
            <a:headEnd/>
            <a:tailEnd/>
          </a:ln>
        </p:spPr>
      </p:cxnSp>
      <p:cxnSp>
        <p:nvCxnSpPr>
          <p:cNvPr id="71721" name="Straight Connector 53"/>
          <p:cNvCxnSpPr>
            <a:cxnSpLocks noChangeShapeType="1"/>
            <a:stCxn id="27" idx="17"/>
            <a:endCxn id="71741" idx="0"/>
          </p:cNvCxnSpPr>
          <p:nvPr/>
        </p:nvCxnSpPr>
        <p:spPr bwMode="auto">
          <a:xfrm>
            <a:off x="3461575" y="3143605"/>
            <a:ext cx="763" cy="357732"/>
          </a:xfrm>
          <a:prstGeom prst="line">
            <a:avLst/>
          </a:prstGeom>
          <a:noFill/>
          <a:ln w="28575" algn="ctr">
            <a:solidFill>
              <a:schemeClr val="tx1"/>
            </a:solidFill>
            <a:round/>
            <a:headEnd/>
            <a:tailEnd/>
          </a:ln>
        </p:spPr>
      </p:cxnSp>
      <p:cxnSp>
        <p:nvCxnSpPr>
          <p:cNvPr id="71722" name="Straight Connector 57"/>
          <p:cNvCxnSpPr>
            <a:cxnSpLocks noChangeShapeType="1"/>
          </p:cNvCxnSpPr>
          <p:nvPr/>
        </p:nvCxnSpPr>
        <p:spPr bwMode="auto">
          <a:xfrm>
            <a:off x="4657725" y="3825187"/>
            <a:ext cx="0" cy="458788"/>
          </a:xfrm>
          <a:prstGeom prst="line">
            <a:avLst/>
          </a:prstGeom>
          <a:noFill/>
          <a:ln w="28575" algn="ctr">
            <a:solidFill>
              <a:schemeClr val="tx1"/>
            </a:solidFill>
            <a:round/>
            <a:headEnd/>
            <a:tailEnd/>
          </a:ln>
        </p:spPr>
      </p:cxnSp>
      <p:cxnSp>
        <p:nvCxnSpPr>
          <p:cNvPr id="71723" name="Straight Connector 60"/>
          <p:cNvCxnSpPr>
            <a:cxnSpLocks noChangeShapeType="1"/>
          </p:cNvCxnSpPr>
          <p:nvPr/>
        </p:nvCxnSpPr>
        <p:spPr bwMode="auto">
          <a:xfrm>
            <a:off x="4876800" y="3771212"/>
            <a:ext cx="1588" cy="1209675"/>
          </a:xfrm>
          <a:prstGeom prst="line">
            <a:avLst/>
          </a:prstGeom>
          <a:noFill/>
          <a:ln w="28575" algn="ctr">
            <a:solidFill>
              <a:schemeClr val="tx1"/>
            </a:solidFill>
            <a:round/>
            <a:headEnd/>
            <a:tailEnd/>
          </a:ln>
        </p:spPr>
      </p:cxnSp>
      <p:cxnSp>
        <p:nvCxnSpPr>
          <p:cNvPr id="71724" name="Straight Connector 62"/>
          <p:cNvCxnSpPr>
            <a:cxnSpLocks noChangeShapeType="1"/>
          </p:cNvCxnSpPr>
          <p:nvPr/>
        </p:nvCxnSpPr>
        <p:spPr bwMode="auto">
          <a:xfrm>
            <a:off x="4222750" y="3704537"/>
            <a:ext cx="0" cy="171450"/>
          </a:xfrm>
          <a:prstGeom prst="line">
            <a:avLst/>
          </a:prstGeom>
          <a:noFill/>
          <a:ln w="28575" algn="ctr">
            <a:solidFill>
              <a:schemeClr val="tx1"/>
            </a:solidFill>
            <a:round/>
            <a:headEnd/>
            <a:tailEnd/>
          </a:ln>
        </p:spPr>
      </p:cxnSp>
      <p:cxnSp>
        <p:nvCxnSpPr>
          <p:cNvPr id="71725" name="Straight Connector 65"/>
          <p:cNvCxnSpPr>
            <a:cxnSpLocks noChangeShapeType="1"/>
          </p:cNvCxnSpPr>
          <p:nvPr/>
        </p:nvCxnSpPr>
        <p:spPr bwMode="auto">
          <a:xfrm>
            <a:off x="4987925" y="3990287"/>
            <a:ext cx="0" cy="222250"/>
          </a:xfrm>
          <a:prstGeom prst="line">
            <a:avLst/>
          </a:prstGeom>
          <a:noFill/>
          <a:ln w="28575" algn="ctr">
            <a:solidFill>
              <a:schemeClr val="tx1"/>
            </a:solidFill>
            <a:round/>
            <a:headEnd/>
            <a:tailEnd/>
          </a:ln>
        </p:spPr>
      </p:cxnSp>
      <p:cxnSp>
        <p:nvCxnSpPr>
          <p:cNvPr id="71726" name="Straight Connector 67"/>
          <p:cNvCxnSpPr>
            <a:cxnSpLocks noChangeShapeType="1"/>
          </p:cNvCxnSpPr>
          <p:nvPr/>
        </p:nvCxnSpPr>
        <p:spPr bwMode="auto">
          <a:xfrm>
            <a:off x="5745163" y="4274450"/>
            <a:ext cx="0" cy="347472"/>
          </a:xfrm>
          <a:prstGeom prst="line">
            <a:avLst/>
          </a:prstGeom>
          <a:noFill/>
          <a:ln w="28575" algn="ctr">
            <a:solidFill>
              <a:schemeClr val="tx1"/>
            </a:solidFill>
            <a:round/>
            <a:headEnd/>
            <a:tailEnd/>
          </a:ln>
        </p:spPr>
      </p:cxnSp>
      <p:cxnSp>
        <p:nvCxnSpPr>
          <p:cNvPr id="71727" name="Straight Connector 70"/>
          <p:cNvCxnSpPr>
            <a:cxnSpLocks noChangeShapeType="1"/>
          </p:cNvCxnSpPr>
          <p:nvPr/>
        </p:nvCxnSpPr>
        <p:spPr bwMode="auto">
          <a:xfrm>
            <a:off x="6721475" y="4296675"/>
            <a:ext cx="7938" cy="561975"/>
          </a:xfrm>
          <a:prstGeom prst="line">
            <a:avLst/>
          </a:prstGeom>
          <a:noFill/>
          <a:ln w="28575" algn="ctr">
            <a:solidFill>
              <a:schemeClr val="tx1"/>
            </a:solidFill>
            <a:round/>
            <a:headEnd/>
            <a:tailEnd/>
          </a:ln>
        </p:spPr>
      </p:cxnSp>
      <p:cxnSp>
        <p:nvCxnSpPr>
          <p:cNvPr id="71728" name="Straight Connector 72"/>
          <p:cNvCxnSpPr>
            <a:cxnSpLocks noChangeShapeType="1"/>
          </p:cNvCxnSpPr>
          <p:nvPr/>
        </p:nvCxnSpPr>
        <p:spPr bwMode="auto">
          <a:xfrm>
            <a:off x="7483475" y="4617350"/>
            <a:ext cx="0" cy="268287"/>
          </a:xfrm>
          <a:prstGeom prst="line">
            <a:avLst/>
          </a:prstGeom>
          <a:noFill/>
          <a:ln w="28575" algn="ctr">
            <a:solidFill>
              <a:schemeClr val="tx1"/>
            </a:solidFill>
            <a:round/>
            <a:headEnd/>
            <a:tailEnd/>
          </a:ln>
        </p:spPr>
      </p:cxnSp>
      <p:cxnSp>
        <p:nvCxnSpPr>
          <p:cNvPr id="71729" name="Straight Connector 76"/>
          <p:cNvCxnSpPr>
            <a:cxnSpLocks noChangeShapeType="1"/>
          </p:cNvCxnSpPr>
          <p:nvPr/>
        </p:nvCxnSpPr>
        <p:spPr bwMode="auto">
          <a:xfrm>
            <a:off x="7483475" y="3487050"/>
            <a:ext cx="0" cy="185737"/>
          </a:xfrm>
          <a:prstGeom prst="line">
            <a:avLst/>
          </a:prstGeom>
          <a:noFill/>
          <a:ln w="28575" algn="ctr">
            <a:solidFill>
              <a:schemeClr val="tx1"/>
            </a:solidFill>
            <a:round/>
            <a:headEnd/>
            <a:tailEnd/>
          </a:ln>
        </p:spPr>
      </p:cxnSp>
      <p:cxnSp>
        <p:nvCxnSpPr>
          <p:cNvPr id="71730" name="Straight Connector 79"/>
          <p:cNvCxnSpPr>
            <a:cxnSpLocks noChangeShapeType="1"/>
          </p:cNvCxnSpPr>
          <p:nvPr/>
        </p:nvCxnSpPr>
        <p:spPr bwMode="auto">
          <a:xfrm>
            <a:off x="7483475" y="2423425"/>
            <a:ext cx="0" cy="252412"/>
          </a:xfrm>
          <a:prstGeom prst="line">
            <a:avLst/>
          </a:prstGeom>
          <a:noFill/>
          <a:ln w="28575" algn="ctr">
            <a:solidFill>
              <a:schemeClr val="tx1"/>
            </a:solidFill>
            <a:round/>
            <a:headEnd/>
            <a:tailEnd/>
          </a:ln>
        </p:spPr>
      </p:cxnSp>
      <p:cxnSp>
        <p:nvCxnSpPr>
          <p:cNvPr id="71731" name="Straight Connector 82"/>
          <p:cNvCxnSpPr>
            <a:cxnSpLocks noChangeShapeType="1"/>
          </p:cNvCxnSpPr>
          <p:nvPr/>
        </p:nvCxnSpPr>
        <p:spPr bwMode="auto">
          <a:xfrm>
            <a:off x="7270750" y="3153675"/>
            <a:ext cx="0" cy="1677987"/>
          </a:xfrm>
          <a:prstGeom prst="line">
            <a:avLst/>
          </a:prstGeom>
          <a:noFill/>
          <a:ln w="28575" algn="ctr">
            <a:solidFill>
              <a:schemeClr val="tx1"/>
            </a:solidFill>
            <a:round/>
            <a:headEnd/>
            <a:tailEnd/>
          </a:ln>
        </p:spPr>
      </p:cxnSp>
      <p:cxnSp>
        <p:nvCxnSpPr>
          <p:cNvPr id="71732" name="Straight Connector 86"/>
          <p:cNvCxnSpPr>
            <a:cxnSpLocks noChangeShapeType="1"/>
          </p:cNvCxnSpPr>
          <p:nvPr/>
        </p:nvCxnSpPr>
        <p:spPr bwMode="auto">
          <a:xfrm>
            <a:off x="5634038" y="4044262"/>
            <a:ext cx="0" cy="212725"/>
          </a:xfrm>
          <a:prstGeom prst="line">
            <a:avLst/>
          </a:prstGeom>
          <a:noFill/>
          <a:ln w="28575" algn="ctr">
            <a:solidFill>
              <a:schemeClr val="tx1"/>
            </a:solidFill>
            <a:round/>
            <a:headEnd/>
            <a:tailEnd/>
          </a:ln>
        </p:spPr>
      </p:cxnSp>
      <p:cxnSp>
        <p:nvCxnSpPr>
          <p:cNvPr id="71733" name="Straight Connector 92"/>
          <p:cNvCxnSpPr>
            <a:cxnSpLocks noChangeShapeType="1"/>
          </p:cNvCxnSpPr>
          <p:nvPr/>
        </p:nvCxnSpPr>
        <p:spPr bwMode="auto">
          <a:xfrm>
            <a:off x="4330700" y="3314012"/>
            <a:ext cx="0" cy="346075"/>
          </a:xfrm>
          <a:prstGeom prst="line">
            <a:avLst/>
          </a:prstGeom>
          <a:noFill/>
          <a:ln w="28575" algn="ctr">
            <a:solidFill>
              <a:schemeClr val="tx1"/>
            </a:solidFill>
            <a:round/>
            <a:headEnd/>
            <a:tailEnd/>
          </a:ln>
        </p:spPr>
      </p:cxnSp>
      <p:cxnSp>
        <p:nvCxnSpPr>
          <p:cNvPr id="71734" name="Straight Connector 95"/>
          <p:cNvCxnSpPr>
            <a:cxnSpLocks noChangeShapeType="1"/>
          </p:cNvCxnSpPr>
          <p:nvPr/>
        </p:nvCxnSpPr>
        <p:spPr bwMode="auto">
          <a:xfrm>
            <a:off x="3900488" y="2509150"/>
            <a:ext cx="0" cy="955675"/>
          </a:xfrm>
          <a:prstGeom prst="line">
            <a:avLst/>
          </a:prstGeom>
          <a:noFill/>
          <a:ln w="28575" algn="ctr">
            <a:solidFill>
              <a:schemeClr val="tx1"/>
            </a:solidFill>
            <a:round/>
            <a:headEnd/>
            <a:tailEnd/>
          </a:ln>
        </p:spPr>
      </p:cxnSp>
      <p:cxnSp>
        <p:nvCxnSpPr>
          <p:cNvPr id="71735" name="Straight Connector 98"/>
          <p:cNvCxnSpPr>
            <a:cxnSpLocks noChangeShapeType="1"/>
          </p:cNvCxnSpPr>
          <p:nvPr/>
        </p:nvCxnSpPr>
        <p:spPr bwMode="auto">
          <a:xfrm>
            <a:off x="3133725" y="2893325"/>
            <a:ext cx="0" cy="131762"/>
          </a:xfrm>
          <a:prstGeom prst="line">
            <a:avLst/>
          </a:prstGeom>
          <a:noFill/>
          <a:ln w="28575" algn="ctr">
            <a:solidFill>
              <a:schemeClr val="tx1"/>
            </a:solidFill>
            <a:round/>
            <a:headEnd/>
            <a:tailEnd/>
          </a:ln>
        </p:spPr>
      </p:cxnSp>
      <p:cxnSp>
        <p:nvCxnSpPr>
          <p:cNvPr id="71736" name="Straight Connector 99"/>
          <p:cNvCxnSpPr>
            <a:cxnSpLocks noChangeShapeType="1"/>
          </p:cNvCxnSpPr>
          <p:nvPr/>
        </p:nvCxnSpPr>
        <p:spPr bwMode="auto">
          <a:xfrm>
            <a:off x="2376488" y="2139262"/>
            <a:ext cx="0" cy="877888"/>
          </a:xfrm>
          <a:prstGeom prst="line">
            <a:avLst/>
          </a:prstGeom>
          <a:noFill/>
          <a:ln w="28575" algn="ctr">
            <a:solidFill>
              <a:schemeClr val="tx1"/>
            </a:solidFill>
            <a:round/>
            <a:headEnd/>
            <a:tailEnd/>
          </a:ln>
        </p:spPr>
      </p:cxnSp>
      <p:cxnSp>
        <p:nvCxnSpPr>
          <p:cNvPr id="71737" name="Straight Connector 104"/>
          <p:cNvCxnSpPr>
            <a:cxnSpLocks noChangeShapeType="1"/>
          </p:cNvCxnSpPr>
          <p:nvPr/>
        </p:nvCxnSpPr>
        <p:spPr bwMode="auto">
          <a:xfrm>
            <a:off x="1822450" y="2194825"/>
            <a:ext cx="0" cy="901700"/>
          </a:xfrm>
          <a:prstGeom prst="line">
            <a:avLst/>
          </a:prstGeom>
          <a:noFill/>
          <a:ln w="28575" algn="ctr">
            <a:solidFill>
              <a:schemeClr val="tx1"/>
            </a:solidFill>
            <a:round/>
            <a:headEnd/>
            <a:tailEnd/>
          </a:ln>
        </p:spPr>
      </p:cxnSp>
      <p:sp>
        <p:nvSpPr>
          <p:cNvPr id="27" name="Freeform 26"/>
          <p:cNvSpPr/>
          <p:nvPr/>
        </p:nvSpPr>
        <p:spPr bwMode="auto">
          <a:xfrm>
            <a:off x="1089025" y="2958412"/>
            <a:ext cx="6494463" cy="1968500"/>
          </a:xfrm>
          <a:custGeom>
            <a:avLst/>
            <a:gdLst>
              <a:gd name="connsiteX0" fmla="*/ 0 w 6512997"/>
              <a:gd name="connsiteY0" fmla="*/ 218783 h 1963436"/>
              <a:gd name="connsiteX1" fmla="*/ 201954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76075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03907 w 6512997"/>
              <a:gd name="connsiteY3" fmla="*/ 286101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740496 w 6512997"/>
              <a:gd name="connsiteY5" fmla="*/ 123416 h 1963436"/>
              <a:gd name="connsiteX6" fmla="*/ 959279 w 6512997"/>
              <a:gd name="connsiteY6" fmla="*/ 129026 h 1963436"/>
              <a:gd name="connsiteX7" fmla="*/ 1065865 w 6512997"/>
              <a:gd name="connsiteY7" fmla="*/ 84148 h 1963436"/>
              <a:gd name="connsiteX8" fmla="*/ 1178062 w 6512997"/>
              <a:gd name="connsiteY8" fmla="*/ 129026 h 1963436"/>
              <a:gd name="connsiteX9" fmla="*/ 1391235 w 6512997"/>
              <a:gd name="connsiteY9" fmla="*/ 5610 h 1963436"/>
              <a:gd name="connsiteX10" fmla="*/ 1509041 w 6512997"/>
              <a:gd name="connsiteY10" fmla="*/ 95367 h 1963436"/>
              <a:gd name="connsiteX11" fmla="*/ 1710994 w 6512997"/>
              <a:gd name="connsiteY11" fmla="*/ 84148 h 1963436"/>
              <a:gd name="connsiteX12" fmla="*/ 1834410 w 6512997"/>
              <a:gd name="connsiteY12" fmla="*/ 134636 h 1963436"/>
              <a:gd name="connsiteX13" fmla="*/ 1952216 w 6512997"/>
              <a:gd name="connsiteY13" fmla="*/ 0 h 1963436"/>
              <a:gd name="connsiteX14" fmla="*/ 2058803 w 6512997"/>
              <a:gd name="connsiteY14" fmla="*/ 72928 h 1963436"/>
              <a:gd name="connsiteX15" fmla="*/ 2154170 w 6512997"/>
              <a:gd name="connsiteY15" fmla="*/ 162685 h 1963436"/>
              <a:gd name="connsiteX16" fmla="*/ 2356123 w 6512997"/>
              <a:gd name="connsiteY16" fmla="*/ 185124 h 1963436"/>
              <a:gd name="connsiteX17" fmla="*/ 2496368 w 6512997"/>
              <a:gd name="connsiteY17" fmla="*/ 235613 h 1963436"/>
              <a:gd name="connsiteX18" fmla="*/ 2720761 w 6512997"/>
              <a:gd name="connsiteY18" fmla="*/ 493664 h 1963436"/>
              <a:gd name="connsiteX19" fmla="*/ 2799298 w 6512997"/>
              <a:gd name="connsiteY19" fmla="*/ 516103 h 1963436"/>
              <a:gd name="connsiteX20" fmla="*/ 2922714 w 6512997"/>
              <a:gd name="connsiteY20" fmla="*/ 594641 h 1963436"/>
              <a:gd name="connsiteX21" fmla="*/ 3034911 w 6512997"/>
              <a:gd name="connsiteY21" fmla="*/ 622690 h 1963436"/>
              <a:gd name="connsiteX22" fmla="*/ 3141497 w 6512997"/>
              <a:gd name="connsiteY22" fmla="*/ 751716 h 1963436"/>
              <a:gd name="connsiteX23" fmla="*/ 3248084 w 6512997"/>
              <a:gd name="connsiteY23" fmla="*/ 718057 h 1963436"/>
              <a:gd name="connsiteX24" fmla="*/ 3483696 w 6512997"/>
              <a:gd name="connsiteY24" fmla="*/ 858302 h 1963436"/>
              <a:gd name="connsiteX25" fmla="*/ 3590283 w 6512997"/>
              <a:gd name="connsiteY25" fmla="*/ 869522 h 1963436"/>
              <a:gd name="connsiteX26" fmla="*/ 3696869 w 6512997"/>
              <a:gd name="connsiteY26" fmla="*/ 948059 h 1963436"/>
              <a:gd name="connsiteX27" fmla="*/ 3781016 w 6512997"/>
              <a:gd name="connsiteY27" fmla="*/ 970499 h 1963436"/>
              <a:gd name="connsiteX28" fmla="*/ 3910042 w 6512997"/>
              <a:gd name="connsiteY28" fmla="*/ 1032206 h 1963436"/>
              <a:gd name="connsiteX29" fmla="*/ 4106386 w 6512997"/>
              <a:gd name="connsiteY29" fmla="*/ 1127573 h 1963436"/>
              <a:gd name="connsiteX30" fmla="*/ 4471024 w 6512997"/>
              <a:gd name="connsiteY30" fmla="*/ 1284648 h 1963436"/>
              <a:gd name="connsiteX31" fmla="*/ 4555171 w 6512997"/>
              <a:gd name="connsiteY31" fmla="*/ 1307087 h 1963436"/>
              <a:gd name="connsiteX32" fmla="*/ 4672977 w 6512997"/>
              <a:gd name="connsiteY32" fmla="*/ 1312697 h 1963436"/>
              <a:gd name="connsiteX33" fmla="*/ 4790783 w 6512997"/>
              <a:gd name="connsiteY33" fmla="*/ 1363186 h 1963436"/>
              <a:gd name="connsiteX34" fmla="*/ 4886150 w 6512997"/>
              <a:gd name="connsiteY34" fmla="*/ 1374405 h 1963436"/>
              <a:gd name="connsiteX35" fmla="*/ 5104933 w 6512997"/>
              <a:gd name="connsiteY35" fmla="*/ 1480992 h 1963436"/>
              <a:gd name="connsiteX36" fmla="*/ 5334935 w 6512997"/>
              <a:gd name="connsiteY36" fmla="*/ 1531480 h 1963436"/>
              <a:gd name="connsiteX37" fmla="*/ 5615426 w 6512997"/>
              <a:gd name="connsiteY37" fmla="*/ 1626847 h 1963436"/>
              <a:gd name="connsiteX38" fmla="*/ 5817379 w 6512997"/>
              <a:gd name="connsiteY38" fmla="*/ 1716604 h 1963436"/>
              <a:gd name="connsiteX39" fmla="*/ 5963235 w 6512997"/>
              <a:gd name="connsiteY39" fmla="*/ 1806361 h 1963436"/>
              <a:gd name="connsiteX40" fmla="*/ 6153968 w 6512997"/>
              <a:gd name="connsiteY40" fmla="*/ 1856849 h 1963436"/>
              <a:gd name="connsiteX41" fmla="*/ 6204457 w 6512997"/>
              <a:gd name="connsiteY41" fmla="*/ 1907338 h 1963436"/>
              <a:gd name="connsiteX42" fmla="*/ 6512997 w 6512997"/>
              <a:gd name="connsiteY42"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7078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1235 w 6512997"/>
              <a:gd name="connsiteY10" fmla="*/ 5610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34410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5612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3491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48059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1016 w 6512997"/>
              <a:gd name="connsiteY28" fmla="*/ 97049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9291 w 6512997"/>
              <a:gd name="connsiteY28" fmla="*/ 953949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6386 w 6512997"/>
              <a:gd name="connsiteY30" fmla="*/ 1127573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886150 w 6512997"/>
              <a:gd name="connsiteY35" fmla="*/ 1374405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7297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104933 w 6512997"/>
              <a:gd name="connsiteY36" fmla="*/ 148099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34935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15426 w 6512997"/>
              <a:gd name="connsiteY38" fmla="*/ 1626847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48527 w 6512997"/>
              <a:gd name="connsiteY38" fmla="*/ 1655810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17379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3235 w 6512997"/>
              <a:gd name="connsiteY40" fmla="*/ 1806361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53968 w 6512997"/>
              <a:gd name="connsiteY41" fmla="*/ 185684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49830 w 6512997"/>
              <a:gd name="connsiteY41" fmla="*/ 1873399 h 1963436"/>
              <a:gd name="connsiteX42" fmla="*/ 6204457 w 6512997"/>
              <a:gd name="connsiteY42" fmla="*/ 1907338 h 1963436"/>
              <a:gd name="connsiteX43" fmla="*/ 6512997 w 6512997"/>
              <a:gd name="connsiteY43" fmla="*/ 1963436 h 1963436"/>
              <a:gd name="connsiteX0" fmla="*/ 0 w 6512997"/>
              <a:gd name="connsiteY0" fmla="*/ 218783 h 1963436"/>
              <a:gd name="connsiteX1" fmla="*/ 222641 w 6512997"/>
              <a:gd name="connsiteY1" fmla="*/ 263662 h 1963436"/>
              <a:gd name="connsiteX2" fmla="*/ 314150 w 6512997"/>
              <a:gd name="connsiteY2" fmla="*/ 218783 h 1963436"/>
              <a:gd name="connsiteX3" fmla="*/ 420458 w 6512997"/>
              <a:gd name="connsiteY3" fmla="*/ 290239 h 1963436"/>
              <a:gd name="connsiteX4" fmla="*/ 532933 w 6512997"/>
              <a:gd name="connsiteY4" fmla="*/ 218783 h 1963436"/>
              <a:gd name="connsiteX5" fmla="*/ 624644 w 6512997"/>
              <a:gd name="connsiteY5" fmla="*/ 187332 h 1963436"/>
              <a:gd name="connsiteX6" fmla="*/ 740496 w 6512997"/>
              <a:gd name="connsiteY6" fmla="*/ 123416 h 1963436"/>
              <a:gd name="connsiteX7" fmla="*/ 959279 w 6512997"/>
              <a:gd name="connsiteY7" fmla="*/ 129026 h 1963436"/>
              <a:gd name="connsiteX8" fmla="*/ 1065865 w 6512997"/>
              <a:gd name="connsiteY8" fmla="*/ 84148 h 1963436"/>
              <a:gd name="connsiteX9" fmla="*/ 1178062 w 6512997"/>
              <a:gd name="connsiteY9" fmla="*/ 129026 h 1963436"/>
              <a:gd name="connsiteX10" fmla="*/ 1399510 w 6512997"/>
              <a:gd name="connsiteY10" fmla="*/ 18023 h 1963436"/>
              <a:gd name="connsiteX11" fmla="*/ 1509041 w 6512997"/>
              <a:gd name="connsiteY11" fmla="*/ 95367 h 1963436"/>
              <a:gd name="connsiteX12" fmla="*/ 1710994 w 6512997"/>
              <a:gd name="connsiteY12" fmla="*/ 84148 h 1963436"/>
              <a:gd name="connsiteX13" fmla="*/ 1846823 w 6512997"/>
              <a:gd name="connsiteY13" fmla="*/ 134636 h 1963436"/>
              <a:gd name="connsiteX14" fmla="*/ 1952216 w 6512997"/>
              <a:gd name="connsiteY14" fmla="*/ 0 h 1963436"/>
              <a:gd name="connsiteX15" fmla="*/ 2058803 w 6512997"/>
              <a:gd name="connsiteY15" fmla="*/ 72928 h 1963436"/>
              <a:gd name="connsiteX16" fmla="*/ 2154170 w 6512997"/>
              <a:gd name="connsiteY16" fmla="*/ 162685 h 1963436"/>
              <a:gd name="connsiteX17" fmla="*/ 2372673 w 6512997"/>
              <a:gd name="connsiteY17" fmla="*/ 185124 h 1963436"/>
              <a:gd name="connsiteX18" fmla="*/ 2496368 w 6512997"/>
              <a:gd name="connsiteY18" fmla="*/ 235613 h 1963436"/>
              <a:gd name="connsiteX19" fmla="*/ 2720761 w 6512997"/>
              <a:gd name="connsiteY19" fmla="*/ 493664 h 1963436"/>
              <a:gd name="connsiteX20" fmla="*/ 2799298 w 6512997"/>
              <a:gd name="connsiteY20" fmla="*/ 516103 h 1963436"/>
              <a:gd name="connsiteX21" fmla="*/ 2922714 w 6512997"/>
              <a:gd name="connsiteY21" fmla="*/ 594641 h 1963436"/>
              <a:gd name="connsiteX22" fmla="*/ 3051461 w 6512997"/>
              <a:gd name="connsiteY22" fmla="*/ 622690 h 1963436"/>
              <a:gd name="connsiteX23" fmla="*/ 3141497 w 6512997"/>
              <a:gd name="connsiteY23" fmla="*/ 751716 h 1963436"/>
              <a:gd name="connsiteX24" fmla="*/ 3248084 w 6512997"/>
              <a:gd name="connsiteY24" fmla="*/ 718057 h 1963436"/>
              <a:gd name="connsiteX25" fmla="*/ 3483696 w 6512997"/>
              <a:gd name="connsiteY25" fmla="*/ 858302 h 1963436"/>
              <a:gd name="connsiteX26" fmla="*/ 3590283 w 6512997"/>
              <a:gd name="connsiteY26" fmla="*/ 869522 h 1963436"/>
              <a:gd name="connsiteX27" fmla="*/ 3696869 w 6512997"/>
              <a:gd name="connsiteY27" fmla="*/ 939783 h 1963436"/>
              <a:gd name="connsiteX28" fmla="*/ 3785153 w 6512997"/>
              <a:gd name="connsiteY28" fmla="*/ 966361 h 1963436"/>
              <a:gd name="connsiteX29" fmla="*/ 3910042 w 6512997"/>
              <a:gd name="connsiteY29" fmla="*/ 1032206 h 1963436"/>
              <a:gd name="connsiteX30" fmla="*/ 4102248 w 6512997"/>
              <a:gd name="connsiteY30" fmla="*/ 1123435 h 1963436"/>
              <a:gd name="connsiteX31" fmla="*/ 4471024 w 6512997"/>
              <a:gd name="connsiteY31" fmla="*/ 1284648 h 1963436"/>
              <a:gd name="connsiteX32" fmla="*/ 4555171 w 6512997"/>
              <a:gd name="connsiteY32" fmla="*/ 1307087 h 1963436"/>
              <a:gd name="connsiteX33" fmla="*/ 4689527 w 6512997"/>
              <a:gd name="connsiteY33" fmla="*/ 1312697 h 1963436"/>
              <a:gd name="connsiteX34" fmla="*/ 4790783 w 6512997"/>
              <a:gd name="connsiteY34" fmla="*/ 1363186 h 1963436"/>
              <a:gd name="connsiteX35" fmla="*/ 4902700 w 6512997"/>
              <a:gd name="connsiteY35" fmla="*/ 1378543 h 1963436"/>
              <a:gd name="connsiteX36" fmla="*/ 5063558 w 6512997"/>
              <a:gd name="connsiteY36" fmla="*/ 1464442 h 1963436"/>
              <a:gd name="connsiteX37" fmla="*/ 5355623 w 6512997"/>
              <a:gd name="connsiteY37" fmla="*/ 1531480 h 1963436"/>
              <a:gd name="connsiteX38" fmla="*/ 5631976 w 6512997"/>
              <a:gd name="connsiteY38" fmla="*/ 1635122 h 1963436"/>
              <a:gd name="connsiteX39" fmla="*/ 5804967 w 6512997"/>
              <a:gd name="connsiteY39" fmla="*/ 1716604 h 1963436"/>
              <a:gd name="connsiteX40" fmla="*/ 5967372 w 6512997"/>
              <a:gd name="connsiteY40" fmla="*/ 1798086 h 1963436"/>
              <a:gd name="connsiteX41" fmla="*/ 6129143 w 6512997"/>
              <a:gd name="connsiteY41" fmla="*/ 1856848 h 1963436"/>
              <a:gd name="connsiteX42" fmla="*/ 6204457 w 6512997"/>
              <a:gd name="connsiteY42" fmla="*/ 1907338 h 1963436"/>
              <a:gd name="connsiteX43" fmla="*/ 6512997 w 6512997"/>
              <a:gd name="connsiteY43" fmla="*/ 1963436 h 1963436"/>
              <a:gd name="connsiteX0" fmla="*/ 0 w 6514204"/>
              <a:gd name="connsiteY0" fmla="*/ 218783 h 1963483"/>
              <a:gd name="connsiteX1" fmla="*/ 222641 w 6514204"/>
              <a:gd name="connsiteY1" fmla="*/ 263662 h 1963483"/>
              <a:gd name="connsiteX2" fmla="*/ 314150 w 6514204"/>
              <a:gd name="connsiteY2" fmla="*/ 218783 h 1963483"/>
              <a:gd name="connsiteX3" fmla="*/ 420458 w 6514204"/>
              <a:gd name="connsiteY3" fmla="*/ 290239 h 1963483"/>
              <a:gd name="connsiteX4" fmla="*/ 532933 w 6514204"/>
              <a:gd name="connsiteY4" fmla="*/ 218783 h 1963483"/>
              <a:gd name="connsiteX5" fmla="*/ 624644 w 6514204"/>
              <a:gd name="connsiteY5" fmla="*/ 187332 h 1963483"/>
              <a:gd name="connsiteX6" fmla="*/ 740496 w 6514204"/>
              <a:gd name="connsiteY6" fmla="*/ 123416 h 1963483"/>
              <a:gd name="connsiteX7" fmla="*/ 959279 w 6514204"/>
              <a:gd name="connsiteY7" fmla="*/ 129026 h 1963483"/>
              <a:gd name="connsiteX8" fmla="*/ 1065865 w 6514204"/>
              <a:gd name="connsiteY8" fmla="*/ 84148 h 1963483"/>
              <a:gd name="connsiteX9" fmla="*/ 1178062 w 6514204"/>
              <a:gd name="connsiteY9" fmla="*/ 129026 h 1963483"/>
              <a:gd name="connsiteX10" fmla="*/ 1399510 w 6514204"/>
              <a:gd name="connsiteY10" fmla="*/ 18023 h 1963483"/>
              <a:gd name="connsiteX11" fmla="*/ 1509041 w 6514204"/>
              <a:gd name="connsiteY11" fmla="*/ 95367 h 1963483"/>
              <a:gd name="connsiteX12" fmla="*/ 1710994 w 6514204"/>
              <a:gd name="connsiteY12" fmla="*/ 84148 h 1963483"/>
              <a:gd name="connsiteX13" fmla="*/ 1846823 w 6514204"/>
              <a:gd name="connsiteY13" fmla="*/ 134636 h 1963483"/>
              <a:gd name="connsiteX14" fmla="*/ 1952216 w 6514204"/>
              <a:gd name="connsiteY14" fmla="*/ 0 h 1963483"/>
              <a:gd name="connsiteX15" fmla="*/ 2058803 w 6514204"/>
              <a:gd name="connsiteY15" fmla="*/ 72928 h 1963483"/>
              <a:gd name="connsiteX16" fmla="*/ 2154170 w 6514204"/>
              <a:gd name="connsiteY16" fmla="*/ 162685 h 1963483"/>
              <a:gd name="connsiteX17" fmla="*/ 2372673 w 6514204"/>
              <a:gd name="connsiteY17" fmla="*/ 185124 h 1963483"/>
              <a:gd name="connsiteX18" fmla="*/ 2496368 w 6514204"/>
              <a:gd name="connsiteY18" fmla="*/ 235613 h 1963483"/>
              <a:gd name="connsiteX19" fmla="*/ 2720761 w 6514204"/>
              <a:gd name="connsiteY19" fmla="*/ 493664 h 1963483"/>
              <a:gd name="connsiteX20" fmla="*/ 2799298 w 6514204"/>
              <a:gd name="connsiteY20" fmla="*/ 516103 h 1963483"/>
              <a:gd name="connsiteX21" fmla="*/ 2922714 w 6514204"/>
              <a:gd name="connsiteY21" fmla="*/ 594641 h 1963483"/>
              <a:gd name="connsiteX22" fmla="*/ 3051461 w 6514204"/>
              <a:gd name="connsiteY22" fmla="*/ 622690 h 1963483"/>
              <a:gd name="connsiteX23" fmla="*/ 3141497 w 6514204"/>
              <a:gd name="connsiteY23" fmla="*/ 751716 h 1963483"/>
              <a:gd name="connsiteX24" fmla="*/ 3248084 w 6514204"/>
              <a:gd name="connsiteY24" fmla="*/ 718057 h 1963483"/>
              <a:gd name="connsiteX25" fmla="*/ 3483696 w 6514204"/>
              <a:gd name="connsiteY25" fmla="*/ 858302 h 1963483"/>
              <a:gd name="connsiteX26" fmla="*/ 3590283 w 6514204"/>
              <a:gd name="connsiteY26" fmla="*/ 869522 h 1963483"/>
              <a:gd name="connsiteX27" fmla="*/ 3696869 w 6514204"/>
              <a:gd name="connsiteY27" fmla="*/ 939783 h 1963483"/>
              <a:gd name="connsiteX28" fmla="*/ 3785153 w 6514204"/>
              <a:gd name="connsiteY28" fmla="*/ 966361 h 1963483"/>
              <a:gd name="connsiteX29" fmla="*/ 3910042 w 6514204"/>
              <a:gd name="connsiteY29" fmla="*/ 1032206 h 1963483"/>
              <a:gd name="connsiteX30" fmla="*/ 4102248 w 6514204"/>
              <a:gd name="connsiteY30" fmla="*/ 1123435 h 1963483"/>
              <a:gd name="connsiteX31" fmla="*/ 4471024 w 6514204"/>
              <a:gd name="connsiteY31" fmla="*/ 1284648 h 1963483"/>
              <a:gd name="connsiteX32" fmla="*/ 4555171 w 6514204"/>
              <a:gd name="connsiteY32" fmla="*/ 1307087 h 1963483"/>
              <a:gd name="connsiteX33" fmla="*/ 4689527 w 6514204"/>
              <a:gd name="connsiteY33" fmla="*/ 1312697 h 1963483"/>
              <a:gd name="connsiteX34" fmla="*/ 4790783 w 6514204"/>
              <a:gd name="connsiteY34" fmla="*/ 1363186 h 1963483"/>
              <a:gd name="connsiteX35" fmla="*/ 4902700 w 6514204"/>
              <a:gd name="connsiteY35" fmla="*/ 1378543 h 1963483"/>
              <a:gd name="connsiteX36" fmla="*/ 5063558 w 6514204"/>
              <a:gd name="connsiteY36" fmla="*/ 1464442 h 1963483"/>
              <a:gd name="connsiteX37" fmla="*/ 5355623 w 6514204"/>
              <a:gd name="connsiteY37" fmla="*/ 1531480 h 1963483"/>
              <a:gd name="connsiteX38" fmla="*/ 5631976 w 6514204"/>
              <a:gd name="connsiteY38" fmla="*/ 1635122 h 1963483"/>
              <a:gd name="connsiteX39" fmla="*/ 5804967 w 6514204"/>
              <a:gd name="connsiteY39" fmla="*/ 1716604 h 1963483"/>
              <a:gd name="connsiteX40" fmla="*/ 5967372 w 6514204"/>
              <a:gd name="connsiteY40" fmla="*/ 1798086 h 1963483"/>
              <a:gd name="connsiteX41" fmla="*/ 6129143 w 6514204"/>
              <a:gd name="connsiteY41" fmla="*/ 1856848 h 1963483"/>
              <a:gd name="connsiteX42" fmla="*/ 6204457 w 6514204"/>
              <a:gd name="connsiteY42" fmla="*/ 1907338 h 1963483"/>
              <a:gd name="connsiteX43" fmla="*/ 6512997 w 6514204"/>
              <a:gd name="connsiteY43" fmla="*/ 1963436 h 1963483"/>
              <a:gd name="connsiteX44" fmla="*/ 6309647 w 6514204"/>
              <a:gd name="connsiteY44" fmla="*/ 1916831 h 1963483"/>
              <a:gd name="connsiteX0" fmla="*/ 0 w 6514287"/>
              <a:gd name="connsiteY0" fmla="*/ 218783 h 1963483"/>
              <a:gd name="connsiteX1" fmla="*/ 222641 w 6514287"/>
              <a:gd name="connsiteY1" fmla="*/ 263662 h 1963483"/>
              <a:gd name="connsiteX2" fmla="*/ 314150 w 6514287"/>
              <a:gd name="connsiteY2" fmla="*/ 218783 h 1963483"/>
              <a:gd name="connsiteX3" fmla="*/ 420458 w 6514287"/>
              <a:gd name="connsiteY3" fmla="*/ 290239 h 1963483"/>
              <a:gd name="connsiteX4" fmla="*/ 532933 w 6514287"/>
              <a:gd name="connsiteY4" fmla="*/ 218783 h 1963483"/>
              <a:gd name="connsiteX5" fmla="*/ 624644 w 6514287"/>
              <a:gd name="connsiteY5" fmla="*/ 187332 h 1963483"/>
              <a:gd name="connsiteX6" fmla="*/ 740496 w 6514287"/>
              <a:gd name="connsiteY6" fmla="*/ 123416 h 1963483"/>
              <a:gd name="connsiteX7" fmla="*/ 959279 w 6514287"/>
              <a:gd name="connsiteY7" fmla="*/ 129026 h 1963483"/>
              <a:gd name="connsiteX8" fmla="*/ 1065865 w 6514287"/>
              <a:gd name="connsiteY8" fmla="*/ 84148 h 1963483"/>
              <a:gd name="connsiteX9" fmla="*/ 1178062 w 6514287"/>
              <a:gd name="connsiteY9" fmla="*/ 129026 h 1963483"/>
              <a:gd name="connsiteX10" fmla="*/ 1399510 w 6514287"/>
              <a:gd name="connsiteY10" fmla="*/ 18023 h 1963483"/>
              <a:gd name="connsiteX11" fmla="*/ 1509041 w 6514287"/>
              <a:gd name="connsiteY11" fmla="*/ 95367 h 1963483"/>
              <a:gd name="connsiteX12" fmla="*/ 1710994 w 6514287"/>
              <a:gd name="connsiteY12" fmla="*/ 84148 h 1963483"/>
              <a:gd name="connsiteX13" fmla="*/ 1846823 w 6514287"/>
              <a:gd name="connsiteY13" fmla="*/ 134636 h 1963483"/>
              <a:gd name="connsiteX14" fmla="*/ 1952216 w 6514287"/>
              <a:gd name="connsiteY14" fmla="*/ 0 h 1963483"/>
              <a:gd name="connsiteX15" fmla="*/ 2058803 w 6514287"/>
              <a:gd name="connsiteY15" fmla="*/ 72928 h 1963483"/>
              <a:gd name="connsiteX16" fmla="*/ 2154170 w 6514287"/>
              <a:gd name="connsiteY16" fmla="*/ 162685 h 1963483"/>
              <a:gd name="connsiteX17" fmla="*/ 2372673 w 6514287"/>
              <a:gd name="connsiteY17" fmla="*/ 185124 h 1963483"/>
              <a:gd name="connsiteX18" fmla="*/ 2496368 w 6514287"/>
              <a:gd name="connsiteY18" fmla="*/ 235613 h 1963483"/>
              <a:gd name="connsiteX19" fmla="*/ 2720761 w 6514287"/>
              <a:gd name="connsiteY19" fmla="*/ 493664 h 1963483"/>
              <a:gd name="connsiteX20" fmla="*/ 2799298 w 6514287"/>
              <a:gd name="connsiteY20" fmla="*/ 516103 h 1963483"/>
              <a:gd name="connsiteX21" fmla="*/ 2922714 w 6514287"/>
              <a:gd name="connsiteY21" fmla="*/ 594641 h 1963483"/>
              <a:gd name="connsiteX22" fmla="*/ 3051461 w 6514287"/>
              <a:gd name="connsiteY22" fmla="*/ 622690 h 1963483"/>
              <a:gd name="connsiteX23" fmla="*/ 3141497 w 6514287"/>
              <a:gd name="connsiteY23" fmla="*/ 751716 h 1963483"/>
              <a:gd name="connsiteX24" fmla="*/ 3248084 w 6514287"/>
              <a:gd name="connsiteY24" fmla="*/ 718057 h 1963483"/>
              <a:gd name="connsiteX25" fmla="*/ 3483696 w 6514287"/>
              <a:gd name="connsiteY25" fmla="*/ 858302 h 1963483"/>
              <a:gd name="connsiteX26" fmla="*/ 3590283 w 6514287"/>
              <a:gd name="connsiteY26" fmla="*/ 869522 h 1963483"/>
              <a:gd name="connsiteX27" fmla="*/ 3696869 w 6514287"/>
              <a:gd name="connsiteY27" fmla="*/ 939783 h 1963483"/>
              <a:gd name="connsiteX28" fmla="*/ 3785153 w 6514287"/>
              <a:gd name="connsiteY28" fmla="*/ 966361 h 1963483"/>
              <a:gd name="connsiteX29" fmla="*/ 3910042 w 6514287"/>
              <a:gd name="connsiteY29" fmla="*/ 1032206 h 1963483"/>
              <a:gd name="connsiteX30" fmla="*/ 4102248 w 6514287"/>
              <a:gd name="connsiteY30" fmla="*/ 1123435 h 1963483"/>
              <a:gd name="connsiteX31" fmla="*/ 4471024 w 6514287"/>
              <a:gd name="connsiteY31" fmla="*/ 1284648 h 1963483"/>
              <a:gd name="connsiteX32" fmla="*/ 4555171 w 6514287"/>
              <a:gd name="connsiteY32" fmla="*/ 1307087 h 1963483"/>
              <a:gd name="connsiteX33" fmla="*/ 4689527 w 6514287"/>
              <a:gd name="connsiteY33" fmla="*/ 1312697 h 1963483"/>
              <a:gd name="connsiteX34" fmla="*/ 4790783 w 6514287"/>
              <a:gd name="connsiteY34" fmla="*/ 1363186 h 1963483"/>
              <a:gd name="connsiteX35" fmla="*/ 4902700 w 6514287"/>
              <a:gd name="connsiteY35" fmla="*/ 1378543 h 1963483"/>
              <a:gd name="connsiteX36" fmla="*/ 5063558 w 6514287"/>
              <a:gd name="connsiteY36" fmla="*/ 1464442 h 1963483"/>
              <a:gd name="connsiteX37" fmla="*/ 5355623 w 6514287"/>
              <a:gd name="connsiteY37" fmla="*/ 1531480 h 1963483"/>
              <a:gd name="connsiteX38" fmla="*/ 5631976 w 6514287"/>
              <a:gd name="connsiteY38" fmla="*/ 1635122 h 1963483"/>
              <a:gd name="connsiteX39" fmla="*/ 5804967 w 6514287"/>
              <a:gd name="connsiteY39" fmla="*/ 1716604 h 1963483"/>
              <a:gd name="connsiteX40" fmla="*/ 5967372 w 6514287"/>
              <a:gd name="connsiteY40" fmla="*/ 1798086 h 1963483"/>
              <a:gd name="connsiteX41" fmla="*/ 6129143 w 6514287"/>
              <a:gd name="connsiteY41" fmla="*/ 1856848 h 1963483"/>
              <a:gd name="connsiteX42" fmla="*/ 6204457 w 6514287"/>
              <a:gd name="connsiteY42" fmla="*/ 1907338 h 1963483"/>
              <a:gd name="connsiteX43" fmla="*/ 6512997 w 6514287"/>
              <a:gd name="connsiteY43" fmla="*/ 1963436 h 1963483"/>
              <a:gd name="connsiteX44" fmla="*/ 6322059 w 6514287"/>
              <a:gd name="connsiteY44" fmla="*/ 1916831 h 1963483"/>
              <a:gd name="connsiteX0" fmla="*/ 0 w 6514318"/>
              <a:gd name="connsiteY0" fmla="*/ 218783 h 2091107"/>
              <a:gd name="connsiteX1" fmla="*/ 222641 w 6514318"/>
              <a:gd name="connsiteY1" fmla="*/ 263662 h 2091107"/>
              <a:gd name="connsiteX2" fmla="*/ 314150 w 6514318"/>
              <a:gd name="connsiteY2" fmla="*/ 218783 h 2091107"/>
              <a:gd name="connsiteX3" fmla="*/ 420458 w 6514318"/>
              <a:gd name="connsiteY3" fmla="*/ 290239 h 2091107"/>
              <a:gd name="connsiteX4" fmla="*/ 532933 w 6514318"/>
              <a:gd name="connsiteY4" fmla="*/ 218783 h 2091107"/>
              <a:gd name="connsiteX5" fmla="*/ 624644 w 6514318"/>
              <a:gd name="connsiteY5" fmla="*/ 187332 h 2091107"/>
              <a:gd name="connsiteX6" fmla="*/ 740496 w 6514318"/>
              <a:gd name="connsiteY6" fmla="*/ 123416 h 2091107"/>
              <a:gd name="connsiteX7" fmla="*/ 959279 w 6514318"/>
              <a:gd name="connsiteY7" fmla="*/ 129026 h 2091107"/>
              <a:gd name="connsiteX8" fmla="*/ 1065865 w 6514318"/>
              <a:gd name="connsiteY8" fmla="*/ 84148 h 2091107"/>
              <a:gd name="connsiteX9" fmla="*/ 1178062 w 6514318"/>
              <a:gd name="connsiteY9" fmla="*/ 129026 h 2091107"/>
              <a:gd name="connsiteX10" fmla="*/ 1399510 w 6514318"/>
              <a:gd name="connsiteY10" fmla="*/ 18023 h 2091107"/>
              <a:gd name="connsiteX11" fmla="*/ 1509041 w 6514318"/>
              <a:gd name="connsiteY11" fmla="*/ 95367 h 2091107"/>
              <a:gd name="connsiteX12" fmla="*/ 1710994 w 6514318"/>
              <a:gd name="connsiteY12" fmla="*/ 84148 h 2091107"/>
              <a:gd name="connsiteX13" fmla="*/ 1846823 w 6514318"/>
              <a:gd name="connsiteY13" fmla="*/ 134636 h 2091107"/>
              <a:gd name="connsiteX14" fmla="*/ 1952216 w 6514318"/>
              <a:gd name="connsiteY14" fmla="*/ 0 h 2091107"/>
              <a:gd name="connsiteX15" fmla="*/ 2058803 w 6514318"/>
              <a:gd name="connsiteY15" fmla="*/ 72928 h 2091107"/>
              <a:gd name="connsiteX16" fmla="*/ 2154170 w 6514318"/>
              <a:gd name="connsiteY16" fmla="*/ 162685 h 2091107"/>
              <a:gd name="connsiteX17" fmla="*/ 2372673 w 6514318"/>
              <a:gd name="connsiteY17" fmla="*/ 185124 h 2091107"/>
              <a:gd name="connsiteX18" fmla="*/ 2496368 w 6514318"/>
              <a:gd name="connsiteY18" fmla="*/ 235613 h 2091107"/>
              <a:gd name="connsiteX19" fmla="*/ 2720761 w 6514318"/>
              <a:gd name="connsiteY19" fmla="*/ 493664 h 2091107"/>
              <a:gd name="connsiteX20" fmla="*/ 2799298 w 6514318"/>
              <a:gd name="connsiteY20" fmla="*/ 516103 h 2091107"/>
              <a:gd name="connsiteX21" fmla="*/ 2922714 w 6514318"/>
              <a:gd name="connsiteY21" fmla="*/ 594641 h 2091107"/>
              <a:gd name="connsiteX22" fmla="*/ 3051461 w 6514318"/>
              <a:gd name="connsiteY22" fmla="*/ 622690 h 2091107"/>
              <a:gd name="connsiteX23" fmla="*/ 3141497 w 6514318"/>
              <a:gd name="connsiteY23" fmla="*/ 751716 h 2091107"/>
              <a:gd name="connsiteX24" fmla="*/ 3248084 w 6514318"/>
              <a:gd name="connsiteY24" fmla="*/ 718057 h 2091107"/>
              <a:gd name="connsiteX25" fmla="*/ 3483696 w 6514318"/>
              <a:gd name="connsiteY25" fmla="*/ 858302 h 2091107"/>
              <a:gd name="connsiteX26" fmla="*/ 3590283 w 6514318"/>
              <a:gd name="connsiteY26" fmla="*/ 869522 h 2091107"/>
              <a:gd name="connsiteX27" fmla="*/ 3696869 w 6514318"/>
              <a:gd name="connsiteY27" fmla="*/ 939783 h 2091107"/>
              <a:gd name="connsiteX28" fmla="*/ 3785153 w 6514318"/>
              <a:gd name="connsiteY28" fmla="*/ 966361 h 2091107"/>
              <a:gd name="connsiteX29" fmla="*/ 3910042 w 6514318"/>
              <a:gd name="connsiteY29" fmla="*/ 1032206 h 2091107"/>
              <a:gd name="connsiteX30" fmla="*/ 4102248 w 6514318"/>
              <a:gd name="connsiteY30" fmla="*/ 1123435 h 2091107"/>
              <a:gd name="connsiteX31" fmla="*/ 4471024 w 6514318"/>
              <a:gd name="connsiteY31" fmla="*/ 1284648 h 2091107"/>
              <a:gd name="connsiteX32" fmla="*/ 4555171 w 6514318"/>
              <a:gd name="connsiteY32" fmla="*/ 1307087 h 2091107"/>
              <a:gd name="connsiteX33" fmla="*/ 4689527 w 6514318"/>
              <a:gd name="connsiteY33" fmla="*/ 1312697 h 2091107"/>
              <a:gd name="connsiteX34" fmla="*/ 4790783 w 6514318"/>
              <a:gd name="connsiteY34" fmla="*/ 1363186 h 2091107"/>
              <a:gd name="connsiteX35" fmla="*/ 4902700 w 6514318"/>
              <a:gd name="connsiteY35" fmla="*/ 1378543 h 2091107"/>
              <a:gd name="connsiteX36" fmla="*/ 5063558 w 6514318"/>
              <a:gd name="connsiteY36" fmla="*/ 1464442 h 2091107"/>
              <a:gd name="connsiteX37" fmla="*/ 5355623 w 6514318"/>
              <a:gd name="connsiteY37" fmla="*/ 1531480 h 2091107"/>
              <a:gd name="connsiteX38" fmla="*/ 5631976 w 6514318"/>
              <a:gd name="connsiteY38" fmla="*/ 1635122 h 2091107"/>
              <a:gd name="connsiteX39" fmla="*/ 5804967 w 6514318"/>
              <a:gd name="connsiteY39" fmla="*/ 1716604 h 2091107"/>
              <a:gd name="connsiteX40" fmla="*/ 5967372 w 6514318"/>
              <a:gd name="connsiteY40" fmla="*/ 1798086 h 2091107"/>
              <a:gd name="connsiteX41" fmla="*/ 6129143 w 6514318"/>
              <a:gd name="connsiteY41" fmla="*/ 1856848 h 2091107"/>
              <a:gd name="connsiteX42" fmla="*/ 6204457 w 6514318"/>
              <a:gd name="connsiteY42" fmla="*/ 1907338 h 2091107"/>
              <a:gd name="connsiteX43" fmla="*/ 6512997 w 6514318"/>
              <a:gd name="connsiteY43" fmla="*/ 1963436 h 2091107"/>
              <a:gd name="connsiteX44" fmla="*/ 6326196 w 6514318"/>
              <a:gd name="connsiteY44" fmla="*/ 2090609 h 2091107"/>
              <a:gd name="connsiteX0" fmla="*/ 0 w 6365335"/>
              <a:gd name="connsiteY0" fmla="*/ 218783 h 2090986"/>
              <a:gd name="connsiteX1" fmla="*/ 222641 w 6365335"/>
              <a:gd name="connsiteY1" fmla="*/ 263662 h 2090986"/>
              <a:gd name="connsiteX2" fmla="*/ 314150 w 6365335"/>
              <a:gd name="connsiteY2" fmla="*/ 218783 h 2090986"/>
              <a:gd name="connsiteX3" fmla="*/ 420458 w 6365335"/>
              <a:gd name="connsiteY3" fmla="*/ 290239 h 2090986"/>
              <a:gd name="connsiteX4" fmla="*/ 532933 w 6365335"/>
              <a:gd name="connsiteY4" fmla="*/ 218783 h 2090986"/>
              <a:gd name="connsiteX5" fmla="*/ 624644 w 6365335"/>
              <a:gd name="connsiteY5" fmla="*/ 187332 h 2090986"/>
              <a:gd name="connsiteX6" fmla="*/ 740496 w 6365335"/>
              <a:gd name="connsiteY6" fmla="*/ 123416 h 2090986"/>
              <a:gd name="connsiteX7" fmla="*/ 959279 w 6365335"/>
              <a:gd name="connsiteY7" fmla="*/ 129026 h 2090986"/>
              <a:gd name="connsiteX8" fmla="*/ 1065865 w 6365335"/>
              <a:gd name="connsiteY8" fmla="*/ 84148 h 2090986"/>
              <a:gd name="connsiteX9" fmla="*/ 1178062 w 6365335"/>
              <a:gd name="connsiteY9" fmla="*/ 129026 h 2090986"/>
              <a:gd name="connsiteX10" fmla="*/ 1399510 w 6365335"/>
              <a:gd name="connsiteY10" fmla="*/ 18023 h 2090986"/>
              <a:gd name="connsiteX11" fmla="*/ 1509041 w 6365335"/>
              <a:gd name="connsiteY11" fmla="*/ 95367 h 2090986"/>
              <a:gd name="connsiteX12" fmla="*/ 1710994 w 6365335"/>
              <a:gd name="connsiteY12" fmla="*/ 84148 h 2090986"/>
              <a:gd name="connsiteX13" fmla="*/ 1846823 w 6365335"/>
              <a:gd name="connsiteY13" fmla="*/ 134636 h 2090986"/>
              <a:gd name="connsiteX14" fmla="*/ 1952216 w 6365335"/>
              <a:gd name="connsiteY14" fmla="*/ 0 h 2090986"/>
              <a:gd name="connsiteX15" fmla="*/ 2058803 w 6365335"/>
              <a:gd name="connsiteY15" fmla="*/ 72928 h 2090986"/>
              <a:gd name="connsiteX16" fmla="*/ 2154170 w 6365335"/>
              <a:gd name="connsiteY16" fmla="*/ 162685 h 2090986"/>
              <a:gd name="connsiteX17" fmla="*/ 2372673 w 6365335"/>
              <a:gd name="connsiteY17" fmla="*/ 185124 h 2090986"/>
              <a:gd name="connsiteX18" fmla="*/ 2496368 w 6365335"/>
              <a:gd name="connsiteY18" fmla="*/ 235613 h 2090986"/>
              <a:gd name="connsiteX19" fmla="*/ 2720761 w 6365335"/>
              <a:gd name="connsiteY19" fmla="*/ 493664 h 2090986"/>
              <a:gd name="connsiteX20" fmla="*/ 2799298 w 6365335"/>
              <a:gd name="connsiteY20" fmla="*/ 516103 h 2090986"/>
              <a:gd name="connsiteX21" fmla="*/ 2922714 w 6365335"/>
              <a:gd name="connsiteY21" fmla="*/ 594641 h 2090986"/>
              <a:gd name="connsiteX22" fmla="*/ 3051461 w 6365335"/>
              <a:gd name="connsiteY22" fmla="*/ 622690 h 2090986"/>
              <a:gd name="connsiteX23" fmla="*/ 3141497 w 6365335"/>
              <a:gd name="connsiteY23" fmla="*/ 751716 h 2090986"/>
              <a:gd name="connsiteX24" fmla="*/ 3248084 w 6365335"/>
              <a:gd name="connsiteY24" fmla="*/ 718057 h 2090986"/>
              <a:gd name="connsiteX25" fmla="*/ 3483696 w 6365335"/>
              <a:gd name="connsiteY25" fmla="*/ 858302 h 2090986"/>
              <a:gd name="connsiteX26" fmla="*/ 3590283 w 6365335"/>
              <a:gd name="connsiteY26" fmla="*/ 869522 h 2090986"/>
              <a:gd name="connsiteX27" fmla="*/ 3696869 w 6365335"/>
              <a:gd name="connsiteY27" fmla="*/ 939783 h 2090986"/>
              <a:gd name="connsiteX28" fmla="*/ 3785153 w 6365335"/>
              <a:gd name="connsiteY28" fmla="*/ 966361 h 2090986"/>
              <a:gd name="connsiteX29" fmla="*/ 3910042 w 6365335"/>
              <a:gd name="connsiteY29" fmla="*/ 1032206 h 2090986"/>
              <a:gd name="connsiteX30" fmla="*/ 4102248 w 6365335"/>
              <a:gd name="connsiteY30" fmla="*/ 1123435 h 2090986"/>
              <a:gd name="connsiteX31" fmla="*/ 4471024 w 6365335"/>
              <a:gd name="connsiteY31" fmla="*/ 1284648 h 2090986"/>
              <a:gd name="connsiteX32" fmla="*/ 4555171 w 6365335"/>
              <a:gd name="connsiteY32" fmla="*/ 1307087 h 2090986"/>
              <a:gd name="connsiteX33" fmla="*/ 4689527 w 6365335"/>
              <a:gd name="connsiteY33" fmla="*/ 1312697 h 2090986"/>
              <a:gd name="connsiteX34" fmla="*/ 4790783 w 6365335"/>
              <a:gd name="connsiteY34" fmla="*/ 1363186 h 2090986"/>
              <a:gd name="connsiteX35" fmla="*/ 4902700 w 6365335"/>
              <a:gd name="connsiteY35" fmla="*/ 1378543 h 2090986"/>
              <a:gd name="connsiteX36" fmla="*/ 5063558 w 6365335"/>
              <a:gd name="connsiteY36" fmla="*/ 1464442 h 2090986"/>
              <a:gd name="connsiteX37" fmla="*/ 5355623 w 6365335"/>
              <a:gd name="connsiteY37" fmla="*/ 1531480 h 2090986"/>
              <a:gd name="connsiteX38" fmla="*/ 5631976 w 6365335"/>
              <a:gd name="connsiteY38" fmla="*/ 1635122 h 2090986"/>
              <a:gd name="connsiteX39" fmla="*/ 5804967 w 6365335"/>
              <a:gd name="connsiteY39" fmla="*/ 1716604 h 2090986"/>
              <a:gd name="connsiteX40" fmla="*/ 5967372 w 6365335"/>
              <a:gd name="connsiteY40" fmla="*/ 1798086 h 2090986"/>
              <a:gd name="connsiteX41" fmla="*/ 6129143 w 6365335"/>
              <a:gd name="connsiteY41" fmla="*/ 1856848 h 2090986"/>
              <a:gd name="connsiteX42" fmla="*/ 6204457 w 6365335"/>
              <a:gd name="connsiteY42" fmla="*/ 1907338 h 2090986"/>
              <a:gd name="connsiteX43" fmla="*/ 6355770 w 6365335"/>
              <a:gd name="connsiteY43" fmla="*/ 1917923 h 2090986"/>
              <a:gd name="connsiteX44" fmla="*/ 6326196 w 6365335"/>
              <a:gd name="connsiteY44" fmla="*/ 2090609 h 2090986"/>
              <a:gd name="connsiteX0" fmla="*/ 0 w 6494801"/>
              <a:gd name="connsiteY0" fmla="*/ 218783 h 1967599"/>
              <a:gd name="connsiteX1" fmla="*/ 222641 w 6494801"/>
              <a:gd name="connsiteY1" fmla="*/ 263662 h 1967599"/>
              <a:gd name="connsiteX2" fmla="*/ 314150 w 6494801"/>
              <a:gd name="connsiteY2" fmla="*/ 218783 h 1967599"/>
              <a:gd name="connsiteX3" fmla="*/ 420458 w 6494801"/>
              <a:gd name="connsiteY3" fmla="*/ 290239 h 1967599"/>
              <a:gd name="connsiteX4" fmla="*/ 532933 w 6494801"/>
              <a:gd name="connsiteY4" fmla="*/ 218783 h 1967599"/>
              <a:gd name="connsiteX5" fmla="*/ 624644 w 6494801"/>
              <a:gd name="connsiteY5" fmla="*/ 187332 h 1967599"/>
              <a:gd name="connsiteX6" fmla="*/ 740496 w 6494801"/>
              <a:gd name="connsiteY6" fmla="*/ 123416 h 1967599"/>
              <a:gd name="connsiteX7" fmla="*/ 959279 w 6494801"/>
              <a:gd name="connsiteY7" fmla="*/ 129026 h 1967599"/>
              <a:gd name="connsiteX8" fmla="*/ 1065865 w 6494801"/>
              <a:gd name="connsiteY8" fmla="*/ 84148 h 1967599"/>
              <a:gd name="connsiteX9" fmla="*/ 1178062 w 6494801"/>
              <a:gd name="connsiteY9" fmla="*/ 129026 h 1967599"/>
              <a:gd name="connsiteX10" fmla="*/ 1399510 w 6494801"/>
              <a:gd name="connsiteY10" fmla="*/ 18023 h 1967599"/>
              <a:gd name="connsiteX11" fmla="*/ 1509041 w 6494801"/>
              <a:gd name="connsiteY11" fmla="*/ 95367 h 1967599"/>
              <a:gd name="connsiteX12" fmla="*/ 1710994 w 6494801"/>
              <a:gd name="connsiteY12" fmla="*/ 84148 h 1967599"/>
              <a:gd name="connsiteX13" fmla="*/ 1846823 w 6494801"/>
              <a:gd name="connsiteY13" fmla="*/ 134636 h 1967599"/>
              <a:gd name="connsiteX14" fmla="*/ 1952216 w 6494801"/>
              <a:gd name="connsiteY14" fmla="*/ 0 h 1967599"/>
              <a:gd name="connsiteX15" fmla="*/ 2058803 w 6494801"/>
              <a:gd name="connsiteY15" fmla="*/ 72928 h 1967599"/>
              <a:gd name="connsiteX16" fmla="*/ 2154170 w 6494801"/>
              <a:gd name="connsiteY16" fmla="*/ 162685 h 1967599"/>
              <a:gd name="connsiteX17" fmla="*/ 2372673 w 6494801"/>
              <a:gd name="connsiteY17" fmla="*/ 185124 h 1967599"/>
              <a:gd name="connsiteX18" fmla="*/ 2496368 w 6494801"/>
              <a:gd name="connsiteY18" fmla="*/ 235613 h 1967599"/>
              <a:gd name="connsiteX19" fmla="*/ 2720761 w 6494801"/>
              <a:gd name="connsiteY19" fmla="*/ 493664 h 1967599"/>
              <a:gd name="connsiteX20" fmla="*/ 2799298 w 6494801"/>
              <a:gd name="connsiteY20" fmla="*/ 516103 h 1967599"/>
              <a:gd name="connsiteX21" fmla="*/ 2922714 w 6494801"/>
              <a:gd name="connsiteY21" fmla="*/ 594641 h 1967599"/>
              <a:gd name="connsiteX22" fmla="*/ 3051461 w 6494801"/>
              <a:gd name="connsiteY22" fmla="*/ 622690 h 1967599"/>
              <a:gd name="connsiteX23" fmla="*/ 3141497 w 6494801"/>
              <a:gd name="connsiteY23" fmla="*/ 751716 h 1967599"/>
              <a:gd name="connsiteX24" fmla="*/ 3248084 w 6494801"/>
              <a:gd name="connsiteY24" fmla="*/ 718057 h 1967599"/>
              <a:gd name="connsiteX25" fmla="*/ 3483696 w 6494801"/>
              <a:gd name="connsiteY25" fmla="*/ 858302 h 1967599"/>
              <a:gd name="connsiteX26" fmla="*/ 3590283 w 6494801"/>
              <a:gd name="connsiteY26" fmla="*/ 869522 h 1967599"/>
              <a:gd name="connsiteX27" fmla="*/ 3696869 w 6494801"/>
              <a:gd name="connsiteY27" fmla="*/ 939783 h 1967599"/>
              <a:gd name="connsiteX28" fmla="*/ 3785153 w 6494801"/>
              <a:gd name="connsiteY28" fmla="*/ 966361 h 1967599"/>
              <a:gd name="connsiteX29" fmla="*/ 3910042 w 6494801"/>
              <a:gd name="connsiteY29" fmla="*/ 1032206 h 1967599"/>
              <a:gd name="connsiteX30" fmla="*/ 4102248 w 6494801"/>
              <a:gd name="connsiteY30" fmla="*/ 1123435 h 1967599"/>
              <a:gd name="connsiteX31" fmla="*/ 4471024 w 6494801"/>
              <a:gd name="connsiteY31" fmla="*/ 1284648 h 1967599"/>
              <a:gd name="connsiteX32" fmla="*/ 4555171 w 6494801"/>
              <a:gd name="connsiteY32" fmla="*/ 1307087 h 1967599"/>
              <a:gd name="connsiteX33" fmla="*/ 4689527 w 6494801"/>
              <a:gd name="connsiteY33" fmla="*/ 1312697 h 1967599"/>
              <a:gd name="connsiteX34" fmla="*/ 4790783 w 6494801"/>
              <a:gd name="connsiteY34" fmla="*/ 1363186 h 1967599"/>
              <a:gd name="connsiteX35" fmla="*/ 4902700 w 6494801"/>
              <a:gd name="connsiteY35" fmla="*/ 1378543 h 1967599"/>
              <a:gd name="connsiteX36" fmla="*/ 5063558 w 6494801"/>
              <a:gd name="connsiteY36" fmla="*/ 1464442 h 1967599"/>
              <a:gd name="connsiteX37" fmla="*/ 5355623 w 6494801"/>
              <a:gd name="connsiteY37" fmla="*/ 1531480 h 1967599"/>
              <a:gd name="connsiteX38" fmla="*/ 5631976 w 6494801"/>
              <a:gd name="connsiteY38" fmla="*/ 1635122 h 1967599"/>
              <a:gd name="connsiteX39" fmla="*/ 5804967 w 6494801"/>
              <a:gd name="connsiteY39" fmla="*/ 1716604 h 1967599"/>
              <a:gd name="connsiteX40" fmla="*/ 5967372 w 6494801"/>
              <a:gd name="connsiteY40" fmla="*/ 1798086 h 1967599"/>
              <a:gd name="connsiteX41" fmla="*/ 6129143 w 6494801"/>
              <a:gd name="connsiteY41" fmla="*/ 1856848 h 1967599"/>
              <a:gd name="connsiteX42" fmla="*/ 6204457 w 6494801"/>
              <a:gd name="connsiteY42" fmla="*/ 1907338 h 1967599"/>
              <a:gd name="connsiteX43" fmla="*/ 6355770 w 6494801"/>
              <a:gd name="connsiteY43" fmla="*/ 1917923 h 1967599"/>
              <a:gd name="connsiteX44" fmla="*/ 6487561 w 6494801"/>
              <a:gd name="connsiteY44" fmla="*/ 1966482 h 1967599"/>
              <a:gd name="connsiteX0" fmla="*/ 0 w 6494801"/>
              <a:gd name="connsiteY0" fmla="*/ 218783 h 1967767"/>
              <a:gd name="connsiteX1" fmla="*/ 222641 w 6494801"/>
              <a:gd name="connsiteY1" fmla="*/ 263662 h 1967767"/>
              <a:gd name="connsiteX2" fmla="*/ 314150 w 6494801"/>
              <a:gd name="connsiteY2" fmla="*/ 218783 h 1967767"/>
              <a:gd name="connsiteX3" fmla="*/ 420458 w 6494801"/>
              <a:gd name="connsiteY3" fmla="*/ 290239 h 1967767"/>
              <a:gd name="connsiteX4" fmla="*/ 532933 w 6494801"/>
              <a:gd name="connsiteY4" fmla="*/ 218783 h 1967767"/>
              <a:gd name="connsiteX5" fmla="*/ 624644 w 6494801"/>
              <a:gd name="connsiteY5" fmla="*/ 187332 h 1967767"/>
              <a:gd name="connsiteX6" fmla="*/ 740496 w 6494801"/>
              <a:gd name="connsiteY6" fmla="*/ 123416 h 1967767"/>
              <a:gd name="connsiteX7" fmla="*/ 959279 w 6494801"/>
              <a:gd name="connsiteY7" fmla="*/ 129026 h 1967767"/>
              <a:gd name="connsiteX8" fmla="*/ 1065865 w 6494801"/>
              <a:gd name="connsiteY8" fmla="*/ 84148 h 1967767"/>
              <a:gd name="connsiteX9" fmla="*/ 1178062 w 6494801"/>
              <a:gd name="connsiteY9" fmla="*/ 129026 h 1967767"/>
              <a:gd name="connsiteX10" fmla="*/ 1399510 w 6494801"/>
              <a:gd name="connsiteY10" fmla="*/ 18023 h 1967767"/>
              <a:gd name="connsiteX11" fmla="*/ 1509041 w 6494801"/>
              <a:gd name="connsiteY11" fmla="*/ 95367 h 1967767"/>
              <a:gd name="connsiteX12" fmla="*/ 1710994 w 6494801"/>
              <a:gd name="connsiteY12" fmla="*/ 84148 h 1967767"/>
              <a:gd name="connsiteX13" fmla="*/ 1846823 w 6494801"/>
              <a:gd name="connsiteY13" fmla="*/ 134636 h 1967767"/>
              <a:gd name="connsiteX14" fmla="*/ 1952216 w 6494801"/>
              <a:gd name="connsiteY14" fmla="*/ 0 h 1967767"/>
              <a:gd name="connsiteX15" fmla="*/ 2058803 w 6494801"/>
              <a:gd name="connsiteY15" fmla="*/ 72928 h 1967767"/>
              <a:gd name="connsiteX16" fmla="*/ 2154170 w 6494801"/>
              <a:gd name="connsiteY16" fmla="*/ 162685 h 1967767"/>
              <a:gd name="connsiteX17" fmla="*/ 2372673 w 6494801"/>
              <a:gd name="connsiteY17" fmla="*/ 185124 h 1967767"/>
              <a:gd name="connsiteX18" fmla="*/ 2496368 w 6494801"/>
              <a:gd name="connsiteY18" fmla="*/ 235613 h 1967767"/>
              <a:gd name="connsiteX19" fmla="*/ 2720761 w 6494801"/>
              <a:gd name="connsiteY19" fmla="*/ 493664 h 1967767"/>
              <a:gd name="connsiteX20" fmla="*/ 2799298 w 6494801"/>
              <a:gd name="connsiteY20" fmla="*/ 516103 h 1967767"/>
              <a:gd name="connsiteX21" fmla="*/ 2922714 w 6494801"/>
              <a:gd name="connsiteY21" fmla="*/ 594641 h 1967767"/>
              <a:gd name="connsiteX22" fmla="*/ 3051461 w 6494801"/>
              <a:gd name="connsiteY22" fmla="*/ 622690 h 1967767"/>
              <a:gd name="connsiteX23" fmla="*/ 3141497 w 6494801"/>
              <a:gd name="connsiteY23" fmla="*/ 751716 h 1967767"/>
              <a:gd name="connsiteX24" fmla="*/ 3248084 w 6494801"/>
              <a:gd name="connsiteY24" fmla="*/ 718057 h 1967767"/>
              <a:gd name="connsiteX25" fmla="*/ 3483696 w 6494801"/>
              <a:gd name="connsiteY25" fmla="*/ 858302 h 1967767"/>
              <a:gd name="connsiteX26" fmla="*/ 3590283 w 6494801"/>
              <a:gd name="connsiteY26" fmla="*/ 869522 h 1967767"/>
              <a:gd name="connsiteX27" fmla="*/ 3696869 w 6494801"/>
              <a:gd name="connsiteY27" fmla="*/ 939783 h 1967767"/>
              <a:gd name="connsiteX28" fmla="*/ 3785153 w 6494801"/>
              <a:gd name="connsiteY28" fmla="*/ 966361 h 1967767"/>
              <a:gd name="connsiteX29" fmla="*/ 3910042 w 6494801"/>
              <a:gd name="connsiteY29" fmla="*/ 1032206 h 1967767"/>
              <a:gd name="connsiteX30" fmla="*/ 4102248 w 6494801"/>
              <a:gd name="connsiteY30" fmla="*/ 1123435 h 1967767"/>
              <a:gd name="connsiteX31" fmla="*/ 4471024 w 6494801"/>
              <a:gd name="connsiteY31" fmla="*/ 1284648 h 1967767"/>
              <a:gd name="connsiteX32" fmla="*/ 4555171 w 6494801"/>
              <a:gd name="connsiteY32" fmla="*/ 1307087 h 1967767"/>
              <a:gd name="connsiteX33" fmla="*/ 4689527 w 6494801"/>
              <a:gd name="connsiteY33" fmla="*/ 1312697 h 1967767"/>
              <a:gd name="connsiteX34" fmla="*/ 4790783 w 6494801"/>
              <a:gd name="connsiteY34" fmla="*/ 1363186 h 1967767"/>
              <a:gd name="connsiteX35" fmla="*/ 4902700 w 6494801"/>
              <a:gd name="connsiteY35" fmla="*/ 1378543 h 1967767"/>
              <a:gd name="connsiteX36" fmla="*/ 5063558 w 6494801"/>
              <a:gd name="connsiteY36" fmla="*/ 1464442 h 1967767"/>
              <a:gd name="connsiteX37" fmla="*/ 5355623 w 6494801"/>
              <a:gd name="connsiteY37" fmla="*/ 1531480 h 1967767"/>
              <a:gd name="connsiteX38" fmla="*/ 5631976 w 6494801"/>
              <a:gd name="connsiteY38" fmla="*/ 1635122 h 1967767"/>
              <a:gd name="connsiteX39" fmla="*/ 5804967 w 6494801"/>
              <a:gd name="connsiteY39" fmla="*/ 1716604 h 1967767"/>
              <a:gd name="connsiteX40" fmla="*/ 5967372 w 6494801"/>
              <a:gd name="connsiteY40" fmla="*/ 1798086 h 1967767"/>
              <a:gd name="connsiteX41" fmla="*/ 6129143 w 6494801"/>
              <a:gd name="connsiteY41" fmla="*/ 1856848 h 1967767"/>
              <a:gd name="connsiteX42" fmla="*/ 6204457 w 6494801"/>
              <a:gd name="connsiteY42" fmla="*/ 1907338 h 1967767"/>
              <a:gd name="connsiteX43" fmla="*/ 6355770 w 6494801"/>
              <a:gd name="connsiteY43" fmla="*/ 1926198 h 1967767"/>
              <a:gd name="connsiteX44" fmla="*/ 6487561 w 6494801"/>
              <a:gd name="connsiteY44" fmla="*/ 1966482 h 19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94801" h="1967767">
                <a:moveTo>
                  <a:pt x="0" y="218783"/>
                </a:moveTo>
                <a:lnTo>
                  <a:pt x="222641" y="263662"/>
                </a:lnTo>
                <a:lnTo>
                  <a:pt x="314150" y="218783"/>
                </a:lnTo>
                <a:lnTo>
                  <a:pt x="420458" y="290239"/>
                </a:lnTo>
                <a:lnTo>
                  <a:pt x="532933" y="218783"/>
                </a:lnTo>
                <a:lnTo>
                  <a:pt x="624644" y="187332"/>
                </a:lnTo>
                <a:lnTo>
                  <a:pt x="740496" y="123416"/>
                </a:lnTo>
                <a:lnTo>
                  <a:pt x="959279" y="129026"/>
                </a:lnTo>
                <a:lnTo>
                  <a:pt x="1065865" y="84148"/>
                </a:lnTo>
                <a:lnTo>
                  <a:pt x="1178062" y="129026"/>
                </a:lnTo>
                <a:lnTo>
                  <a:pt x="1399510" y="18023"/>
                </a:lnTo>
                <a:lnTo>
                  <a:pt x="1509041" y="95367"/>
                </a:lnTo>
                <a:lnTo>
                  <a:pt x="1710994" y="84148"/>
                </a:lnTo>
                <a:lnTo>
                  <a:pt x="1846823" y="134636"/>
                </a:lnTo>
                <a:lnTo>
                  <a:pt x="1952216" y="0"/>
                </a:lnTo>
                <a:lnTo>
                  <a:pt x="2058803" y="72928"/>
                </a:lnTo>
                <a:lnTo>
                  <a:pt x="2154170" y="162685"/>
                </a:lnTo>
                <a:lnTo>
                  <a:pt x="2372673" y="185124"/>
                </a:lnTo>
                <a:lnTo>
                  <a:pt x="2496368" y="235613"/>
                </a:lnTo>
                <a:lnTo>
                  <a:pt x="2720761" y="493664"/>
                </a:lnTo>
                <a:lnTo>
                  <a:pt x="2799298" y="516103"/>
                </a:lnTo>
                <a:lnTo>
                  <a:pt x="2922714" y="594641"/>
                </a:lnTo>
                <a:lnTo>
                  <a:pt x="3051461" y="622690"/>
                </a:lnTo>
                <a:lnTo>
                  <a:pt x="3141497" y="751716"/>
                </a:lnTo>
                <a:lnTo>
                  <a:pt x="3248084" y="718057"/>
                </a:lnTo>
                <a:lnTo>
                  <a:pt x="3483696" y="858302"/>
                </a:lnTo>
                <a:lnTo>
                  <a:pt x="3590283" y="869522"/>
                </a:lnTo>
                <a:lnTo>
                  <a:pt x="3696869" y="939783"/>
                </a:lnTo>
                <a:lnTo>
                  <a:pt x="3785153" y="966361"/>
                </a:lnTo>
                <a:cubicBezTo>
                  <a:pt x="3825403" y="992447"/>
                  <a:pt x="3857193" y="1006027"/>
                  <a:pt x="3910042" y="1032206"/>
                </a:cubicBezTo>
                <a:cubicBezTo>
                  <a:pt x="3962891" y="1058385"/>
                  <a:pt x="4036800" y="1091646"/>
                  <a:pt x="4102248" y="1123435"/>
                </a:cubicBezTo>
                <a:lnTo>
                  <a:pt x="4471024" y="1284648"/>
                </a:lnTo>
                <a:lnTo>
                  <a:pt x="4555171" y="1307087"/>
                </a:lnTo>
                <a:lnTo>
                  <a:pt x="4689527" y="1312697"/>
                </a:lnTo>
                <a:lnTo>
                  <a:pt x="4790783" y="1363186"/>
                </a:lnTo>
                <a:lnTo>
                  <a:pt x="4902700" y="1378543"/>
                </a:lnTo>
                <a:lnTo>
                  <a:pt x="5063558" y="1464442"/>
                </a:lnTo>
                <a:lnTo>
                  <a:pt x="5355623" y="1531480"/>
                </a:lnTo>
                <a:lnTo>
                  <a:pt x="5631976" y="1635122"/>
                </a:lnTo>
                <a:lnTo>
                  <a:pt x="5804967" y="1716604"/>
                </a:lnTo>
                <a:lnTo>
                  <a:pt x="5967372" y="1798086"/>
                </a:lnTo>
                <a:lnTo>
                  <a:pt x="6129143" y="1856848"/>
                </a:lnTo>
                <a:lnTo>
                  <a:pt x="6204457" y="1907338"/>
                </a:lnTo>
                <a:lnTo>
                  <a:pt x="6355770" y="1926198"/>
                </a:lnTo>
                <a:cubicBezTo>
                  <a:pt x="6373302" y="1927780"/>
                  <a:pt x="6529926" y="1976191"/>
                  <a:pt x="6487561" y="1966482"/>
                </a:cubicBezTo>
              </a:path>
            </a:pathLst>
          </a:custGeom>
          <a:noFill/>
          <a:ln w="38100" cap="flat" cmpd="sng" algn="ctr">
            <a:solidFill>
              <a:schemeClr val="accent1"/>
            </a:solidFill>
            <a:prstDash val="solid"/>
            <a:round/>
            <a:headEnd type="none" w="med" len="med"/>
            <a:tailEnd type="none" w="med" len="med"/>
          </a:ln>
          <a:effectLst/>
        </p:spPr>
        <p:txBody>
          <a:bodyPr/>
          <a:lstStyle/>
          <a:p>
            <a:pPr algn="ctr">
              <a:defRPr/>
            </a:pPr>
            <a:endParaRPr lang="en-US" sz="1600" i="1">
              <a:solidFill>
                <a:srgbClr val="FFCC99"/>
              </a:solidFill>
              <a:effectLst>
                <a:outerShdw blurRad="38100" dist="38100" dir="2700000" algn="tl">
                  <a:srgbClr val="000000">
                    <a:alpha val="43137"/>
                  </a:srgbClr>
                </a:outerShdw>
              </a:effectLst>
              <a:latin typeface="Arial" charset="0"/>
              <a:ea typeface="ヒラギノ角ゴ Pro W3" pitchFamily="-111" charset="-128"/>
              <a:cs typeface="Arial" charset="0"/>
            </a:endParaRPr>
          </a:p>
        </p:txBody>
      </p:sp>
      <p:sp>
        <p:nvSpPr>
          <p:cNvPr id="71739" name="TextBox 45055"/>
          <p:cNvSpPr txBox="1">
            <a:spLocks noChangeArrowheads="1"/>
          </p:cNvSpPr>
          <p:nvPr/>
        </p:nvSpPr>
        <p:spPr bwMode="auto">
          <a:xfrm>
            <a:off x="1165390" y="3443870"/>
            <a:ext cx="701346"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1954</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Open-heart</a:t>
            </a:r>
            <a:br>
              <a:rPr lang="en-US" b="0">
                <a:solidFill>
                  <a:srgbClr val="FFFFFF"/>
                </a:solidFill>
                <a:latin typeface="Arial" charset="0"/>
                <a:cs typeface="Arial" charset="0"/>
              </a:rPr>
            </a:br>
            <a:r>
              <a:rPr lang="en-US" b="0">
                <a:solidFill>
                  <a:srgbClr val="FFFFFF"/>
                </a:solidFill>
                <a:latin typeface="Arial" charset="0"/>
                <a:cs typeface="Arial" charset="0"/>
              </a:rPr>
              <a:t>procedure</a:t>
            </a:r>
            <a:br>
              <a:rPr lang="en-US" b="0">
                <a:solidFill>
                  <a:srgbClr val="FFFFFF"/>
                </a:solidFill>
                <a:latin typeface="Arial" charset="0"/>
                <a:cs typeface="Arial" charset="0"/>
              </a:rPr>
            </a:br>
            <a:r>
              <a:rPr lang="en-US" b="0">
                <a:solidFill>
                  <a:srgbClr val="FFFFFF"/>
                </a:solidFill>
                <a:latin typeface="Arial" charset="0"/>
                <a:cs typeface="Arial" charset="0"/>
              </a:rPr>
              <a:t>(Gibbon)</a:t>
            </a:r>
          </a:p>
        </p:txBody>
      </p:sp>
      <p:sp>
        <p:nvSpPr>
          <p:cNvPr id="71740" name="TextBox 47"/>
          <p:cNvSpPr txBox="1">
            <a:spLocks noChangeArrowheads="1"/>
          </p:cNvSpPr>
          <p:nvPr/>
        </p:nvSpPr>
        <p:spPr bwMode="auto">
          <a:xfrm>
            <a:off x="1956243" y="3301630"/>
            <a:ext cx="643638"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1961</a:t>
            </a:r>
            <a:br>
              <a:rPr lang="en-US" b="0">
                <a:solidFill>
                  <a:srgbClr val="FFFFFF"/>
                </a:solidFill>
                <a:latin typeface="Arial" charset="0"/>
                <a:cs typeface="Arial" charset="0"/>
              </a:rPr>
            </a:br>
            <a:r>
              <a:rPr lang="en-US" b="0">
                <a:solidFill>
                  <a:srgbClr val="FFFFFF"/>
                </a:solidFill>
                <a:latin typeface="Arial" charset="0"/>
                <a:cs typeface="Arial" charset="0"/>
              </a:rPr>
              <a:t>Coronary</a:t>
            </a:r>
            <a:br>
              <a:rPr lang="en-US" b="0">
                <a:solidFill>
                  <a:srgbClr val="FFFFFF"/>
                </a:solidFill>
                <a:latin typeface="Arial" charset="0"/>
                <a:cs typeface="Arial" charset="0"/>
              </a:rPr>
            </a:br>
            <a:r>
              <a:rPr lang="en-US" b="0">
                <a:solidFill>
                  <a:srgbClr val="FFFFFF"/>
                </a:solidFill>
                <a:latin typeface="Arial" charset="0"/>
                <a:cs typeface="Arial" charset="0"/>
              </a:rPr>
              <a:t>care unit</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(Julian)</a:t>
            </a:r>
          </a:p>
        </p:txBody>
      </p:sp>
      <p:sp>
        <p:nvSpPr>
          <p:cNvPr id="71741" name="TextBox 52"/>
          <p:cNvSpPr txBox="1">
            <a:spLocks noChangeArrowheads="1"/>
          </p:cNvSpPr>
          <p:nvPr/>
        </p:nvSpPr>
        <p:spPr bwMode="auto">
          <a:xfrm>
            <a:off x="3175785" y="3501337"/>
            <a:ext cx="573106"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1972</a:t>
            </a:r>
            <a:br>
              <a:rPr lang="en-US" b="0">
                <a:solidFill>
                  <a:srgbClr val="FFFFFF"/>
                </a:solidFill>
                <a:latin typeface="Arial" charset="0"/>
                <a:cs typeface="Arial" charset="0"/>
              </a:rPr>
            </a:br>
            <a:r>
              <a:rPr lang="en-US" b="0">
                <a:solidFill>
                  <a:srgbClr val="FFFFFF"/>
                </a:solidFill>
                <a:latin typeface="Arial" charset="0"/>
                <a:cs typeface="Arial" charset="0"/>
              </a:rPr>
              <a:t>NHBPEP</a:t>
            </a:r>
          </a:p>
        </p:txBody>
      </p:sp>
      <p:sp>
        <p:nvSpPr>
          <p:cNvPr id="71742" name="TextBox 55"/>
          <p:cNvSpPr txBox="1">
            <a:spLocks noChangeArrowheads="1"/>
          </p:cNvSpPr>
          <p:nvPr/>
        </p:nvSpPr>
        <p:spPr bwMode="auto">
          <a:xfrm>
            <a:off x="5354320" y="4612821"/>
            <a:ext cx="989519" cy="822918"/>
          </a:xfrm>
          <a:prstGeom prst="rect">
            <a:avLst/>
          </a:prstGeom>
          <a:noFill/>
          <a:ln w="28575">
            <a:solidFill>
              <a:srgbClr val="FFFF00"/>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1993</a:t>
            </a:r>
            <a:br>
              <a:rPr lang="en-US" b="0" dirty="0">
                <a:solidFill>
                  <a:srgbClr val="FFFFFF"/>
                </a:solidFill>
                <a:latin typeface="Arial" charset="0"/>
                <a:cs typeface="Arial" charset="0"/>
              </a:rPr>
            </a:br>
            <a:r>
              <a:rPr lang="en-US" b="0" dirty="0">
                <a:solidFill>
                  <a:srgbClr val="FFFFFF"/>
                </a:solidFill>
                <a:latin typeface="Arial" charset="0"/>
                <a:cs typeface="Arial" charset="0"/>
              </a:rPr>
              <a:t>Superiority of</a:t>
            </a:r>
            <a:br>
              <a:rPr lang="en-US" b="0" dirty="0">
                <a:solidFill>
                  <a:srgbClr val="FFFFFF"/>
                </a:solidFill>
                <a:latin typeface="Arial" charset="0"/>
                <a:cs typeface="Arial" charset="0"/>
              </a:rPr>
            </a:br>
            <a:r>
              <a:rPr lang="en-US" b="0" dirty="0">
                <a:solidFill>
                  <a:srgbClr val="FFFFFF"/>
                </a:solidFill>
                <a:latin typeface="Arial" charset="0"/>
                <a:cs typeface="Arial" charset="0"/>
              </a:rPr>
              <a:t>primary PCI vs.</a:t>
            </a:r>
            <a:br>
              <a:rPr lang="en-US" b="0" dirty="0">
                <a:solidFill>
                  <a:srgbClr val="FFFFFF"/>
                </a:solidFill>
                <a:latin typeface="Arial" charset="0"/>
                <a:cs typeface="Arial" charset="0"/>
              </a:rPr>
            </a:br>
            <a:r>
              <a:rPr lang="en-US" b="0" dirty="0">
                <a:solidFill>
                  <a:srgbClr val="FFFFFF"/>
                </a:solidFill>
                <a:latin typeface="Arial" charset="0"/>
                <a:cs typeface="Arial" charset="0"/>
              </a:rPr>
              <a:t>fibrinolysis in</a:t>
            </a:r>
          </a:p>
          <a:p>
            <a:r>
              <a:rPr lang="en-US" b="0" dirty="0">
                <a:solidFill>
                  <a:srgbClr val="FFFFFF"/>
                </a:solidFill>
                <a:latin typeface="Arial" charset="0"/>
                <a:cs typeface="Arial" charset="0"/>
              </a:rPr>
              <a:t>acute MI noted</a:t>
            </a:r>
          </a:p>
        </p:txBody>
      </p:sp>
      <p:sp>
        <p:nvSpPr>
          <p:cNvPr id="71743" name="TextBox 56"/>
          <p:cNvSpPr txBox="1">
            <a:spLocks noChangeArrowheads="1"/>
          </p:cNvSpPr>
          <p:nvPr/>
        </p:nvSpPr>
        <p:spPr bwMode="auto">
          <a:xfrm>
            <a:off x="4680015" y="4980887"/>
            <a:ext cx="393569"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1985</a:t>
            </a:r>
            <a:br>
              <a:rPr lang="en-US" b="0">
                <a:solidFill>
                  <a:srgbClr val="FFFFFF"/>
                </a:solidFill>
                <a:latin typeface="Arial" charset="0"/>
                <a:cs typeface="Arial" charset="0"/>
              </a:rPr>
            </a:br>
            <a:r>
              <a:rPr lang="en-US" b="0">
                <a:solidFill>
                  <a:srgbClr val="FFFFFF"/>
                </a:solidFill>
                <a:latin typeface="Arial" charset="0"/>
                <a:cs typeface="Arial" charset="0"/>
              </a:rPr>
              <a:t>NCEP</a:t>
            </a:r>
          </a:p>
        </p:txBody>
      </p:sp>
      <p:sp>
        <p:nvSpPr>
          <p:cNvPr id="71744" name="TextBox 59"/>
          <p:cNvSpPr txBox="1">
            <a:spLocks noChangeArrowheads="1"/>
          </p:cNvSpPr>
          <p:nvPr/>
        </p:nvSpPr>
        <p:spPr bwMode="auto">
          <a:xfrm>
            <a:off x="4418117" y="4303025"/>
            <a:ext cx="385554"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1983</a:t>
            </a:r>
            <a:br>
              <a:rPr lang="en-US" b="0">
                <a:solidFill>
                  <a:srgbClr val="FFFFFF"/>
                </a:solidFill>
                <a:latin typeface="Arial" charset="0"/>
                <a:cs typeface="Arial" charset="0"/>
              </a:rPr>
            </a:br>
            <a:r>
              <a:rPr lang="en-US" b="0">
                <a:solidFill>
                  <a:srgbClr val="FFFFFF"/>
                </a:solidFill>
                <a:latin typeface="Arial" charset="0"/>
                <a:cs typeface="Arial" charset="0"/>
              </a:rPr>
              <a:t>CASS</a:t>
            </a:r>
          </a:p>
        </p:txBody>
      </p:sp>
      <p:sp>
        <p:nvSpPr>
          <p:cNvPr id="71745" name="TextBox 63"/>
          <p:cNvSpPr txBox="1">
            <a:spLocks noChangeArrowheads="1"/>
          </p:cNvSpPr>
          <p:nvPr/>
        </p:nvSpPr>
        <p:spPr bwMode="auto">
          <a:xfrm>
            <a:off x="3545840" y="3884826"/>
            <a:ext cx="768034" cy="822918"/>
          </a:xfrm>
          <a:prstGeom prst="rect">
            <a:avLst/>
          </a:prstGeom>
          <a:noFill/>
          <a:ln w="28575">
            <a:solidFill>
              <a:srgbClr val="FFFF00"/>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1979</a:t>
            </a:r>
            <a:br>
              <a:rPr lang="en-US" b="0" dirty="0">
                <a:solidFill>
                  <a:srgbClr val="FFFFFF"/>
                </a:solidFill>
                <a:latin typeface="Arial" charset="0"/>
                <a:cs typeface="Arial" charset="0"/>
              </a:rPr>
            </a:br>
            <a:r>
              <a:rPr lang="en-US" b="0" dirty="0">
                <a:solidFill>
                  <a:srgbClr val="FFFFFF"/>
                </a:solidFill>
                <a:latin typeface="Arial" charset="0"/>
                <a:cs typeface="Arial" charset="0"/>
              </a:rPr>
              <a:t>Coronary</a:t>
            </a:r>
            <a:br>
              <a:rPr lang="en-US" b="0" dirty="0">
                <a:solidFill>
                  <a:srgbClr val="FFFFFF"/>
                </a:solidFill>
                <a:latin typeface="Arial" charset="0"/>
                <a:cs typeface="Arial" charset="0"/>
              </a:rPr>
            </a:br>
            <a:r>
              <a:rPr lang="en-US" b="0" dirty="0">
                <a:solidFill>
                  <a:srgbClr val="FFFFFF"/>
                </a:solidFill>
                <a:latin typeface="Arial" charset="0"/>
                <a:cs typeface="Arial" charset="0"/>
              </a:rPr>
              <a:t>angioplasty</a:t>
            </a:r>
            <a:br>
              <a:rPr lang="en-US" b="0" dirty="0">
                <a:solidFill>
                  <a:srgbClr val="FFFFFF"/>
                </a:solidFill>
                <a:latin typeface="Arial" charset="0"/>
                <a:cs typeface="Arial" charset="0"/>
              </a:rPr>
            </a:br>
            <a:r>
              <a:rPr lang="en-US" b="0" dirty="0">
                <a:solidFill>
                  <a:srgbClr val="FFFFFF"/>
                </a:solidFill>
                <a:latin typeface="Arial" charset="0"/>
                <a:cs typeface="Arial" charset="0"/>
              </a:rPr>
              <a:t>developed</a:t>
            </a:r>
            <a:br>
              <a:rPr lang="en-US" b="0" dirty="0">
                <a:solidFill>
                  <a:srgbClr val="FFFFFF"/>
                </a:solidFill>
                <a:latin typeface="Arial" charset="0"/>
                <a:cs typeface="Arial" charset="0"/>
              </a:rPr>
            </a:br>
            <a:r>
              <a:rPr lang="en-US" b="0" dirty="0">
                <a:solidFill>
                  <a:srgbClr val="FFFFFF"/>
                </a:solidFill>
                <a:latin typeface="Arial" charset="0"/>
                <a:cs typeface="Arial" charset="0"/>
              </a:rPr>
              <a:t>(</a:t>
            </a:r>
            <a:r>
              <a:rPr lang="en-US" b="0" dirty="0" err="1">
                <a:solidFill>
                  <a:srgbClr val="FFFFFF"/>
                </a:solidFill>
                <a:latin typeface="Arial" charset="0"/>
                <a:cs typeface="Arial" charset="0"/>
              </a:rPr>
              <a:t>Grüntzig</a:t>
            </a:r>
            <a:r>
              <a:rPr lang="en-US" b="0" dirty="0">
                <a:solidFill>
                  <a:srgbClr val="FFFFFF"/>
                </a:solidFill>
                <a:latin typeface="Arial" charset="0"/>
                <a:cs typeface="Arial" charset="0"/>
              </a:rPr>
              <a:t>)</a:t>
            </a:r>
          </a:p>
        </p:txBody>
      </p:sp>
      <p:sp>
        <p:nvSpPr>
          <p:cNvPr id="71746" name="TextBox 64"/>
          <p:cNvSpPr txBox="1">
            <a:spLocks noChangeArrowheads="1"/>
          </p:cNvSpPr>
          <p:nvPr/>
        </p:nvSpPr>
        <p:spPr bwMode="auto">
          <a:xfrm>
            <a:off x="4926879" y="4217617"/>
            <a:ext cx="391967" cy="632481"/>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1986</a:t>
            </a:r>
            <a:br>
              <a:rPr lang="en-US" b="0">
                <a:solidFill>
                  <a:srgbClr val="FFFFFF"/>
                </a:solidFill>
                <a:latin typeface="Arial" charset="0"/>
                <a:cs typeface="Arial" charset="0"/>
              </a:rPr>
            </a:br>
            <a:r>
              <a:rPr lang="en-US" b="0">
                <a:solidFill>
                  <a:srgbClr val="FFFFFF"/>
                </a:solidFill>
                <a:latin typeface="Arial" charset="0"/>
                <a:cs typeface="Arial" charset="0"/>
              </a:rPr>
              <a:t>GISSI</a:t>
            </a:r>
            <a:br>
              <a:rPr lang="en-US" b="0">
                <a:solidFill>
                  <a:srgbClr val="FFFFFF"/>
                </a:solidFill>
                <a:latin typeface="Arial" charset="0"/>
                <a:cs typeface="Arial" charset="0"/>
              </a:rPr>
            </a:br>
            <a:r>
              <a:rPr lang="en-US" b="0">
                <a:solidFill>
                  <a:srgbClr val="FFFFFF"/>
                </a:solidFill>
                <a:latin typeface="Arial" charset="0"/>
                <a:cs typeface="Arial" charset="0"/>
              </a:rPr>
              <a:t>and</a:t>
            </a:r>
          </a:p>
          <a:p>
            <a:r>
              <a:rPr lang="en-US" b="0">
                <a:solidFill>
                  <a:srgbClr val="FFFFFF"/>
                </a:solidFill>
                <a:latin typeface="Arial" charset="0"/>
                <a:cs typeface="Arial" charset="0"/>
              </a:rPr>
              <a:t>ISIS-2</a:t>
            </a:r>
          </a:p>
        </p:txBody>
      </p:sp>
      <p:sp>
        <p:nvSpPr>
          <p:cNvPr id="71747" name="TextBox 69"/>
          <p:cNvSpPr txBox="1">
            <a:spLocks noChangeArrowheads="1"/>
          </p:cNvSpPr>
          <p:nvPr/>
        </p:nvSpPr>
        <p:spPr bwMode="auto">
          <a:xfrm>
            <a:off x="6446906" y="4858650"/>
            <a:ext cx="557077"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2002</a:t>
            </a:r>
            <a:br>
              <a:rPr lang="en-US" b="0" dirty="0">
                <a:solidFill>
                  <a:srgbClr val="FFFFFF"/>
                </a:solidFill>
                <a:latin typeface="Arial" charset="0"/>
                <a:cs typeface="Arial" charset="0"/>
              </a:rPr>
            </a:br>
            <a:r>
              <a:rPr lang="en-US" b="0" dirty="0" err="1">
                <a:solidFill>
                  <a:srgbClr val="FFFFFF"/>
                </a:solidFill>
                <a:latin typeface="Arial" charset="0"/>
                <a:cs typeface="Arial" charset="0"/>
              </a:rPr>
              <a:t>ALLHAT</a:t>
            </a:r>
            <a:endParaRPr lang="en-US" b="0" dirty="0">
              <a:solidFill>
                <a:srgbClr val="FFFFFF"/>
              </a:solidFill>
              <a:latin typeface="Arial" charset="0"/>
              <a:cs typeface="Arial" charset="0"/>
            </a:endParaRPr>
          </a:p>
        </p:txBody>
      </p:sp>
      <p:sp>
        <p:nvSpPr>
          <p:cNvPr id="71751" name="TextBox 81"/>
          <p:cNvSpPr txBox="1">
            <a:spLocks noChangeArrowheads="1"/>
          </p:cNvSpPr>
          <p:nvPr/>
        </p:nvSpPr>
        <p:spPr bwMode="auto">
          <a:xfrm>
            <a:off x="6427153" y="2045917"/>
            <a:ext cx="866456" cy="1092992"/>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a:solidFill>
                  <a:srgbClr val="FFFFFF"/>
                </a:solidFill>
                <a:latin typeface="Arial" charset="0"/>
                <a:cs typeface="Arial" charset="0"/>
              </a:rPr>
              <a:t>2007</a:t>
            </a:r>
            <a:br>
              <a:rPr lang="en-US" sz="1050">
                <a:solidFill>
                  <a:srgbClr val="FFFFFF"/>
                </a:solidFill>
                <a:latin typeface="Arial" charset="0"/>
                <a:cs typeface="Arial" charset="0"/>
              </a:rPr>
            </a:br>
            <a:r>
              <a:rPr lang="en-US" sz="1050">
                <a:solidFill>
                  <a:srgbClr val="FFFFFF"/>
                </a:solidFill>
                <a:latin typeface="Arial" charset="0"/>
                <a:cs typeface="Arial" charset="0"/>
              </a:rPr>
              <a:t>Benefit of</a:t>
            </a:r>
            <a:br>
              <a:rPr lang="en-US" sz="1050">
                <a:solidFill>
                  <a:srgbClr val="FFFFFF"/>
                </a:solidFill>
                <a:latin typeface="Arial" charset="0"/>
                <a:cs typeface="Arial" charset="0"/>
              </a:rPr>
            </a:br>
            <a:r>
              <a:rPr lang="en-US" sz="1050">
                <a:solidFill>
                  <a:srgbClr val="FFFFFF"/>
                </a:solidFill>
                <a:latin typeface="Arial" charset="0"/>
                <a:cs typeface="Arial" charset="0"/>
              </a:rPr>
              <a:t>cardiac resyn-</a:t>
            </a:r>
            <a:br>
              <a:rPr lang="en-US" sz="1050">
                <a:solidFill>
                  <a:srgbClr val="FFFFFF"/>
                </a:solidFill>
                <a:latin typeface="Arial" charset="0"/>
                <a:cs typeface="Arial" charset="0"/>
              </a:rPr>
            </a:br>
            <a:r>
              <a:rPr lang="en-US" sz="1050">
                <a:solidFill>
                  <a:srgbClr val="FFFFFF"/>
                </a:solidFill>
                <a:latin typeface="Arial" charset="0"/>
                <a:cs typeface="Arial" charset="0"/>
              </a:rPr>
              <a:t>chronization</a:t>
            </a:r>
            <a:br>
              <a:rPr lang="en-US" sz="1050">
                <a:solidFill>
                  <a:srgbClr val="FFFFFF"/>
                </a:solidFill>
                <a:latin typeface="Arial" charset="0"/>
                <a:cs typeface="Arial" charset="0"/>
              </a:rPr>
            </a:br>
            <a:r>
              <a:rPr lang="en-US" sz="1050">
                <a:solidFill>
                  <a:srgbClr val="FFFFFF"/>
                </a:solidFill>
                <a:latin typeface="Arial" charset="0"/>
                <a:cs typeface="Arial" charset="0"/>
              </a:rPr>
              <a:t>therapy in</a:t>
            </a:r>
            <a:br>
              <a:rPr lang="en-US" sz="1050">
                <a:solidFill>
                  <a:srgbClr val="FFFFFF"/>
                </a:solidFill>
                <a:latin typeface="Arial" charset="0"/>
                <a:cs typeface="Arial" charset="0"/>
              </a:rPr>
            </a:br>
            <a:r>
              <a:rPr lang="en-US" sz="1050">
                <a:solidFill>
                  <a:srgbClr val="FFFFFF"/>
                </a:solidFill>
                <a:latin typeface="Arial" charset="0"/>
                <a:cs typeface="Arial" charset="0"/>
              </a:rPr>
              <a:t>heart failure</a:t>
            </a:r>
          </a:p>
          <a:p>
            <a:pPr algn="ctr">
              <a:lnSpc>
                <a:spcPct val="95000"/>
              </a:lnSpc>
            </a:pPr>
            <a:r>
              <a:rPr lang="en-US" sz="1050">
                <a:solidFill>
                  <a:srgbClr val="FFFFFF"/>
                </a:solidFill>
                <a:latin typeface="Arial" charset="0"/>
                <a:cs typeface="Arial" charset="0"/>
              </a:rPr>
              <a:t>demonstrated</a:t>
            </a:r>
          </a:p>
        </p:txBody>
      </p:sp>
      <p:sp>
        <p:nvSpPr>
          <p:cNvPr id="71752" name="TextBox 84"/>
          <p:cNvSpPr txBox="1">
            <a:spLocks noChangeArrowheads="1"/>
          </p:cNvSpPr>
          <p:nvPr/>
        </p:nvSpPr>
        <p:spPr bwMode="auto">
          <a:xfrm>
            <a:off x="6334696" y="3342587"/>
            <a:ext cx="781496" cy="939488"/>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a:solidFill>
                  <a:srgbClr val="FFFFFF"/>
                </a:solidFill>
                <a:latin typeface="Arial" charset="0"/>
                <a:cs typeface="Arial" charset="0"/>
              </a:rPr>
              <a:t>2002</a:t>
            </a:r>
            <a:br>
              <a:rPr lang="en-US" sz="1050">
                <a:solidFill>
                  <a:srgbClr val="FFFFFF"/>
                </a:solidFill>
                <a:latin typeface="Arial" charset="0"/>
                <a:cs typeface="Arial" charset="0"/>
              </a:rPr>
            </a:br>
            <a:r>
              <a:rPr lang="en-US" sz="1050">
                <a:solidFill>
                  <a:srgbClr val="FFFFFF"/>
                </a:solidFill>
                <a:latin typeface="Arial" charset="0"/>
                <a:cs typeface="Arial" charset="0"/>
              </a:rPr>
              <a:t>Efficacy of</a:t>
            </a:r>
            <a:br>
              <a:rPr lang="en-US" sz="1050">
                <a:solidFill>
                  <a:srgbClr val="FFFFFF"/>
                </a:solidFill>
                <a:latin typeface="Arial" charset="0"/>
                <a:cs typeface="Arial" charset="0"/>
              </a:rPr>
            </a:br>
            <a:r>
              <a:rPr lang="en-US" sz="1050">
                <a:solidFill>
                  <a:srgbClr val="FFFFFF"/>
                </a:solidFill>
                <a:latin typeface="Arial" charset="0"/>
                <a:cs typeface="Arial" charset="0"/>
              </a:rPr>
              <a:t>drug-eluting</a:t>
            </a:r>
            <a:br>
              <a:rPr lang="en-US" sz="1050">
                <a:solidFill>
                  <a:srgbClr val="FFFFFF"/>
                </a:solidFill>
                <a:latin typeface="Arial" charset="0"/>
                <a:cs typeface="Arial" charset="0"/>
              </a:rPr>
            </a:br>
            <a:r>
              <a:rPr lang="en-US" sz="1050">
                <a:solidFill>
                  <a:srgbClr val="FFFFFF"/>
                </a:solidFill>
                <a:latin typeface="Arial" charset="0"/>
                <a:cs typeface="Arial" charset="0"/>
              </a:rPr>
              <a:t>vs. bare-</a:t>
            </a:r>
            <a:br>
              <a:rPr lang="en-US" sz="1050">
                <a:solidFill>
                  <a:srgbClr val="FFFFFF"/>
                </a:solidFill>
                <a:latin typeface="Arial" charset="0"/>
                <a:cs typeface="Arial" charset="0"/>
              </a:rPr>
            </a:br>
            <a:r>
              <a:rPr lang="en-US" sz="1050">
                <a:solidFill>
                  <a:srgbClr val="FFFFFF"/>
                </a:solidFill>
                <a:latin typeface="Arial" charset="0"/>
                <a:cs typeface="Arial" charset="0"/>
              </a:rPr>
              <a:t>metal stents </a:t>
            </a:r>
            <a:br>
              <a:rPr lang="en-US" sz="1050">
                <a:solidFill>
                  <a:srgbClr val="FFFFFF"/>
                </a:solidFill>
                <a:latin typeface="Arial" charset="0"/>
                <a:cs typeface="Arial" charset="0"/>
              </a:rPr>
            </a:br>
            <a:r>
              <a:rPr lang="en-US" sz="1050">
                <a:solidFill>
                  <a:srgbClr val="FFFFFF"/>
                </a:solidFill>
                <a:latin typeface="Arial" charset="0"/>
                <a:cs typeface="Arial" charset="0"/>
              </a:rPr>
              <a:t>determined</a:t>
            </a:r>
          </a:p>
        </p:txBody>
      </p:sp>
      <p:sp>
        <p:nvSpPr>
          <p:cNvPr id="71753" name="TextBox 85"/>
          <p:cNvSpPr txBox="1">
            <a:spLocks noChangeArrowheads="1"/>
          </p:cNvSpPr>
          <p:nvPr/>
        </p:nvSpPr>
        <p:spPr bwMode="auto">
          <a:xfrm>
            <a:off x="5445268" y="3706125"/>
            <a:ext cx="377539" cy="32547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1992</a:t>
            </a:r>
            <a:br>
              <a:rPr lang="en-US" b="0">
                <a:solidFill>
                  <a:srgbClr val="FFFFFF"/>
                </a:solidFill>
                <a:latin typeface="Arial" charset="0"/>
                <a:cs typeface="Arial" charset="0"/>
              </a:rPr>
            </a:br>
            <a:r>
              <a:rPr lang="en-US" b="0">
                <a:solidFill>
                  <a:srgbClr val="FFFFFF"/>
                </a:solidFill>
                <a:latin typeface="Arial" charset="0"/>
                <a:cs typeface="Arial" charset="0"/>
              </a:rPr>
              <a:t>SAVE</a:t>
            </a:r>
          </a:p>
        </p:txBody>
      </p:sp>
      <p:sp>
        <p:nvSpPr>
          <p:cNvPr id="71754" name="TextBox 90"/>
          <p:cNvSpPr txBox="1">
            <a:spLocks noChangeArrowheads="1"/>
          </p:cNvSpPr>
          <p:nvPr/>
        </p:nvSpPr>
        <p:spPr bwMode="auto">
          <a:xfrm>
            <a:off x="4647131" y="3413021"/>
            <a:ext cx="473509" cy="362407"/>
          </a:xfrm>
          <a:prstGeom prst="rect">
            <a:avLst/>
          </a:prstGeom>
          <a:noFill/>
          <a:ln w="28575">
            <a:solidFill>
              <a:srgbClr val="FFFF00"/>
            </a:solidFill>
            <a:miter lim="800000"/>
            <a:headEnd/>
            <a:tailEnd/>
          </a:ln>
        </p:spPr>
        <p:txBody>
          <a:bodyPr wrap="square" lIns="27432" tIns="27432" rIns="27432" bIns="27432" anchor="ctr" anchorCtr="0">
            <a:spAutoFit/>
          </a:bodyPr>
          <a:lstStyle>
            <a:defPPr>
              <a:defRPr lang="en-US"/>
            </a:defPPr>
            <a:lvl1pPr algn="ctr">
              <a:lnSpc>
                <a:spcPct val="95000"/>
              </a:lnSpc>
              <a:defRPr sz="1050" b="1"/>
            </a:lvl1pPr>
          </a:lstStyle>
          <a:p>
            <a:r>
              <a:rPr lang="en-US" b="0" dirty="0">
                <a:solidFill>
                  <a:srgbClr val="FFFFFF"/>
                </a:solidFill>
                <a:latin typeface="Arial" charset="0"/>
                <a:cs typeface="Arial" charset="0"/>
              </a:rPr>
              <a:t>1985</a:t>
            </a:r>
            <a:br>
              <a:rPr lang="en-US" b="0" dirty="0">
                <a:solidFill>
                  <a:srgbClr val="FFFFFF"/>
                </a:solidFill>
                <a:latin typeface="Arial" charset="0"/>
                <a:cs typeface="Arial" charset="0"/>
              </a:rPr>
            </a:br>
            <a:r>
              <a:rPr lang="en-US" b="0" dirty="0">
                <a:solidFill>
                  <a:srgbClr val="FFFFFF"/>
                </a:solidFill>
                <a:latin typeface="Arial" charset="0"/>
                <a:cs typeface="Arial" charset="0"/>
              </a:rPr>
              <a:t>TIMI 1</a:t>
            </a:r>
          </a:p>
        </p:txBody>
      </p:sp>
      <p:sp>
        <p:nvSpPr>
          <p:cNvPr id="71755" name="TextBox 91"/>
          <p:cNvSpPr txBox="1">
            <a:spLocks noChangeArrowheads="1"/>
          </p:cNvSpPr>
          <p:nvPr/>
        </p:nvSpPr>
        <p:spPr bwMode="auto">
          <a:xfrm>
            <a:off x="2085625" y="1332812"/>
            <a:ext cx="643638"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1962</a:t>
            </a:r>
            <a:br>
              <a:rPr lang="en-US" b="0">
                <a:solidFill>
                  <a:srgbClr val="FFFFFF"/>
                </a:solidFill>
                <a:latin typeface="Arial" charset="0"/>
                <a:cs typeface="Arial" charset="0"/>
              </a:rPr>
            </a:br>
            <a:r>
              <a:rPr lang="en-US" b="0">
                <a:solidFill>
                  <a:srgbClr val="FFFFFF"/>
                </a:solidFill>
                <a:latin typeface="Arial" charset="0"/>
                <a:cs typeface="Arial" charset="0"/>
              </a:rPr>
              <a:t>First beta-</a:t>
            </a:r>
          </a:p>
          <a:p>
            <a:r>
              <a:rPr lang="en-US" b="0">
                <a:solidFill>
                  <a:srgbClr val="FFFFFF"/>
                </a:solidFill>
                <a:latin typeface="Arial" charset="0"/>
                <a:cs typeface="Arial" charset="0"/>
              </a:rPr>
              <a:t>blocker</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(Black)</a:t>
            </a:r>
          </a:p>
        </p:txBody>
      </p:sp>
      <p:sp>
        <p:nvSpPr>
          <p:cNvPr id="71756" name="TextBox 93"/>
          <p:cNvSpPr txBox="1">
            <a:spLocks noChangeArrowheads="1"/>
          </p:cNvSpPr>
          <p:nvPr/>
        </p:nvSpPr>
        <p:spPr bwMode="auto">
          <a:xfrm>
            <a:off x="4289040" y="2525342"/>
            <a:ext cx="1438727"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1980</a:t>
            </a:r>
            <a:br>
              <a:rPr lang="en-US" b="0">
                <a:solidFill>
                  <a:srgbClr val="FFFFFF"/>
                </a:solidFill>
                <a:latin typeface="Arial" charset="0"/>
                <a:cs typeface="Arial" charset="0"/>
              </a:rPr>
            </a:br>
            <a:r>
              <a:rPr lang="en-US" b="0">
                <a:solidFill>
                  <a:srgbClr val="FFFFFF"/>
                </a:solidFill>
                <a:latin typeface="Arial" charset="0"/>
                <a:cs typeface="Arial" charset="0"/>
              </a:rPr>
              <a:t>First implantable</a:t>
            </a:r>
            <a:br>
              <a:rPr lang="en-US" b="0">
                <a:solidFill>
                  <a:srgbClr val="FFFFFF"/>
                </a:solidFill>
                <a:latin typeface="Arial" charset="0"/>
                <a:cs typeface="Arial" charset="0"/>
              </a:rPr>
            </a:br>
            <a:r>
              <a:rPr lang="en-US" b="0">
                <a:solidFill>
                  <a:srgbClr val="FFFFFF"/>
                </a:solidFill>
                <a:latin typeface="Arial" charset="0"/>
                <a:cs typeface="Arial" charset="0"/>
              </a:rPr>
              <a:t>cardioverter-defibrillator</a:t>
            </a:r>
            <a:br>
              <a:rPr lang="en-US" b="0">
                <a:solidFill>
                  <a:srgbClr val="FFFFFF"/>
                </a:solidFill>
                <a:latin typeface="Arial" charset="0"/>
                <a:cs typeface="Arial" charset="0"/>
              </a:rPr>
            </a:br>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(Mirowski)</a:t>
            </a:r>
          </a:p>
        </p:txBody>
      </p:sp>
      <p:sp>
        <p:nvSpPr>
          <p:cNvPr id="71757" name="TextBox 94"/>
          <p:cNvSpPr txBox="1">
            <a:spLocks noChangeArrowheads="1"/>
          </p:cNvSpPr>
          <p:nvPr/>
        </p:nvSpPr>
        <p:spPr bwMode="auto">
          <a:xfrm>
            <a:off x="2798273" y="2105290"/>
            <a:ext cx="672492"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1969</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description</a:t>
            </a:r>
            <a:br>
              <a:rPr lang="en-US" b="0">
                <a:solidFill>
                  <a:srgbClr val="FFFFFF"/>
                </a:solidFill>
                <a:latin typeface="Arial" charset="0"/>
                <a:cs typeface="Arial" charset="0"/>
              </a:rPr>
            </a:br>
            <a:r>
              <a:rPr lang="en-US" b="0">
                <a:solidFill>
                  <a:srgbClr val="FFFFFF"/>
                </a:solidFill>
                <a:latin typeface="Arial" charset="0"/>
                <a:cs typeface="Arial" charset="0"/>
              </a:rPr>
              <a:t>of CABG</a:t>
            </a:r>
          </a:p>
          <a:p>
            <a:r>
              <a:rPr lang="en-US" b="0">
                <a:solidFill>
                  <a:srgbClr val="FFFFFF"/>
                </a:solidFill>
                <a:latin typeface="Arial" charset="0"/>
                <a:cs typeface="Arial" charset="0"/>
              </a:rPr>
              <a:t>(Favaloro)</a:t>
            </a:r>
          </a:p>
        </p:txBody>
      </p:sp>
      <p:sp>
        <p:nvSpPr>
          <p:cNvPr id="71758" name="TextBox 97"/>
          <p:cNvSpPr txBox="1">
            <a:spLocks noChangeArrowheads="1"/>
          </p:cNvSpPr>
          <p:nvPr/>
        </p:nvSpPr>
        <p:spPr bwMode="auto">
          <a:xfrm>
            <a:off x="3587454" y="1415362"/>
            <a:ext cx="632417" cy="1092992"/>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1976</a:t>
            </a:r>
            <a:br>
              <a:rPr lang="en-US" b="0">
                <a:solidFill>
                  <a:srgbClr val="FFFFFF"/>
                </a:solidFill>
                <a:latin typeface="Arial" charset="0"/>
                <a:cs typeface="Arial" charset="0"/>
              </a:rPr>
            </a:br>
            <a:r>
              <a:rPr lang="en-US" b="0">
                <a:solidFill>
                  <a:srgbClr val="FFFFFF"/>
                </a:solidFill>
                <a:latin typeface="Arial" charset="0"/>
                <a:cs typeface="Arial" charset="0"/>
              </a:rPr>
              <a:t>First</a:t>
            </a:r>
            <a:br>
              <a:rPr lang="en-US" b="0">
                <a:solidFill>
                  <a:srgbClr val="FFFFFF"/>
                </a:solidFill>
                <a:latin typeface="Arial" charset="0"/>
                <a:cs typeface="Arial" charset="0"/>
              </a:rPr>
            </a:br>
            <a:r>
              <a:rPr lang="en-US" b="0">
                <a:solidFill>
                  <a:srgbClr val="FFFFFF"/>
                </a:solidFill>
                <a:latin typeface="Arial" charset="0"/>
                <a:cs typeface="Arial" charset="0"/>
              </a:rPr>
              <a:t>HMG CoA</a:t>
            </a:r>
          </a:p>
          <a:p>
            <a:r>
              <a:rPr lang="en-US" b="0">
                <a:solidFill>
                  <a:srgbClr val="FFFFFF"/>
                </a:solidFill>
                <a:latin typeface="Arial" charset="0"/>
                <a:cs typeface="Arial" charset="0"/>
              </a:rPr>
              <a:t>reductase</a:t>
            </a:r>
            <a:br>
              <a:rPr lang="en-US" b="0">
                <a:solidFill>
                  <a:srgbClr val="FFFFFF"/>
                </a:solidFill>
                <a:latin typeface="Arial" charset="0"/>
                <a:cs typeface="Arial" charset="0"/>
              </a:rPr>
            </a:br>
            <a:r>
              <a:rPr lang="en-US" b="0">
                <a:solidFill>
                  <a:srgbClr val="FFFFFF"/>
                </a:solidFill>
                <a:latin typeface="Arial" charset="0"/>
                <a:cs typeface="Arial" charset="0"/>
              </a:rPr>
              <a:t>inhibitor</a:t>
            </a:r>
            <a:br>
              <a:rPr lang="en-US" b="0">
                <a:solidFill>
                  <a:srgbClr val="FFFFFF"/>
                </a:solidFill>
                <a:latin typeface="Arial" charset="0"/>
                <a:cs typeface="Arial" charset="0"/>
              </a:rPr>
            </a:br>
            <a:r>
              <a:rPr lang="en-US" b="0">
                <a:solidFill>
                  <a:srgbClr val="FFFFFF"/>
                </a:solidFill>
                <a:latin typeface="Arial" charset="0"/>
                <a:cs typeface="Arial" charset="0"/>
              </a:rPr>
              <a:t>described</a:t>
            </a:r>
            <a:br>
              <a:rPr lang="en-US" b="0">
                <a:solidFill>
                  <a:srgbClr val="FFFFFF"/>
                </a:solidFill>
                <a:latin typeface="Arial" charset="0"/>
                <a:cs typeface="Arial" charset="0"/>
              </a:rPr>
            </a:br>
            <a:r>
              <a:rPr lang="en-US" b="0">
                <a:solidFill>
                  <a:srgbClr val="FFFFFF"/>
                </a:solidFill>
                <a:latin typeface="Arial" charset="0"/>
                <a:cs typeface="Arial" charset="0"/>
              </a:rPr>
              <a:t>(Endo)</a:t>
            </a:r>
          </a:p>
        </p:txBody>
      </p:sp>
      <p:sp>
        <p:nvSpPr>
          <p:cNvPr id="71759" name="TextBox 101"/>
          <p:cNvSpPr txBox="1">
            <a:spLocks noChangeArrowheads="1"/>
          </p:cNvSpPr>
          <p:nvPr/>
        </p:nvSpPr>
        <p:spPr bwMode="auto">
          <a:xfrm>
            <a:off x="1871395" y="2275787"/>
            <a:ext cx="462498" cy="632481"/>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1961</a:t>
            </a:r>
            <a:br>
              <a:rPr lang="en-US" b="0">
                <a:solidFill>
                  <a:srgbClr val="FFFFFF"/>
                </a:solidFill>
                <a:latin typeface="Arial" charset="0"/>
                <a:cs typeface="Arial" charset="0"/>
              </a:rPr>
            </a:br>
            <a:r>
              <a:rPr lang="en-US" b="0">
                <a:solidFill>
                  <a:srgbClr val="FFFFFF"/>
                </a:solidFill>
                <a:latin typeface="Arial" charset="0"/>
                <a:cs typeface="Arial" charset="0"/>
              </a:rPr>
              <a:t>Risk</a:t>
            </a:r>
            <a:br>
              <a:rPr lang="en-US" b="0">
                <a:solidFill>
                  <a:srgbClr val="FFFFFF"/>
                </a:solidFill>
                <a:latin typeface="Arial" charset="0"/>
                <a:cs typeface="Arial" charset="0"/>
              </a:rPr>
            </a:br>
            <a:r>
              <a:rPr lang="en-US" b="0">
                <a:solidFill>
                  <a:srgbClr val="FFFFFF"/>
                </a:solidFill>
                <a:latin typeface="Arial" charset="0"/>
                <a:cs typeface="Arial" charset="0"/>
              </a:rPr>
              <a:t>factors</a:t>
            </a:r>
            <a:br>
              <a:rPr lang="en-US" b="0">
                <a:solidFill>
                  <a:srgbClr val="FFFFFF"/>
                </a:solidFill>
                <a:latin typeface="Arial" charset="0"/>
                <a:cs typeface="Arial" charset="0"/>
              </a:rPr>
            </a:br>
            <a:r>
              <a:rPr lang="en-US" b="0">
                <a:solidFill>
                  <a:srgbClr val="FFFFFF"/>
                </a:solidFill>
                <a:latin typeface="Arial" charset="0"/>
                <a:cs typeface="Arial" charset="0"/>
              </a:rPr>
              <a:t>defined</a:t>
            </a:r>
          </a:p>
        </p:txBody>
      </p:sp>
      <p:sp>
        <p:nvSpPr>
          <p:cNvPr id="71760" name="TextBox 103"/>
          <p:cNvSpPr txBox="1">
            <a:spLocks noChangeArrowheads="1"/>
          </p:cNvSpPr>
          <p:nvPr/>
        </p:nvSpPr>
        <p:spPr bwMode="auto">
          <a:xfrm>
            <a:off x="1119595" y="1413775"/>
            <a:ext cx="815160" cy="785984"/>
          </a:xfrm>
          <a:prstGeom prst="rect">
            <a:avLst/>
          </a:prstGeom>
          <a:noFill/>
          <a:ln w="9525">
            <a:solidFill>
              <a:srgbClr val="39536E"/>
            </a:solidFill>
            <a:miter lim="800000"/>
            <a:headEnd/>
            <a:tailEnd/>
          </a:ln>
        </p:spPr>
        <p:txBody>
          <a:bodyPr wrap="square" lIns="9144" tIns="9144" rIns="9144" bIns="9144">
            <a:spAutoFit/>
          </a:bodyPr>
          <a:lstStyle>
            <a:defPPr>
              <a:defRPr lang="en-US"/>
            </a:defPPr>
            <a:lvl1pPr algn="ctr">
              <a:lnSpc>
                <a:spcPct val="95000"/>
              </a:lnSpc>
              <a:defRPr sz="1050" b="1"/>
            </a:lvl1pPr>
          </a:lstStyle>
          <a:p>
            <a:r>
              <a:rPr lang="en-US" b="0">
                <a:solidFill>
                  <a:srgbClr val="FFFFFF"/>
                </a:solidFill>
                <a:latin typeface="Arial" charset="0"/>
                <a:cs typeface="Arial" charset="0"/>
              </a:rPr>
              <a:t>1958</a:t>
            </a:r>
            <a:br>
              <a:rPr lang="en-US" b="0">
                <a:solidFill>
                  <a:srgbClr val="FFFFFF"/>
                </a:solidFill>
                <a:latin typeface="Arial" charset="0"/>
                <a:cs typeface="Arial" charset="0"/>
              </a:rPr>
            </a:br>
            <a:r>
              <a:rPr lang="en-US" b="0">
                <a:solidFill>
                  <a:srgbClr val="FFFFFF"/>
                </a:solidFill>
                <a:latin typeface="Arial" charset="0"/>
                <a:cs typeface="Arial" charset="0"/>
              </a:rPr>
              <a:t>Coronary</a:t>
            </a:r>
            <a:br>
              <a:rPr lang="en-US" b="0">
                <a:solidFill>
                  <a:srgbClr val="FFFFFF"/>
                </a:solidFill>
                <a:latin typeface="Arial" charset="0"/>
                <a:cs typeface="Arial" charset="0"/>
              </a:rPr>
            </a:br>
            <a:r>
              <a:rPr lang="en-US" b="0">
                <a:solidFill>
                  <a:srgbClr val="FFFFFF"/>
                </a:solidFill>
                <a:latin typeface="Arial" charset="0"/>
                <a:cs typeface="Arial" charset="0"/>
              </a:rPr>
              <a:t>arteriography</a:t>
            </a:r>
          </a:p>
          <a:p>
            <a:r>
              <a:rPr lang="en-US" b="0">
                <a:solidFill>
                  <a:srgbClr val="FFFFFF"/>
                </a:solidFill>
                <a:latin typeface="Arial" charset="0"/>
                <a:cs typeface="Arial" charset="0"/>
              </a:rPr>
              <a:t>Developed</a:t>
            </a:r>
            <a:br>
              <a:rPr lang="en-US" b="0">
                <a:solidFill>
                  <a:srgbClr val="FFFFFF"/>
                </a:solidFill>
                <a:latin typeface="Arial" charset="0"/>
                <a:cs typeface="Arial" charset="0"/>
              </a:rPr>
            </a:br>
            <a:r>
              <a:rPr lang="en-US" b="0">
                <a:solidFill>
                  <a:srgbClr val="FFFFFF"/>
                </a:solidFill>
                <a:latin typeface="Arial" charset="0"/>
                <a:cs typeface="Arial" charset="0"/>
              </a:rPr>
              <a:t>(Sones)</a:t>
            </a:r>
          </a:p>
        </p:txBody>
      </p:sp>
      <p:sp>
        <p:nvSpPr>
          <p:cNvPr id="82" name="TextBox 75"/>
          <p:cNvSpPr txBox="1">
            <a:spLocks noChangeArrowheads="1"/>
          </p:cNvSpPr>
          <p:nvPr/>
        </p:nvSpPr>
        <p:spPr bwMode="auto">
          <a:xfrm>
            <a:off x="7450254" y="3672787"/>
            <a:ext cx="1039579" cy="939488"/>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Deep gene</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sequencing for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responsiveness</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to cardiovascular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drugs performed</a:t>
            </a:r>
          </a:p>
        </p:txBody>
      </p:sp>
      <p:sp>
        <p:nvSpPr>
          <p:cNvPr id="83" name="TextBox 78"/>
          <p:cNvSpPr txBox="1">
            <a:spLocks noChangeArrowheads="1"/>
          </p:cNvSpPr>
          <p:nvPr/>
        </p:nvSpPr>
        <p:spPr bwMode="auto">
          <a:xfrm>
            <a:off x="7450254" y="2691130"/>
            <a:ext cx="852028" cy="785984"/>
          </a:xfrm>
          <a:prstGeom prst="rect">
            <a:avLst/>
          </a:prstGeom>
          <a:noFill/>
          <a:ln w="9525">
            <a:solidFill>
              <a:srgbClr val="39536E"/>
            </a:solidFill>
            <a:miter lim="800000"/>
            <a:headEnd/>
            <a:tailEnd/>
          </a:ln>
        </p:spPr>
        <p:txBody>
          <a:bodyPr wrap="non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Genome wide</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association</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in early-onset</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MI described</a:t>
            </a:r>
          </a:p>
        </p:txBody>
      </p:sp>
      <p:sp>
        <p:nvSpPr>
          <p:cNvPr id="84" name="TextBox 80"/>
          <p:cNvSpPr txBox="1">
            <a:spLocks noChangeArrowheads="1"/>
          </p:cNvSpPr>
          <p:nvPr/>
        </p:nvSpPr>
        <p:spPr bwMode="auto">
          <a:xfrm>
            <a:off x="7450254" y="1324875"/>
            <a:ext cx="1233952" cy="1092992"/>
          </a:xfrm>
          <a:prstGeom prst="rect">
            <a:avLst/>
          </a:prstGeom>
          <a:noFill/>
          <a:ln w="9525">
            <a:solidFill>
              <a:srgbClr val="39536E"/>
            </a:solidFill>
            <a:miter lim="800000"/>
            <a:headEnd/>
            <a:tailEnd/>
          </a:ln>
        </p:spPr>
        <p:txBody>
          <a:bodyPr wrap="square" lIns="9144" tIns="9144" rIns="9144" bIns="9144">
            <a:spAutoFit/>
          </a:bodyPr>
          <a:lstStyle/>
          <a:p>
            <a:pPr algn="ctr">
              <a:lnSpc>
                <a:spcPct val="95000"/>
              </a:lnSpc>
            </a:pPr>
            <a:r>
              <a:rPr lang="en-US" sz="1050" dirty="0">
                <a:solidFill>
                  <a:srgbClr val="FFFFFF"/>
                </a:solidFill>
                <a:latin typeface="Arial" charset="0"/>
                <a:cs typeface="Arial" charset="0"/>
              </a:rPr>
              <a:t>2009</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Left-ventricular</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assist device as</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destination therapy</a:t>
            </a:r>
          </a:p>
          <a:p>
            <a:pPr algn="ctr">
              <a:lnSpc>
                <a:spcPct val="95000"/>
              </a:lnSpc>
            </a:pPr>
            <a:r>
              <a:rPr lang="en-US" sz="1050" dirty="0">
                <a:solidFill>
                  <a:srgbClr val="FFFFFF"/>
                </a:solidFill>
                <a:latin typeface="Arial" charset="0"/>
                <a:cs typeface="Arial" charset="0"/>
              </a:rPr>
              <a:t>in advanced heart</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failure shown</a:t>
            </a:r>
            <a:br>
              <a:rPr lang="en-US" sz="1050" dirty="0">
                <a:solidFill>
                  <a:srgbClr val="FFFFFF"/>
                </a:solidFill>
                <a:latin typeface="Arial" charset="0"/>
                <a:cs typeface="Arial" charset="0"/>
              </a:rPr>
            </a:br>
            <a:r>
              <a:rPr lang="en-US" sz="1050" dirty="0">
                <a:solidFill>
                  <a:srgbClr val="FFFFFF"/>
                </a:solidFill>
                <a:latin typeface="Arial" charset="0"/>
                <a:cs typeface="Arial" charset="0"/>
              </a:rPr>
              <a:t>to be effective</a:t>
            </a:r>
          </a:p>
        </p:txBody>
      </p:sp>
      <p:sp>
        <p:nvSpPr>
          <p:cNvPr id="85" name="Title 1">
            <a:extLst>
              <a:ext uri="{FF2B5EF4-FFF2-40B4-BE49-F238E27FC236}">
                <a16:creationId xmlns:a16="http://schemas.microsoft.com/office/drawing/2014/main" id="{D3479D78-4132-49AE-834C-625A52E74557}"/>
              </a:ext>
            </a:extLst>
          </p:cNvPr>
          <p:cNvSpPr txBox="1">
            <a:spLocks/>
          </p:cNvSpPr>
          <p:nvPr/>
        </p:nvSpPr>
        <p:spPr>
          <a:xfrm>
            <a:off x="123825" y="113814"/>
            <a:ext cx="8896350" cy="755650"/>
          </a:xfrm>
          <a:prstGeom prst="rect">
            <a:avLst/>
          </a:prstGeom>
          <a:noFill/>
          <a:ln/>
        </p:spPr>
        <p:txBody>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Arial" pitchFamily="34" charset="0"/>
              </a:defRPr>
            </a:lvl9pPr>
          </a:lstStyle>
          <a:p>
            <a:r>
              <a:rPr lang="en-US" sz="2800" kern="0" dirty="0" err="1">
                <a:effectLst/>
              </a:rPr>
              <a:t>Phải</a:t>
            </a:r>
            <a:r>
              <a:rPr lang="en-US" sz="2800" kern="0" dirty="0">
                <a:effectLst/>
              </a:rPr>
              <a:t> </a:t>
            </a:r>
            <a:r>
              <a:rPr lang="en-US" sz="2800" kern="0" dirty="0" err="1">
                <a:effectLst/>
              </a:rPr>
              <a:t>kể</a:t>
            </a:r>
            <a:r>
              <a:rPr lang="en-US" sz="2800" kern="0" dirty="0">
                <a:effectLst/>
              </a:rPr>
              <a:t> </a:t>
            </a:r>
            <a:r>
              <a:rPr lang="en-US" sz="2800" kern="0" dirty="0" err="1">
                <a:effectLst/>
              </a:rPr>
              <a:t>đến</a:t>
            </a:r>
            <a:r>
              <a:rPr lang="en-US" sz="2800" kern="0" dirty="0">
                <a:effectLst/>
              </a:rPr>
              <a:t> </a:t>
            </a:r>
            <a:r>
              <a:rPr lang="en-US" sz="2800" kern="0" dirty="0" err="1">
                <a:effectLst/>
              </a:rPr>
              <a:t>tiến</a:t>
            </a:r>
            <a:r>
              <a:rPr lang="en-US" sz="2800" kern="0" dirty="0">
                <a:effectLst/>
              </a:rPr>
              <a:t> </a:t>
            </a:r>
            <a:r>
              <a:rPr lang="en-US" sz="2800" kern="0" dirty="0" err="1">
                <a:effectLst/>
              </a:rPr>
              <a:t>bộ</a:t>
            </a:r>
            <a:r>
              <a:rPr lang="en-US" sz="2800" kern="0" dirty="0">
                <a:effectLst/>
              </a:rPr>
              <a:t> </a:t>
            </a:r>
            <a:r>
              <a:rPr lang="en-US" sz="2800" kern="0" dirty="0" err="1">
                <a:effectLst/>
              </a:rPr>
              <a:t>trong</a:t>
            </a:r>
            <a:r>
              <a:rPr lang="en-US" sz="2800" kern="0" dirty="0">
                <a:effectLst/>
              </a:rPr>
              <a:t> </a:t>
            </a:r>
            <a:r>
              <a:rPr lang="en-US" sz="2800" kern="0" dirty="0" err="1">
                <a:effectLst/>
              </a:rPr>
              <a:t>tái</a:t>
            </a:r>
            <a:r>
              <a:rPr lang="en-US" sz="2800" kern="0" dirty="0">
                <a:effectLst/>
              </a:rPr>
              <a:t> t</a:t>
            </a:r>
            <a:r>
              <a:rPr lang="vi-VN" sz="2800" kern="0" dirty="0">
                <a:effectLst/>
              </a:rPr>
              <a:t>ư</a:t>
            </a:r>
            <a:r>
              <a:rPr lang="en-US" sz="2800" kern="0" dirty="0" err="1">
                <a:effectLst/>
              </a:rPr>
              <a:t>ới</a:t>
            </a:r>
            <a:r>
              <a:rPr lang="en-US" sz="2800" kern="0" dirty="0">
                <a:effectLst/>
              </a:rPr>
              <a:t> </a:t>
            </a:r>
            <a:r>
              <a:rPr lang="en-US" sz="2800" kern="0" dirty="0" err="1">
                <a:effectLst/>
              </a:rPr>
              <a:t>máu</a:t>
            </a:r>
            <a:r>
              <a:rPr lang="en-US" sz="2800" kern="0" dirty="0">
                <a:effectLst/>
              </a:rPr>
              <a:t> ĐMV </a:t>
            </a:r>
            <a:r>
              <a:rPr lang="en-US" sz="2800" kern="0" dirty="0" err="1">
                <a:effectLst/>
              </a:rPr>
              <a:t>trong</a:t>
            </a:r>
            <a:r>
              <a:rPr lang="en-US" sz="2800" kern="0" dirty="0">
                <a:effectLst/>
              </a:rPr>
              <a:t> NMCT </a:t>
            </a:r>
            <a:r>
              <a:rPr lang="en-US" sz="2800" kern="0" dirty="0" err="1">
                <a:effectLst/>
              </a:rPr>
              <a:t>cấp</a:t>
            </a:r>
            <a:r>
              <a:rPr lang="en-US" sz="2800" kern="0" dirty="0">
                <a:effectLst/>
              </a:rPr>
              <a:t> </a:t>
            </a:r>
            <a:r>
              <a:rPr lang="en-US" sz="2800" kern="0" dirty="0" err="1">
                <a:effectLst/>
              </a:rPr>
              <a:t>có</a:t>
            </a:r>
            <a:r>
              <a:rPr lang="en-US" sz="2800" kern="0" dirty="0">
                <a:effectLst/>
              </a:rPr>
              <a:t> ST </a:t>
            </a:r>
            <a:r>
              <a:rPr lang="en-US" sz="2800" kern="0" dirty="0" err="1">
                <a:effectLst/>
              </a:rPr>
              <a:t>chênh</a:t>
            </a:r>
            <a:r>
              <a:rPr lang="en-US" sz="2800" kern="0" dirty="0">
                <a:effectLst/>
              </a:rPr>
              <a:t> </a:t>
            </a:r>
            <a:r>
              <a:rPr lang="en-US" sz="2800" kern="0" dirty="0" err="1">
                <a:effectLst/>
              </a:rPr>
              <a:t>lên</a:t>
            </a:r>
            <a:r>
              <a:rPr lang="en-US" sz="2800" kern="0" dirty="0">
                <a:effectLst/>
              </a:rPr>
              <a:t> </a:t>
            </a:r>
            <a:r>
              <a:rPr lang="en-US" sz="2800" kern="0" dirty="0" err="1">
                <a:effectLst/>
              </a:rPr>
              <a:t>và</a:t>
            </a:r>
            <a:r>
              <a:rPr lang="en-US" sz="2800" kern="0" dirty="0">
                <a:effectLst/>
              </a:rPr>
              <a:t> can </a:t>
            </a:r>
            <a:r>
              <a:rPr lang="en-US" sz="2800" kern="0" dirty="0" err="1">
                <a:effectLst/>
              </a:rPr>
              <a:t>thiệp</a:t>
            </a:r>
            <a:r>
              <a:rPr lang="en-US" sz="2800" kern="0" dirty="0">
                <a:effectLst/>
              </a:rPr>
              <a:t> ĐMV</a:t>
            </a:r>
          </a:p>
        </p:txBody>
      </p:sp>
    </p:spTree>
    <p:extLst>
      <p:ext uri="{BB962C8B-B14F-4D97-AF65-F5344CB8AC3E}">
        <p14:creationId xmlns:p14="http://schemas.microsoft.com/office/powerpoint/2010/main" val="182034315"/>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pPr>
              <a:defRPr/>
            </a:pPr>
            <a:r>
              <a:rPr lang="en-US" altLang="en-US" sz="3200" dirty="0">
                <a:solidFill>
                  <a:srgbClr val="FFFF00"/>
                </a:solidFill>
              </a:rPr>
              <a:t>NMCT </a:t>
            </a:r>
            <a:r>
              <a:rPr lang="en-US" altLang="en-US" sz="3200" dirty="0" err="1">
                <a:solidFill>
                  <a:srgbClr val="FFFF00"/>
                </a:solidFill>
              </a:rPr>
              <a:t>cấp</a:t>
            </a:r>
            <a:r>
              <a:rPr lang="en-US" altLang="en-US" sz="3200" dirty="0">
                <a:solidFill>
                  <a:srgbClr val="FFFF00"/>
                </a:solidFill>
              </a:rPr>
              <a:t>: </a:t>
            </a:r>
            <a:r>
              <a:rPr lang="en-US" altLang="en-US" sz="3200" dirty="0" err="1"/>
              <a:t>Sinh</a:t>
            </a:r>
            <a:r>
              <a:rPr lang="en-US" altLang="en-US" sz="3200" dirty="0"/>
              <a:t> </a:t>
            </a:r>
            <a:r>
              <a:rPr lang="en-US" altLang="en-US" sz="3200" dirty="0" err="1"/>
              <a:t>lý</a:t>
            </a:r>
            <a:r>
              <a:rPr lang="en-US" altLang="en-US" sz="3200" dirty="0"/>
              <a:t> </a:t>
            </a:r>
            <a:r>
              <a:rPr lang="en-US" altLang="en-US" sz="3200" dirty="0" err="1"/>
              <a:t>bệnh</a:t>
            </a:r>
            <a:r>
              <a:rPr lang="en-US" altLang="en-US" sz="3200" dirty="0"/>
              <a:t> </a:t>
            </a:r>
            <a:r>
              <a:rPr lang="en-US" altLang="en-US" sz="3200" dirty="0" err="1"/>
              <a:t>học</a:t>
            </a:r>
            <a:r>
              <a:rPr lang="en-US" altLang="en-US" sz="3200" dirty="0"/>
              <a:t> đ</a:t>
            </a:r>
            <a:r>
              <a:rPr lang="vi-VN" altLang="en-US" sz="3200" dirty="0"/>
              <a:t>ư</a:t>
            </a:r>
            <a:r>
              <a:rPr lang="en-US" altLang="en-US" sz="3200" dirty="0" err="1"/>
              <a:t>ợc</a:t>
            </a:r>
            <a:r>
              <a:rPr lang="en-US" altLang="en-US" sz="3200" dirty="0"/>
              <a:t> </a:t>
            </a:r>
            <a:r>
              <a:rPr lang="en-US" altLang="en-US" sz="3200" dirty="0" err="1"/>
              <a:t>hiểu</a:t>
            </a:r>
            <a:r>
              <a:rPr lang="en-US" altLang="en-US" sz="3200" dirty="0"/>
              <a:t> </a:t>
            </a:r>
            <a:r>
              <a:rPr lang="en-US" altLang="en-US" sz="3200" dirty="0" err="1"/>
              <a:t>rõ</a:t>
            </a:r>
            <a:endParaRPr lang="en-US" altLang="en-US" sz="3200" dirty="0"/>
          </a:p>
        </p:txBody>
      </p:sp>
      <p:pic>
        <p:nvPicPr>
          <p:cNvPr id="41987" name="Picture 3"/>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752850" y="1308100"/>
            <a:ext cx="53371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4" name="Text Box 4"/>
          <p:cNvSpPr txBox="1">
            <a:spLocks noChangeArrowheads="1"/>
          </p:cNvSpPr>
          <p:nvPr/>
        </p:nvSpPr>
        <p:spPr bwMode="auto">
          <a:xfrm>
            <a:off x="538163" y="5508625"/>
            <a:ext cx="8067675" cy="1077218"/>
          </a:xfrm>
          <a:prstGeom prst="rect">
            <a:avLst/>
          </a:prstGeom>
          <a:noFill/>
          <a:ln w="9525">
            <a:noFill/>
            <a:miter lim="800000"/>
            <a:headEnd/>
            <a:tailEnd/>
          </a:ln>
          <a:effectLst/>
        </p:spPr>
        <p:txBody>
          <a:bodyPr>
            <a:spAutoFit/>
          </a:bodyPr>
          <a:lstStyle/>
          <a:p>
            <a:pPr algn="ctr">
              <a:defRPr/>
            </a:pPr>
            <a:r>
              <a:rPr lang="en-US" sz="3200" b="1" dirty="0" err="1">
                <a:solidFill>
                  <a:srgbClr val="FFFFFF"/>
                </a:solidFill>
                <a:effectLst>
                  <a:outerShdw blurRad="38100" dist="38100" dir="2700000" algn="tl">
                    <a:srgbClr val="000000"/>
                  </a:outerShdw>
                </a:effectLst>
                <a:latin typeface="Arial" charset="0"/>
                <a:cs typeface="+mn-cs"/>
              </a:rPr>
              <a:t>Sự</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nứt</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vỡ</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mảng</a:t>
            </a:r>
            <a:r>
              <a:rPr lang="en-US" sz="3200" b="1" dirty="0">
                <a:solidFill>
                  <a:srgbClr val="FFFFFF"/>
                </a:solidFill>
                <a:effectLst>
                  <a:outerShdw blurRad="38100" dist="38100" dir="2700000" algn="tl">
                    <a:srgbClr val="000000"/>
                  </a:outerShdw>
                </a:effectLst>
                <a:latin typeface="Arial" charset="0"/>
                <a:cs typeface="+mn-cs"/>
              </a:rPr>
              <a:t> x</a:t>
            </a:r>
            <a:r>
              <a:rPr lang="vi-VN" sz="3200" b="1" dirty="0">
                <a:solidFill>
                  <a:srgbClr val="FFFFFF"/>
                </a:solidFill>
                <a:effectLst>
                  <a:outerShdw blurRad="38100" dist="38100" dir="2700000" algn="tl">
                    <a:srgbClr val="000000"/>
                  </a:outerShdw>
                </a:effectLst>
                <a:latin typeface="Arial" charset="0"/>
                <a:cs typeface="+mn-cs"/>
              </a:rPr>
              <a:t>ơ</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vữa</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với</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hình</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thành</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huyết</a:t>
            </a:r>
            <a:r>
              <a:rPr lang="en-US" sz="3200" b="1" dirty="0">
                <a:solidFill>
                  <a:srgbClr val="FFFFFF"/>
                </a:solidFill>
                <a:effectLst>
                  <a:outerShdw blurRad="38100" dist="38100" dir="2700000" algn="tl">
                    <a:srgbClr val="000000"/>
                  </a:outerShdw>
                </a:effectLst>
                <a:latin typeface="Arial" charset="0"/>
                <a:cs typeface="+mn-cs"/>
              </a:rPr>
              <a:t> </a:t>
            </a:r>
            <a:r>
              <a:rPr lang="en-US" sz="3200" b="1" dirty="0" err="1">
                <a:solidFill>
                  <a:srgbClr val="FFFFFF"/>
                </a:solidFill>
                <a:effectLst>
                  <a:outerShdw blurRad="38100" dist="38100" dir="2700000" algn="tl">
                    <a:srgbClr val="000000"/>
                  </a:outerShdw>
                </a:effectLst>
                <a:latin typeface="Arial" charset="0"/>
                <a:cs typeface="+mn-cs"/>
              </a:rPr>
              <a:t>khối</a:t>
            </a:r>
            <a:endParaRPr lang="en-US" sz="3200" b="1" dirty="0">
              <a:solidFill>
                <a:srgbClr val="FFFFFF"/>
              </a:solidFill>
              <a:effectLst>
                <a:outerShdw blurRad="38100" dist="38100" dir="2700000" algn="tl">
                  <a:srgbClr val="000000"/>
                </a:outerShdw>
              </a:effectLst>
              <a:latin typeface="Arial" charset="0"/>
              <a:cs typeface="+mn-cs"/>
            </a:endParaRPr>
          </a:p>
        </p:txBody>
      </p:sp>
      <p:pic>
        <p:nvPicPr>
          <p:cNvPr id="41989" name="Picture 3"/>
          <p:cNvPicPr>
            <a:picLocks noChangeAspect="1" noChangeArrowheads="1"/>
          </p:cNvPicPr>
          <p:nvPr/>
        </p:nvPicPr>
        <p:blipFill>
          <a:blip r:embed="rId4">
            <a:extLst>
              <a:ext uri="{28A0092B-C50C-407E-A947-70E740481C1C}">
                <a14:useLocalDpi xmlns:a14="http://schemas.microsoft.com/office/drawing/2010/main" val="0"/>
              </a:ext>
            </a:extLst>
          </a:blip>
          <a:srcRect r="52028"/>
          <a:stretch>
            <a:fillRect/>
          </a:stretch>
        </p:blipFill>
        <p:spPr bwMode="auto">
          <a:xfrm>
            <a:off x="98425" y="936625"/>
            <a:ext cx="42576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988" y="105335"/>
            <a:ext cx="8896350" cy="755650"/>
          </a:xfrm>
        </p:spPr>
        <p:txBody>
          <a:bodyPr/>
          <a:lstStyle/>
          <a:p>
            <a:pPr>
              <a:defRPr/>
            </a:pPr>
            <a:r>
              <a:rPr lang="en-US" dirty="0" err="1"/>
              <a:t>Điều</a:t>
            </a:r>
            <a:r>
              <a:rPr lang="en-US" dirty="0"/>
              <a:t> </a:t>
            </a:r>
            <a:r>
              <a:rPr lang="en-US" dirty="0" err="1"/>
              <a:t>trị</a:t>
            </a:r>
            <a:r>
              <a:rPr lang="en-US" dirty="0"/>
              <a:t> </a:t>
            </a:r>
            <a:r>
              <a:rPr lang="en-US" dirty="0" err="1"/>
              <a:t>huyết</a:t>
            </a:r>
            <a:r>
              <a:rPr lang="en-US" dirty="0"/>
              <a:t> </a:t>
            </a:r>
            <a:r>
              <a:rPr lang="en-US" dirty="0" err="1"/>
              <a:t>khối</a:t>
            </a:r>
            <a:r>
              <a:rPr lang="en-US" dirty="0"/>
              <a:t> </a:t>
            </a:r>
            <a:r>
              <a:rPr lang="en-US" dirty="0" err="1"/>
              <a:t>tắc</a:t>
            </a:r>
            <a:r>
              <a:rPr lang="en-US" dirty="0"/>
              <a:t> ĐMV: </a:t>
            </a:r>
            <a:br>
              <a:rPr lang="en-US" dirty="0"/>
            </a:br>
            <a:r>
              <a:rPr lang="en-US" dirty="0" err="1">
                <a:solidFill>
                  <a:srgbClr val="FFFF00"/>
                </a:solidFill>
              </a:rPr>
              <a:t>Cuộc</a:t>
            </a:r>
            <a:r>
              <a:rPr lang="en-US" dirty="0">
                <a:solidFill>
                  <a:srgbClr val="FFFF00"/>
                </a:solidFill>
              </a:rPr>
              <a:t> </a:t>
            </a:r>
            <a:r>
              <a:rPr lang="en-US" dirty="0" err="1">
                <a:solidFill>
                  <a:srgbClr val="FFFF00"/>
                </a:solidFill>
              </a:rPr>
              <a:t>chiến</a:t>
            </a:r>
            <a:r>
              <a:rPr lang="en-US" dirty="0">
                <a:solidFill>
                  <a:srgbClr val="FFFF00"/>
                </a:solidFill>
              </a:rPr>
              <a:t> </a:t>
            </a:r>
            <a:r>
              <a:rPr lang="en-US" dirty="0" err="1">
                <a:solidFill>
                  <a:srgbClr val="FFFF00"/>
                </a:solidFill>
              </a:rPr>
              <a:t>của</a:t>
            </a:r>
            <a:r>
              <a:rPr lang="en-US" dirty="0">
                <a:solidFill>
                  <a:srgbClr val="FFFF00"/>
                </a:solidFill>
              </a:rPr>
              <a:t> </a:t>
            </a:r>
            <a:r>
              <a:rPr lang="en-US" dirty="0" err="1">
                <a:solidFill>
                  <a:srgbClr val="FFFF00"/>
                </a:solidFill>
              </a:rPr>
              <a:t>tái</a:t>
            </a:r>
            <a:r>
              <a:rPr lang="en-US" dirty="0">
                <a:solidFill>
                  <a:srgbClr val="FFFF00"/>
                </a:solidFill>
              </a:rPr>
              <a:t> </a:t>
            </a:r>
            <a:r>
              <a:rPr lang="en-US" dirty="0" err="1">
                <a:solidFill>
                  <a:srgbClr val="FFFF00"/>
                </a:solidFill>
              </a:rPr>
              <a:t>thông</a:t>
            </a:r>
            <a:r>
              <a:rPr lang="en-US" dirty="0">
                <a:solidFill>
                  <a:srgbClr val="FFFF00"/>
                </a:solidFill>
              </a:rPr>
              <a:t> ĐMV</a:t>
            </a:r>
          </a:p>
        </p:txBody>
      </p:sp>
      <p:pic>
        <p:nvPicPr>
          <p:cNvPr id="1028" name="Picture 3"/>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884488" y="1371040"/>
            <a:ext cx="33750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p:cNvGrpSpPr>
            <a:grpSpLocks/>
          </p:cNvGrpSpPr>
          <p:nvPr/>
        </p:nvGrpSpPr>
        <p:grpSpPr bwMode="auto">
          <a:xfrm>
            <a:off x="623888" y="3142690"/>
            <a:ext cx="3141662" cy="2990850"/>
            <a:chOff x="624411" y="3092824"/>
            <a:chExt cx="3140771" cy="2989711"/>
          </a:xfrm>
        </p:grpSpPr>
        <p:pic>
          <p:nvPicPr>
            <p:cNvPr id="1033" name="Picture 4" descr="http://tbn0.google.com/images?q=tbn:i_cePSFoKFSd9M:http://bioweb.uwlax.edu/GenWeb/Molecular/Molecular_Biology_Syllabus/tPA/tPA_image/tp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11" y="3092824"/>
              <a:ext cx="2972733" cy="297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10800000" flipV="1">
              <a:off x="3320808" y="3495895"/>
              <a:ext cx="444374" cy="41735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35" name="TextBox 11"/>
            <p:cNvSpPr txBox="1">
              <a:spLocks noChangeArrowheads="1"/>
            </p:cNvSpPr>
            <p:nvPr/>
          </p:nvSpPr>
          <p:spPr bwMode="auto">
            <a:xfrm>
              <a:off x="2662518" y="5620870"/>
              <a:ext cx="862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t>rt-PA</a:t>
              </a:r>
            </a:p>
          </p:txBody>
        </p:sp>
      </p:grpSp>
      <p:grpSp>
        <p:nvGrpSpPr>
          <p:cNvPr id="5" name="Group 13"/>
          <p:cNvGrpSpPr>
            <a:grpSpLocks/>
          </p:cNvGrpSpPr>
          <p:nvPr/>
        </p:nvGrpSpPr>
        <p:grpSpPr bwMode="auto">
          <a:xfrm>
            <a:off x="4060825" y="3545915"/>
            <a:ext cx="4371975" cy="2587625"/>
            <a:chOff x="4060360" y="3496234"/>
            <a:chExt cx="4372302" cy="2586301"/>
          </a:xfrm>
        </p:grpSpPr>
        <p:graphicFrame>
          <p:nvGraphicFramePr>
            <p:cNvPr id="1026" name="Object 2"/>
            <p:cNvGraphicFramePr>
              <a:graphicFrameLocks noChangeAspect="1"/>
            </p:cNvGraphicFramePr>
            <p:nvPr/>
          </p:nvGraphicFramePr>
          <p:xfrm>
            <a:off x="4060360" y="3738282"/>
            <a:ext cx="4367318" cy="2327275"/>
          </p:xfrm>
          <a:graphic>
            <a:graphicData uri="http://schemas.openxmlformats.org/presentationml/2006/ole">
              <mc:AlternateContent xmlns:mc="http://schemas.openxmlformats.org/markup-compatibility/2006">
                <mc:Choice xmlns:v="urn:schemas-microsoft-com:vml" Requires="v">
                  <p:oleObj spid="_x0000_s1315" name="Photo Editor Photo" r:id="rId6" imgW="5714286" imgH="3905795" progId="MSPhotoEd.3">
                    <p:embed/>
                  </p:oleObj>
                </mc:Choice>
                <mc:Fallback>
                  <p:oleObj name="Photo Editor Photo" r:id="rId6" imgW="5714286" imgH="3905795"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0360" y="3738282"/>
                          <a:ext cx="4367318" cy="232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Arrow Connector 5"/>
            <p:cNvCxnSpPr/>
            <p:nvPr/>
          </p:nvCxnSpPr>
          <p:spPr>
            <a:xfrm rot="16200000" flipH="1">
              <a:off x="5244052" y="3496906"/>
              <a:ext cx="417299" cy="415956"/>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32" name="TextBox 12"/>
            <p:cNvSpPr txBox="1">
              <a:spLocks noChangeArrowheads="1"/>
            </p:cNvSpPr>
            <p:nvPr/>
          </p:nvSpPr>
          <p:spPr bwMode="auto">
            <a:xfrm>
              <a:off x="7427259" y="5620870"/>
              <a:ext cx="1005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t>PTCA</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Blank">
  <a:themeElements>
    <a:clrScheme name="4_Blank 13">
      <a:dk1>
        <a:srgbClr val="000000"/>
      </a:dk1>
      <a:lt1>
        <a:srgbClr val="FFFFFF"/>
      </a:lt1>
      <a:dk2>
        <a:srgbClr val="000000"/>
      </a:dk2>
      <a:lt2>
        <a:srgbClr val="808080"/>
      </a:lt2>
      <a:accent1>
        <a:srgbClr val="FF3300"/>
      </a:accent1>
      <a:accent2>
        <a:srgbClr val="6699FF"/>
      </a:accent2>
      <a:accent3>
        <a:srgbClr val="FFFFFF"/>
      </a:accent3>
      <a:accent4>
        <a:srgbClr val="000000"/>
      </a:accent4>
      <a:accent5>
        <a:srgbClr val="FFADAA"/>
      </a:accent5>
      <a:accent6>
        <a:srgbClr val="5C8AE7"/>
      </a:accent6>
      <a:hlink>
        <a:srgbClr val="FFCC00"/>
      </a:hlink>
      <a:folHlink>
        <a:srgbClr val="969696"/>
      </a:folHlink>
    </a:clrScheme>
    <a:fontScheme name="4_Blank">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a:cs typeface="ヒラギノ角ゴ Pro W3"/>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a:cs typeface="ヒラギノ角ゴ Pro W3"/>
          </a:defRPr>
        </a:defPPr>
      </a:lstStyle>
    </a:lnDef>
  </a:objectDefaults>
  <a:extraClrSchemeLst>
    <a:extraClrScheme>
      <a:clrScheme name="4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Blank 13">
        <a:dk1>
          <a:srgbClr val="000000"/>
        </a:dk1>
        <a:lt1>
          <a:srgbClr val="FFFFFF"/>
        </a:lt1>
        <a:dk2>
          <a:srgbClr val="000000"/>
        </a:dk2>
        <a:lt2>
          <a:srgbClr val="808080"/>
        </a:lt2>
        <a:accent1>
          <a:srgbClr val="FF3300"/>
        </a:accent1>
        <a:accent2>
          <a:srgbClr val="6699FF"/>
        </a:accent2>
        <a:accent3>
          <a:srgbClr val="FFFFFF"/>
        </a:accent3>
        <a:accent4>
          <a:srgbClr val="000000"/>
        </a:accent4>
        <a:accent5>
          <a:srgbClr val="FFADAA"/>
        </a:accent5>
        <a:accent6>
          <a:srgbClr val="5C8AE7"/>
        </a:accent6>
        <a:hlink>
          <a:srgbClr val="FFCC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CRF_2006_background">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RF_2006_background">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RF_2006_background">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CRF_2006_background">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pitchFamily="34"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21780</TotalTime>
  <Words>4722</Words>
  <Application>Microsoft Office PowerPoint</Application>
  <PresentationFormat>On-screen Show (4:3)</PresentationFormat>
  <Paragraphs>1475</Paragraphs>
  <Slides>52</Slides>
  <Notes>17</Notes>
  <HiddenSlides>0</HiddenSlides>
  <MMClips>2</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3</vt:i4>
      </vt:variant>
      <vt:variant>
        <vt:lpstr>Slide Titles</vt:lpstr>
      </vt:variant>
      <vt:variant>
        <vt:i4>52</vt:i4>
      </vt:variant>
    </vt:vector>
  </HeadingPairs>
  <TitlesOfParts>
    <vt:vector size="75" baseType="lpstr">
      <vt:lpstr>MS PGothic</vt:lpstr>
      <vt:lpstr>MS PGothic</vt:lpstr>
      <vt:lpstr>Arial</vt:lpstr>
      <vt:lpstr>Arial (Headings)</vt:lpstr>
      <vt:lpstr>Arial Narrow</vt:lpstr>
      <vt:lpstr>Calibri</vt:lpstr>
      <vt:lpstr>Freestyle Script</vt:lpstr>
      <vt:lpstr>Osaka</vt:lpstr>
      <vt:lpstr>Symbol</vt:lpstr>
      <vt:lpstr>Times</vt:lpstr>
      <vt:lpstr>Times New Roman</vt:lpstr>
      <vt:lpstr>Universal-GreekwithMathPi</vt:lpstr>
      <vt:lpstr>Wingdings 2</vt:lpstr>
      <vt:lpstr>ヒラギノ明朝 Pro W3</vt:lpstr>
      <vt:lpstr>ヒラギノ角ゴ Pro W3</vt:lpstr>
      <vt:lpstr>7_Blank</vt:lpstr>
      <vt:lpstr>26_CRF_2006_background</vt:lpstr>
      <vt:lpstr>CRF_2006_background</vt:lpstr>
      <vt:lpstr>4_CRF_2006_background</vt:lpstr>
      <vt:lpstr>9_CRF_2006_background</vt:lpstr>
      <vt:lpstr>Photo Editor Photo</vt:lpstr>
      <vt:lpstr>Microsoft Excel Chart</vt:lpstr>
      <vt:lpstr>Worksheet</vt:lpstr>
      <vt:lpstr>PowerPoint Presentation</vt:lpstr>
      <vt:lpstr>Bệnh nhân nam 49 tuổi, đau ngực được đưa đến BV sau 4 giờ</vt:lpstr>
      <vt:lpstr>Can thiệp ĐMV ngay thì đầu (Primary PCI) ở BN NMCT cấp trên</vt:lpstr>
      <vt:lpstr>Lịch sử điều trị NMCT cấp</vt:lpstr>
      <vt:lpstr>Tỷ lệ tử vong do bệnh lý tim mạch đã giảm đáng kể với sự phát triển của KHKT </vt:lpstr>
      <vt:lpstr>PowerPoint Presentation</vt:lpstr>
      <vt:lpstr>PowerPoint Presentation</vt:lpstr>
      <vt:lpstr>NMCT cấp: Sinh lý bệnh học được hiểu rõ</vt:lpstr>
      <vt:lpstr>Điều trị huyết khối tắc ĐMV:  Cuộc chiến của tái thông ĐMV</vt:lpstr>
      <vt:lpstr>PowerPoint Presentation</vt:lpstr>
      <vt:lpstr>PowerPoint Presentation</vt:lpstr>
      <vt:lpstr>Nghiên cứu PAMI (Primary Angioplasty in Myocardial Infarction) tiên phong trong can thiệp ĐMV ở BN NMCT cấp có ST chênh lên  395 pts of any age with AMI &lt;12 duration were prospectively randomized at 12 international centers to primary PTCA vs. a 3 100 mg t-PA infusion: 93% TIMI-3 flow with PPCI!</vt:lpstr>
      <vt:lpstr>Từ PAMI đến 23 N/C ngẫu nhiên (RCT) so sánh PCI với Tiêu sợi huyết</vt:lpstr>
      <vt:lpstr>Từ PAMI đến 23 N/C ngẫu nhiên (RCT) so sánh PCI với Tiêu sợi huyết</vt:lpstr>
      <vt:lpstr>Các yếu tố có liên quan đến tiên lượng BN sau 6 tháng theo dõi (GRACE Registry): N=1,716 Cases and 3,432 Controls</vt:lpstr>
      <vt:lpstr>Liên quan giữa thời gian được tái thông, vùng cơ tim sống còn và tiên lượng</vt:lpstr>
      <vt:lpstr>Thời gian từ lúc có triệu chứng đến khi được thông ĐMV có liên quan đến tiên lượng sau một năm PCI ở BN NMCT cấp</vt:lpstr>
      <vt:lpstr>Do vậy, làm bất cứ gì có thể được để làm giảm thời gian từ lúc BN có triệu chứng đến lúc được can thiệp ĐMV</vt:lpstr>
      <vt:lpstr>Kinh nghiệm các nước phát triển (NRMI):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câu hỏi còn bỏ ngỏ</vt:lpstr>
      <vt:lpstr>PowerPoint Presentation</vt:lpstr>
      <vt:lpstr>Hút HK hoặc dù bảo vệ</vt:lpstr>
      <vt:lpstr>PowerPoint Presentation</vt:lpstr>
      <vt:lpstr>PowerPoint Presentation</vt:lpstr>
      <vt:lpstr>TOTAL: 1° Endpoint (n=10,063)</vt:lpstr>
      <vt:lpstr>TOTAL: có thể làm tăng TBMN  (n=10,063)</vt:lpstr>
      <vt:lpstr>PowerPoint Presentation</vt:lpstr>
      <vt:lpstr>PowerPoint Presentation</vt:lpstr>
      <vt:lpstr>PowerPoint Presentation</vt:lpstr>
      <vt:lpstr>Vấn đề có nên can thiệp ĐMV không phải thủ phạm trong cùng thì hoặc trong thời gian nằm viện ở  NMCT cấp</vt:lpstr>
      <vt:lpstr>Can thiệp sớm toàn bộ các nhánh so với chỉ can thiệp ĐMV thủ phạm: 10 RCTs, 3,488 pts Long-term (≥1 year) CV Mortality (n=2,229) </vt:lpstr>
      <vt:lpstr>Can thiệp sớm toàn bộ các nhánh so với chỉ can thiệp ĐMV thủ phạm: 10 RCTs, 3,488 pts Long-term (≥1 year) reinfarction (n=2,099) </vt:lpstr>
      <vt:lpstr>Can thiệp sớm toàn bộ các nhánh so với chỉ can thiệp ĐMV thủ phạm: 10 RCTs, 3,488 pts Long-term (≥1 year) Unplanned Revasc (n=2,616) </vt:lpstr>
      <vt:lpstr>Tiên lượng shock tim vẫn còn là thách thức</vt:lpstr>
      <vt:lpstr>Thử nghiệm CULPRIT-SHOCK </vt:lpstr>
      <vt:lpstr>Thử nghiệm CULPRIT-SHOCK </vt:lpstr>
      <vt:lpstr>Các thiết bị cơ học hỗ trợ tuần hoàn ở bệnh nhân Shock?</vt:lpstr>
      <vt:lpstr>IABP-SHOCK II</vt:lpstr>
      <vt:lpstr>Tổng hợp thiết bị hỗ trợ tuần hoàn ở BN shock tim</vt:lpstr>
      <vt:lpstr>PowerPoint Presentation</vt:lpstr>
    </vt:vector>
  </TitlesOfParts>
  <Manager/>
  <Company>CRF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Detrimental Impact of Chronic Renal Insufficiency</dc:title>
  <dc:subject/>
  <dc:creator>jzuccardy</dc:creator>
  <cp:keywords/>
  <dc:description/>
  <cp:lastModifiedBy>Hungm</cp:lastModifiedBy>
  <cp:revision>461</cp:revision>
  <dcterms:created xsi:type="dcterms:W3CDTF">2006-11-07T16:01:57Z</dcterms:created>
  <dcterms:modified xsi:type="dcterms:W3CDTF">2020-12-10T15:51:17Z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-84228518</vt:i4>
  </property>
  <property fmtid="{D5CDD505-2E9C-101B-9397-08002B2CF9AE}" pid="3" name="_NewReviewCycle">
    <vt:lpwstr/>
  </property>
  <property fmtid="{D5CDD505-2E9C-101B-9397-08002B2CF9AE}" pid="4" name="_EmailSubject">
    <vt:lpwstr>Xin tài liệu</vt:lpwstr>
  </property>
  <property fmtid="{D5CDD505-2E9C-101B-9397-08002B2CF9AE}" pid="5" name="_AuthorEmail">
    <vt:lpwstr>ThiNgocAnh.Nguyen@sanofi.com</vt:lpwstr>
  </property>
  <property fmtid="{D5CDD505-2E9C-101B-9397-08002B2CF9AE}" pid="6" name="_AuthorEmailDisplayName">
    <vt:lpwstr>Nguyen, Thi Ngoc Anh /VN</vt:lpwstr>
  </property>
</Properties>
</file>